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147378826" r:id="rId3"/>
    <p:sldId id="2147378827" r:id="rId4"/>
    <p:sldId id="2147378830" r:id="rId5"/>
    <p:sldId id="2147378833" r:id="rId6"/>
    <p:sldId id="2147378834" r:id="rId7"/>
    <p:sldId id="2147378835" r:id="rId8"/>
    <p:sldId id="2147378836" r:id="rId9"/>
    <p:sldId id="2147378837" r:id="rId10"/>
    <p:sldId id="2147378839" r:id="rId11"/>
    <p:sldId id="2147378840" r:id="rId12"/>
    <p:sldId id="2147378841" r:id="rId13"/>
    <p:sldId id="2147378842" r:id="rId14"/>
    <p:sldId id="2147378843" r:id="rId15"/>
    <p:sldId id="2147378844" r:id="rId16"/>
    <p:sldId id="2147378845" r:id="rId17"/>
    <p:sldId id="2147378846" r:id="rId18"/>
    <p:sldId id="2147378847" r:id="rId19"/>
    <p:sldId id="2147378848" r:id="rId20"/>
    <p:sldId id="2147378849" r:id="rId21"/>
    <p:sldId id="2147378850" r:id="rId22"/>
    <p:sldId id="2147378851" r:id="rId23"/>
    <p:sldId id="2147378852" r:id="rId24"/>
    <p:sldId id="2147378853" r:id="rId25"/>
    <p:sldId id="2147378854" r:id="rId26"/>
    <p:sldId id="2147378858" r:id="rId27"/>
    <p:sldId id="2147378859" r:id="rId28"/>
    <p:sldId id="2147378860" r:id="rId29"/>
    <p:sldId id="2147378861" r:id="rId30"/>
    <p:sldId id="2147378862" r:id="rId31"/>
    <p:sldId id="2147378863" r:id="rId32"/>
    <p:sldId id="2147378864" r:id="rId33"/>
    <p:sldId id="4346" r:id="rId34"/>
    <p:sldId id="2147378865" r:id="rId35"/>
    <p:sldId id="2147378866" r:id="rId36"/>
    <p:sldId id="2147378822" r:id="rId37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5" autoAdjust="0"/>
    <p:restoredTop sz="81481" autoAdjust="0"/>
  </p:normalViewPr>
  <p:slideViewPr>
    <p:cSldViewPr snapToGrid="0">
      <p:cViewPr varScale="1">
        <p:scale>
          <a:sx n="133" d="100"/>
          <a:sy n="133" d="100"/>
        </p:scale>
        <p:origin x="10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8B-493C-BC79-B9C0241C186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8B-493C-BC79-B9C0241C186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8B-493C-BC79-B9C0241C186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8B-493C-BC79-B9C0241C1863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8B-493C-BC79-B9C0241C1863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8B-493C-BC79-B9C0241C1863}"/>
              </c:ext>
            </c:extLst>
          </c:dPt>
          <c:cat>
            <c:strRef>
              <c:f>Sheet1!$A$2:$A$7</c:f>
              <c:strCache>
                <c:ptCount val="6"/>
                <c:pt idx="0">
                  <c:v>zstd</c:v>
                </c:pt>
                <c:pt idx="1">
                  <c:v>zlib</c:v>
                </c:pt>
                <c:pt idx="2">
                  <c:v>quicklz</c:v>
                </c:pt>
                <c:pt idx="3">
                  <c:v>lzo1x </c:v>
                </c:pt>
                <c:pt idx="4">
                  <c:v>lz4</c:v>
                </c:pt>
                <c:pt idx="5">
                  <c:v>snappy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2.876999999999998</c:v>
                </c:pt>
                <c:pt idx="1">
                  <c:v>2.7429999999999999</c:v>
                </c:pt>
                <c:pt idx="2">
                  <c:v>2.238</c:v>
                </c:pt>
                <c:pt idx="3">
                  <c:v>2.1080000000000001</c:v>
                </c:pt>
                <c:pt idx="4">
                  <c:v>2.101</c:v>
                </c:pt>
                <c:pt idx="5">
                  <c:v>2.0909999999999997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98B-493C-BC79-B9C0241C1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36346816"/>
        <c:axId val="-536341920"/>
      </c:barChart>
      <c:catAx>
        <c:axId val="-53634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536341920"/>
        <c:crosses val="autoZero"/>
        <c:auto val="1"/>
        <c:lblAlgn val="ctr"/>
        <c:lblOffset val="100"/>
        <c:noMultiLvlLbl val="0"/>
      </c:catAx>
      <c:valAx>
        <c:axId val="-53634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-53634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16658-382F-4423-B9E0-64D0551FE6FF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5803E-1C6B-4CD6-ABAF-2DA314B0700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85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latin typeface="Arial" panose="020B0604020202020204" pitchFamily="34" charset="0"/>
              </a:rPr>
              <a:t>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9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70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50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4800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2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13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64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497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B4BF1-E960-4898-8DC8-DD958ECBA2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66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77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29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altLang="zh-CN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altLang="zh-CN" sz="16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681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5803E-1C6B-4CD6-ABAF-2DA314B07000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19379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71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b="0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1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71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36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03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265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5803E-1C6B-4CD6-ABAF-2DA314B07000}" type="slidenum">
              <a:rPr lang="LID4096" smtClean="0"/>
              <a:t>32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7850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77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41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latin typeface="Arial" panose="020B0604020202020204" pitchFamily="34" charset="0"/>
              </a:rPr>
              <a:t>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1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D6ABB-470B-4D73-8621-84F830BE808A}" type="slidenum">
              <a:rPr lang="zh-CN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6</a:t>
            </a:fld>
            <a:endParaRPr lang="zh-CN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49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6FD9A-5C08-4A91-A260-66DD7CC9C0C5}" type="slidenum">
              <a:rPr lang="zh-CN" altLang="en-US" smtClean="0">
                <a:latin typeface="Arial" panose="020B0604020202020204" pitchFamily="34" charset="0"/>
              </a:rPr>
              <a:t>8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0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0F606-2022-49A6-AB26-DFF2E9802BC6}" type="slidenum">
              <a:rPr lang="zh-CN" altLang="en-US" smtClean="0">
                <a:latin typeface="Arial" panose="020B0604020202020204" pitchFamily="34" charset="0"/>
              </a:rPr>
              <a:t>11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28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latin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0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55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326F3-4732-B74B-9C70-D0992466E4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6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3774-6B05-42F7-AA5B-582E937E3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AB682-6F82-406C-A7DF-B30E68098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A26A4-2739-4847-ADB3-6E93E8BEC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2B69D-56B4-4CCC-9D89-D9120D37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4FF84-C77D-4D0B-91C3-7BB0F7A5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4354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B1B3-2B50-44BA-9A31-9FC7244B4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CBF92-7E13-4DCC-8E32-D0193F4DE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8F3EB-87DB-43C8-B3BD-A4D4A628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51C2B-B5B1-466C-A807-16923BA2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062EE-DEE3-4371-AC56-C0346A54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32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69E7A7-9F5B-40A4-BC70-E5BE860BF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70C53-408D-4EC8-B3D5-6E967004B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3E841-1FB5-4336-980B-2B398763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65705-BFD1-405B-90CC-EA4EE380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AB071-FA60-44E3-82BA-0EC939D1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55181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AF307D-40F4-EC4C-9108-79E948007529}"/>
              </a:ext>
            </a:extLst>
          </p:cNvPr>
          <p:cNvSpPr txBox="1"/>
          <p:nvPr userDrawn="1"/>
        </p:nvSpPr>
        <p:spPr>
          <a:xfrm>
            <a:off x="607249" y="1402065"/>
            <a:ext cx="3919503" cy="85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38" dirty="0">
                <a:solidFill>
                  <a:srgbClr val="1D1D1A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622495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2080" y="405368"/>
            <a:ext cx="11373063" cy="10422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to edit Master text styles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6499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9"/>
              </a:lnSpc>
              <a:spcBef>
                <a:spcPts val="0"/>
              </a:spcBef>
              <a:buNone/>
              <a:defRPr sz="31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662" indent="0" algn="ctr">
              <a:buNone/>
              <a:defRPr sz="2597"/>
            </a:lvl2pPr>
            <a:lvl3pPr marL="1187323" indent="0" algn="ctr">
              <a:buNone/>
              <a:defRPr sz="2337"/>
            </a:lvl3pPr>
            <a:lvl4pPr marL="1780986" indent="0" algn="ctr">
              <a:buNone/>
              <a:defRPr sz="2078"/>
            </a:lvl4pPr>
            <a:lvl5pPr marL="2374648" indent="0" algn="ctr">
              <a:buNone/>
              <a:defRPr sz="2078"/>
            </a:lvl5pPr>
            <a:lvl6pPr marL="2968309" indent="0" algn="ctr">
              <a:buNone/>
              <a:defRPr sz="2078"/>
            </a:lvl6pPr>
            <a:lvl7pPr marL="3561971" indent="0" algn="ctr">
              <a:buNone/>
              <a:defRPr sz="2078"/>
            </a:lvl7pPr>
            <a:lvl8pPr marL="4155634" indent="0" algn="ctr">
              <a:buNone/>
              <a:defRPr sz="2078"/>
            </a:lvl8pPr>
            <a:lvl9pPr marL="4749295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8B3F0C-616F-224A-B32F-9F9BF5EEE1B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5738" y="1512876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79316" marR="0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207605" algn="ctr"/>
              </a:tabLst>
              <a:defRPr sz="17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28894" marR="0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1207605" algn="ctr"/>
              </a:tabLst>
              <a:defRPr sz="1599" baseline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098136" marR="0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1207605" algn="ctr"/>
              </a:tabLst>
              <a:defRPr sz="1298" baseline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525640" indent="-171091">
              <a:buFont typeface="Arial" panose="020B0604020202020204" pitchFamily="34" charset="0"/>
              <a:buChar char="•"/>
              <a:tabLst>
                <a:tab pos="1207937" algn="ctr"/>
              </a:tabLst>
              <a:defRPr sz="1298" baseline="0"/>
            </a:lvl4pPr>
            <a:lvl5pPr marL="525640" indent="-171091">
              <a:buFont typeface="Arial" panose="020B0604020202020204" pitchFamily="34" charset="0"/>
              <a:buChar char="•"/>
              <a:tabLst>
                <a:tab pos="1207937" algn="ctr"/>
              </a:tabLst>
              <a:defRPr sz="1298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  <a:p>
            <a:pPr marL="328894" marR="0" lvl="1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605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8136" marR="0" lvl="2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605" algn="ctr"/>
              </a:tabLst>
              <a:defRPr/>
            </a:pPr>
            <a:r>
              <a:rPr lang="zh-CN" altLang="en-US" dirty="0"/>
              <a:t>单击此处添加文本</a:t>
            </a:r>
            <a:endParaRPr lang="en-US" dirty="0"/>
          </a:p>
          <a:p>
            <a:pPr marL="1098136" marR="0" lvl="2" indent="-168208" algn="l" defTabSz="1187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605" algn="ctr"/>
              </a:tabLst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51342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9"/>
              </a:lnSpc>
              <a:spcBef>
                <a:spcPts val="0"/>
              </a:spcBef>
              <a:buNone/>
              <a:defRPr sz="31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662" indent="0" algn="ctr">
              <a:buNone/>
              <a:defRPr sz="2597"/>
            </a:lvl2pPr>
            <a:lvl3pPr marL="1187323" indent="0" algn="ctr">
              <a:buNone/>
              <a:defRPr sz="2337"/>
            </a:lvl3pPr>
            <a:lvl4pPr marL="1780986" indent="0" algn="ctr">
              <a:buNone/>
              <a:defRPr sz="2078"/>
            </a:lvl4pPr>
            <a:lvl5pPr marL="2374648" indent="0" algn="ctr">
              <a:buNone/>
              <a:defRPr sz="2078"/>
            </a:lvl5pPr>
            <a:lvl6pPr marL="2968309" indent="0" algn="ctr">
              <a:buNone/>
              <a:defRPr sz="2078"/>
            </a:lvl6pPr>
            <a:lvl7pPr marL="3561971" indent="0" algn="ctr">
              <a:buNone/>
              <a:defRPr sz="2078"/>
            </a:lvl7pPr>
            <a:lvl8pPr marL="4155634" indent="0" algn="ctr">
              <a:buNone/>
              <a:defRPr sz="2078"/>
            </a:lvl8pPr>
            <a:lvl9pPr marL="4749295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4EAA63-3827-DA40-B921-C01084B9DA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36621" y="1501989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2368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7937" algn="ctr"/>
              </a:tabLst>
              <a:defRPr sz="1799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525640" indent="-171091">
              <a:buFont typeface="Arial" panose="020B0604020202020204" pitchFamily="34" charset="0"/>
              <a:buChar char="•"/>
              <a:tabLst>
                <a:tab pos="1207937" algn="ctr"/>
              </a:tabLst>
              <a:defRPr sz="1298" baseline="0"/>
            </a:lvl2pPr>
            <a:lvl3pPr marL="525640" indent="-171091">
              <a:buFont typeface="Arial" panose="020B0604020202020204" pitchFamily="34" charset="0"/>
              <a:buChar char="•"/>
              <a:tabLst>
                <a:tab pos="1207937" algn="ctr"/>
              </a:tabLst>
              <a:defRPr sz="1298" baseline="0"/>
            </a:lvl3pPr>
            <a:lvl4pPr marL="525640" indent="-171091">
              <a:buFont typeface="Arial" panose="020B0604020202020204" pitchFamily="34" charset="0"/>
              <a:buChar char="•"/>
              <a:tabLst>
                <a:tab pos="1207937" algn="ctr"/>
              </a:tabLst>
              <a:defRPr sz="1298" baseline="0"/>
            </a:lvl4pPr>
            <a:lvl5pPr marL="525640" indent="-171091">
              <a:buFont typeface="Arial" panose="020B0604020202020204" pitchFamily="34" charset="0"/>
              <a:buChar char="•"/>
              <a:tabLst>
                <a:tab pos="1207937" algn="ctr"/>
              </a:tabLst>
              <a:defRPr sz="1298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5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87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587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159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9"/>
              </a:lnSpc>
              <a:spcBef>
                <a:spcPts val="0"/>
              </a:spcBef>
              <a:buNone/>
              <a:defRPr sz="2799" b="1" baseline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93662" indent="0" algn="ctr">
              <a:buNone/>
              <a:defRPr sz="2597"/>
            </a:lvl2pPr>
            <a:lvl3pPr marL="1187323" indent="0" algn="ctr">
              <a:buNone/>
              <a:defRPr sz="2337"/>
            </a:lvl3pPr>
            <a:lvl4pPr marL="1780986" indent="0" algn="ctr">
              <a:buNone/>
              <a:defRPr sz="2078"/>
            </a:lvl4pPr>
            <a:lvl5pPr marL="2374648" indent="0" algn="ctr">
              <a:buNone/>
              <a:defRPr sz="2078"/>
            </a:lvl5pPr>
            <a:lvl6pPr marL="2968309" indent="0" algn="ctr">
              <a:buNone/>
              <a:defRPr sz="2078"/>
            </a:lvl6pPr>
            <a:lvl7pPr marL="3561971" indent="0" algn="ctr">
              <a:buNone/>
              <a:defRPr sz="2078"/>
            </a:lvl7pPr>
            <a:lvl8pPr marL="4155634" indent="0" algn="ctr">
              <a:buNone/>
              <a:defRPr sz="2078"/>
            </a:lvl8pPr>
            <a:lvl9pPr marL="4749295" indent="0" algn="ctr">
              <a:buNone/>
              <a:defRPr sz="2078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65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42CC-FB48-4E23-B404-46615316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59BE-DF93-48A7-A923-A3B49E41C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20A0D-BD53-4125-BB70-0D53EBE0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001C8-443A-43C7-9269-71C519ED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1204-FEBF-4C74-BF21-4E6183A71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394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4FC4F-CC59-4F49-BA8C-FD796058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F7463-4726-42FD-8954-AF1BCFDCF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35B8-9E52-4774-B313-8735DA5D8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5141-B99A-43E2-AD7A-21270DA3F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96946-3F08-407C-A55F-47C1DEE6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2641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97950-DD9E-42B5-BDC0-3403D83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369C0-241F-498F-ACC5-4131C6C23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D81F1-9F63-435C-8384-80F1109D2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BBED7-8A7C-4DB9-BFD5-1B4085F8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BBCDA-7834-45C0-9B22-4D805F513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B35CB-141E-4BAA-A69F-4913C0CB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076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448A-A1E7-4B50-80B1-FA0DF6F8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A04E4-B45B-4520-B31B-2840FA1E6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939FD-C052-4DB5-B920-839C623E3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8B997-CF83-4A99-AE3F-1446005AA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22E4-FB8A-4AE3-AB3B-9CE10F61B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DAF04-730A-4FC8-AC35-BA16F7CBF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9455F-73B4-4C84-B6DE-55CD0B00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2C4C9-61F6-4061-A51B-C81F92C0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636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90275-1828-4CE0-B289-41E509F0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789F6-E9DB-41F9-A98D-9BC5C1B86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43BC4-5E75-4151-ABFE-4AC5A464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87C3C-F78A-432E-9DBD-F2D31C17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690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BC05D-7D98-485D-8FF9-A0C51337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4DF90-A72B-4E14-978B-685C7600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54B0A-A08C-42C7-A8C7-D34FBFE5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6836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F6E2-6D35-4A0E-95F5-E22CAC56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A2F4E-A00B-442F-821B-1FE5A74C8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2A539-42DD-44C3-BDF6-9E2148D80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53FC9-26C4-4EF9-AB72-8D7F60E0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271F8-9A21-4A03-8274-4EC38B3D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14D54-5D0F-4161-B632-56672A54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93529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D74E-44B6-4101-A7DF-0251B236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940229-1E17-404C-849B-D41FD950D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C3606-F67A-4ED0-B9F7-1298BB880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F2E1B-ABEE-495B-8C05-33002B0F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70A1-13B3-439E-B384-D474F823FDBB}" type="datetimeFigureOut">
              <a:rPr lang="LID4096" smtClean="0"/>
              <a:t>12/20/2023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E58B-BE42-41AD-954D-A49FC56E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E9563-9478-4378-93F0-5221C96B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243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1E8B5-6135-456C-9375-13F27A03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8230B-D414-435A-973C-DF6564E48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7D3FD-E48D-487A-AA76-785AFA363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70A1-13B3-439E-B384-D474F823FDBB}" type="datetimeFigureOut">
              <a:rPr lang="LID4096" smtClean="0"/>
              <a:pPr/>
              <a:t>12/20/2023</a:t>
            </a:fld>
            <a:endParaRPr lang="LID4096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FA0A4-33CE-48D5-962A-751FB886C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E1E2-3C12-412B-980B-092EA4A20A5C}" type="slidenum">
              <a:rPr lang="LID4096" smtClean="0"/>
              <a:t>‹#›</a:t>
            </a:fld>
            <a:endParaRPr lang="LID4096"/>
          </a:p>
        </p:txBody>
      </p:sp>
      <p:pic>
        <p:nvPicPr>
          <p:cNvPr id="7" name="Picture 2" descr="Distribuzione e Produzione Server Verona Share">
            <a:extLst>
              <a:ext uri="{FF2B5EF4-FFF2-40B4-BE49-F238E27FC236}">
                <a16:creationId xmlns:a16="http://schemas.microsoft.com/office/drawing/2014/main" id="{2455C15E-7205-4E53-8E86-A4F786DF4E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953" y="6060684"/>
            <a:ext cx="2334306" cy="7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0F68C-2A9D-4305-82A3-AFAC8FCBE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1726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271B5-6301-4714-B633-A58D7E31656C}"/>
              </a:ext>
            </a:extLst>
          </p:cNvPr>
          <p:cNvSpPr/>
          <p:nvPr userDrawn="1"/>
        </p:nvSpPr>
        <p:spPr>
          <a:xfrm>
            <a:off x="4905260" y="6374626"/>
            <a:ext cx="2182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/>
              <a:t>Infrastructure for the AI Era</a:t>
            </a:r>
            <a:endParaRPr lang="LID4096" sz="1400" i="1" dirty="0"/>
          </a:p>
        </p:txBody>
      </p:sp>
    </p:spTree>
    <p:extLst>
      <p:ext uri="{BB962C8B-B14F-4D97-AF65-F5344CB8AC3E}">
        <p14:creationId xmlns:p14="http://schemas.microsoft.com/office/powerpoint/2010/main" val="217597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40EFF-F4CD-42BD-82E4-20B934748C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Openstor 2910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0530C-65A5-4D5C-9C15-4D1A8AFB8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16844"/>
          </a:xfrm>
        </p:spPr>
        <p:txBody>
          <a:bodyPr/>
          <a:lstStyle/>
          <a:p>
            <a:r>
              <a:rPr lang="de-DE" dirty="0"/>
              <a:t>Technical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B4046-9424-4573-B11E-872825708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704"/>
            <a:ext cx="4796971" cy="2698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FAEFE-D2F7-46A2-8E0D-D98E3BD95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59229"/>
            <a:ext cx="4421907" cy="163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6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27074" y="1406597"/>
            <a:ext cx="4654071" cy="3892806"/>
            <a:chOff x="827396" y="1405806"/>
            <a:chExt cx="4655889" cy="3894327"/>
          </a:xfrm>
        </p:grpSpPr>
        <p:sp>
          <p:nvSpPr>
            <p:cNvPr id="35" name="矩形 34"/>
            <p:cNvSpPr/>
            <p:nvPr/>
          </p:nvSpPr>
          <p:spPr>
            <a:xfrm>
              <a:off x="827396" y="1405806"/>
              <a:ext cx="4655889" cy="1528502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34" fontAlgn="ctr">
                <a:defRPr/>
              </a:pPr>
              <a:endParaRPr lang="en-US" altLang="zh-CN" sz="2399" kern="0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27396" y="3513317"/>
              <a:ext cx="4655889" cy="1786816"/>
              <a:chOff x="827396" y="3513317"/>
              <a:chExt cx="4655889" cy="2074684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827396" y="3513317"/>
                <a:ext cx="4655889" cy="2074684"/>
              </a:xfrm>
              <a:prstGeom prst="rect">
                <a:avLst/>
              </a:prstGeom>
              <a:solidFill>
                <a:schemeClr val="bg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/>
                <a:endParaRPr lang="en-US" altLang="zh-CN" sz="23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204917" y="5046609"/>
                <a:ext cx="759970" cy="432204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5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SSD</a:t>
                </a: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2222516" y="5046609"/>
                <a:ext cx="759970" cy="432204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5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SSD</a:t>
                </a: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3240116" y="5046609"/>
                <a:ext cx="759970" cy="432204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5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SSD</a:t>
                </a: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4281901" y="5046608"/>
                <a:ext cx="759970" cy="432204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5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SSD</a:t>
                </a: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204917" y="4292549"/>
                <a:ext cx="3836954" cy="45338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199627" y="4376438"/>
                <a:ext cx="3836954" cy="373843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5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POOL</a:t>
                </a: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204917" y="3693210"/>
                <a:ext cx="1055253" cy="373843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5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LUN</a:t>
                </a: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2632473" y="3693210"/>
                <a:ext cx="971262" cy="373843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5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LUN</a:t>
                </a: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4000086" y="3693209"/>
                <a:ext cx="1041785" cy="373843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5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LUN</a:t>
                </a:r>
                <a:endParaRPr lang="en-US" altLang="zh-CN" sz="15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cxnSp>
            <p:nvCxnSpPr>
              <p:cNvPr id="46" name="直接连接符 45"/>
              <p:cNvCxnSpPr>
                <a:stCxn id="37" idx="0"/>
                <a:endCxn id="41" idx="2"/>
              </p:cNvCxnSpPr>
              <p:nvPr/>
            </p:nvCxnSpPr>
            <p:spPr>
              <a:xfrm flipV="1">
                <a:off x="1584902" y="4745932"/>
                <a:ext cx="1538492" cy="300677"/>
              </a:xfrm>
              <a:prstGeom prst="line">
                <a:avLst/>
              </a:prstGeom>
              <a:noFill/>
              <a:ln w="6350" cap="flat" cmpd="sng" algn="ctr">
                <a:solidFill>
                  <a:srgbClr val="E9002F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7" name="直接连接符 46"/>
              <p:cNvCxnSpPr>
                <a:stCxn id="38" idx="0"/>
                <a:endCxn id="42" idx="2"/>
              </p:cNvCxnSpPr>
              <p:nvPr/>
            </p:nvCxnSpPr>
            <p:spPr>
              <a:xfrm flipV="1">
                <a:off x="2602501" y="4750281"/>
                <a:ext cx="515603" cy="296328"/>
              </a:xfrm>
              <a:prstGeom prst="line">
                <a:avLst/>
              </a:prstGeom>
              <a:noFill/>
              <a:ln w="6350" cap="flat" cmpd="sng" algn="ctr">
                <a:solidFill>
                  <a:srgbClr val="E9002F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8" name="直接连接符 47"/>
              <p:cNvCxnSpPr>
                <a:stCxn id="41" idx="2"/>
                <a:endCxn id="39" idx="0"/>
              </p:cNvCxnSpPr>
              <p:nvPr/>
            </p:nvCxnSpPr>
            <p:spPr>
              <a:xfrm>
                <a:off x="3123394" y="4745932"/>
                <a:ext cx="496707" cy="300677"/>
              </a:xfrm>
              <a:prstGeom prst="line">
                <a:avLst/>
              </a:prstGeom>
              <a:noFill/>
              <a:ln w="6350" cap="flat" cmpd="sng" algn="ctr">
                <a:solidFill>
                  <a:srgbClr val="E9002F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9" name="直接连接符 48"/>
              <p:cNvCxnSpPr>
                <a:stCxn id="40" idx="0"/>
                <a:endCxn id="41" idx="2"/>
              </p:cNvCxnSpPr>
              <p:nvPr/>
            </p:nvCxnSpPr>
            <p:spPr>
              <a:xfrm flipH="1" flipV="1">
                <a:off x="3123394" y="4745932"/>
                <a:ext cx="1538492" cy="300676"/>
              </a:xfrm>
              <a:prstGeom prst="line">
                <a:avLst/>
              </a:prstGeom>
              <a:noFill/>
              <a:ln w="6350" cap="flat" cmpd="sng" algn="ctr">
                <a:solidFill>
                  <a:srgbClr val="E9002F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50" name="直接连接符 49"/>
              <p:cNvCxnSpPr>
                <a:stCxn id="42" idx="0"/>
                <a:endCxn id="43" idx="2"/>
              </p:cNvCxnSpPr>
              <p:nvPr/>
            </p:nvCxnSpPr>
            <p:spPr>
              <a:xfrm flipH="1" flipV="1">
                <a:off x="1732544" y="4067053"/>
                <a:ext cx="1385560" cy="309385"/>
              </a:xfrm>
              <a:prstGeom prst="line">
                <a:avLst/>
              </a:prstGeom>
              <a:noFill/>
              <a:ln w="6350" cap="flat" cmpd="sng" algn="ctr">
                <a:solidFill>
                  <a:srgbClr val="E9002F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51" name="直接连接符 50"/>
              <p:cNvCxnSpPr>
                <a:stCxn id="42" idx="0"/>
                <a:endCxn id="44" idx="2"/>
              </p:cNvCxnSpPr>
              <p:nvPr/>
            </p:nvCxnSpPr>
            <p:spPr>
              <a:xfrm flipV="1">
                <a:off x="3118104" y="4067053"/>
                <a:ext cx="0" cy="309385"/>
              </a:xfrm>
              <a:prstGeom prst="line">
                <a:avLst/>
              </a:prstGeom>
              <a:noFill/>
              <a:ln w="6350" cap="flat" cmpd="sng" algn="ctr">
                <a:solidFill>
                  <a:srgbClr val="E9002F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52" name="直接连接符 51"/>
              <p:cNvCxnSpPr>
                <a:stCxn id="42" idx="0"/>
                <a:endCxn id="45" idx="2"/>
              </p:cNvCxnSpPr>
              <p:nvPr/>
            </p:nvCxnSpPr>
            <p:spPr>
              <a:xfrm flipV="1">
                <a:off x="3118104" y="4067052"/>
                <a:ext cx="1402875" cy="309386"/>
              </a:xfrm>
              <a:prstGeom prst="line">
                <a:avLst/>
              </a:prstGeom>
              <a:noFill/>
              <a:ln w="6350" cap="flat" cmpd="sng" algn="ctr">
                <a:solidFill>
                  <a:srgbClr val="E9002F"/>
                </a:solidFill>
                <a:prstDash val="dash"/>
                <a:miter lim="800000"/>
              </a:ln>
              <a:effectLst/>
            </p:spPr>
          </p:cxnSp>
        </p:grpSp>
        <p:cxnSp>
          <p:nvCxnSpPr>
            <p:cNvPr id="53" name="直接连接符 52"/>
            <p:cNvCxnSpPr>
              <a:stCxn id="43" idx="0"/>
            </p:cNvCxnSpPr>
            <p:nvPr/>
          </p:nvCxnSpPr>
          <p:spPr>
            <a:xfrm flipV="1">
              <a:off x="1732544" y="2881034"/>
              <a:ext cx="0" cy="787215"/>
            </a:xfrm>
            <a:prstGeom prst="line">
              <a:avLst/>
            </a:prstGeom>
            <a:noFill/>
            <a:ln w="6350" cap="flat" cmpd="sng" algn="ctr">
              <a:solidFill>
                <a:srgbClr val="E9002F"/>
              </a:solidFill>
              <a:prstDash val="dash"/>
              <a:miter lim="800000"/>
            </a:ln>
            <a:effectLst/>
          </p:spPr>
        </p:cxnSp>
        <p:cxnSp>
          <p:nvCxnSpPr>
            <p:cNvPr id="54" name="直接连接符 53"/>
            <p:cNvCxnSpPr>
              <a:stCxn id="44" idx="0"/>
            </p:cNvCxnSpPr>
            <p:nvPr/>
          </p:nvCxnSpPr>
          <p:spPr>
            <a:xfrm flipV="1">
              <a:off x="3118104" y="2893766"/>
              <a:ext cx="0" cy="774483"/>
            </a:xfrm>
            <a:prstGeom prst="line">
              <a:avLst/>
            </a:prstGeom>
            <a:noFill/>
            <a:ln w="6350" cap="flat" cmpd="sng" algn="ctr">
              <a:solidFill>
                <a:srgbClr val="E9002F"/>
              </a:solidFill>
              <a:prstDash val="dash"/>
              <a:miter lim="800000"/>
            </a:ln>
            <a:effectLst/>
          </p:spPr>
        </p:cxnSp>
        <p:cxnSp>
          <p:nvCxnSpPr>
            <p:cNvPr id="55" name="直接连接符 54"/>
            <p:cNvCxnSpPr>
              <a:stCxn id="45" idx="0"/>
            </p:cNvCxnSpPr>
            <p:nvPr/>
          </p:nvCxnSpPr>
          <p:spPr>
            <a:xfrm flipV="1">
              <a:off x="4520979" y="2893767"/>
              <a:ext cx="0" cy="774481"/>
            </a:xfrm>
            <a:prstGeom prst="line">
              <a:avLst/>
            </a:prstGeom>
            <a:noFill/>
            <a:ln w="6350" cap="flat" cmpd="sng" algn="ctr">
              <a:solidFill>
                <a:srgbClr val="E9002F"/>
              </a:solidFill>
              <a:prstDash val="dash"/>
              <a:miter lim="800000"/>
            </a:ln>
            <a:effectLst/>
          </p:spPr>
        </p:cxnSp>
        <p:grpSp>
          <p:nvGrpSpPr>
            <p:cNvPr id="56" name="组合 55"/>
            <p:cNvGrpSpPr/>
            <p:nvPr/>
          </p:nvGrpSpPr>
          <p:grpSpPr>
            <a:xfrm>
              <a:off x="1196982" y="1634116"/>
              <a:ext cx="3842244" cy="1133629"/>
              <a:chOff x="751232" y="1105909"/>
              <a:chExt cx="3842244" cy="182878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57" name="矩形 56"/>
              <p:cNvSpPr/>
              <p:nvPr/>
            </p:nvSpPr>
            <p:spPr>
              <a:xfrm>
                <a:off x="756522" y="2540412"/>
                <a:ext cx="3836954" cy="39428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3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OS</a:t>
                </a: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756522" y="2058894"/>
                <a:ext cx="3836954" cy="39428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3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Driver</a:t>
                </a: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751232" y="1578939"/>
                <a:ext cx="3836954" cy="39428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3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UVP</a:t>
                </a:r>
                <a:endParaRPr lang="en-US" altLang="zh-CN" sz="1399" kern="0" dirty="0">
                  <a:solidFill>
                    <a:schemeClr val="bg1"/>
                  </a:solidFill>
                  <a:latin typeface="Arial" panose="020B0604020202020204" pitchFamily="34" charset="0"/>
                  <a:ea typeface="等线" panose="02010600030101010101" pitchFamily="2" charset="-122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751232" y="1105909"/>
                <a:ext cx="3836954" cy="39428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r>
                  <a:rPr lang="en-US" sz="1399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VM</a:t>
                </a:r>
              </a:p>
            </p:txBody>
          </p:sp>
        </p:grpSp>
        <p:sp>
          <p:nvSpPr>
            <p:cNvPr id="63" name="流程图: 磁盘 62"/>
            <p:cNvSpPr/>
            <p:nvPr/>
          </p:nvSpPr>
          <p:spPr>
            <a:xfrm>
              <a:off x="1469936" y="3185066"/>
              <a:ext cx="494951" cy="235414"/>
            </a:xfrm>
            <a:prstGeom prst="flowChartMagneticDisk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34" fontAlgn="ctr">
                <a:defRPr/>
              </a:pPr>
              <a:endParaRPr lang="en-US" altLang="zh-CN" sz="2399" kern="0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64" name="流程图: 磁盘 63"/>
            <p:cNvSpPr/>
            <p:nvPr/>
          </p:nvSpPr>
          <p:spPr>
            <a:xfrm>
              <a:off x="2870628" y="3185066"/>
              <a:ext cx="494951" cy="235414"/>
            </a:xfrm>
            <a:prstGeom prst="flowChartMagneticDisk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34" fontAlgn="ctr">
                <a:defRPr/>
              </a:pPr>
              <a:endParaRPr lang="en-US" altLang="zh-CN" sz="2399" kern="0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65" name="流程图: 磁盘 64"/>
            <p:cNvSpPr/>
            <p:nvPr/>
          </p:nvSpPr>
          <p:spPr>
            <a:xfrm>
              <a:off x="4256188" y="3185066"/>
              <a:ext cx="494951" cy="235414"/>
            </a:xfrm>
            <a:prstGeom prst="flowChartMagneticDisk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solidFill>
                <a:srgbClr val="FFFFFF">
                  <a:lumMod val="9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34" fontAlgn="ctr">
                <a:defRPr/>
              </a:pPr>
              <a:endParaRPr lang="en-US" altLang="zh-CN" sz="2399" kern="0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6745296" y="1156919"/>
            <a:ext cx="5316075" cy="4291807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fontAlgn="ctr"/>
            <a:r>
              <a:rPr lang="en-US" sz="1200" b="1" dirty="0">
                <a:latin typeface="Arial" panose="020B0604020202020204" pitchFamily="34" charset="0"/>
              </a:rPr>
              <a:t>Economic and efficient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Costs of server system disks and RAID controller cards are spared.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The deduplication and compression features of the storage system can effectively reduce the space occupied by system disks.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System disk space waste is avoided.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285636" indent="-285636" fontAlgn="ctr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High reliability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There are no system recovery difficulties caused by RAID controller card and system disk faults.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Dedicated SAN BOOT multi-path direct-connection network prevents the impact of external network and single-link faults.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285636" indent="-285636" fontAlgn="ctr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Stateless computing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The OS is decoupled from server hardware, and server nodes can be replaced randomly.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285636" indent="-285636" fontAlgn="ctr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Quick recovery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Inherent advantages of enterprise storage are leveraged to protect OS data.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285636" indent="-285636" fontAlgn="ctr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More innovations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Quick host recovery: The lossless snapshot mechanism of the storage system can be used to quickly recover the host OS if the host OS breaks down unexpectedly due to environment or software errors.</a:t>
            </a:r>
          </a:p>
          <a:p>
            <a:pPr marL="152339" indent="-152339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In the future, the entire device will support the evergreen feature, avoiding complex system installation and configuration.</a:t>
            </a:r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69" name="副标题 1"/>
          <p:cNvSpPr txBox="1">
            <a:spLocks/>
          </p:cNvSpPr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Simplified Hardware: No System Disks on Compute Nodes, Implementing Plug-and-Play of Compute Nodes</a:t>
            </a:r>
          </a:p>
        </p:txBody>
      </p:sp>
      <p:sp>
        <p:nvSpPr>
          <p:cNvPr id="66" name="等腰三角形 146">
            <a:extLst>
              <a:ext uri="{FF2B5EF4-FFF2-40B4-BE49-F238E27FC236}">
                <a16:creationId xmlns:a16="http://schemas.microsoft.com/office/drawing/2014/main" id="{53E76124-A862-4C3E-88AA-9F7BA30965D4}"/>
              </a:ext>
            </a:extLst>
          </p:cNvPr>
          <p:cNvSpPr/>
          <p:nvPr/>
        </p:nvSpPr>
        <p:spPr>
          <a:xfrm rot="16200000" flipV="1">
            <a:off x="4332383" y="2966551"/>
            <a:ext cx="3561675" cy="898206"/>
          </a:xfrm>
          <a:prstGeom prst="triangle">
            <a:avLst>
              <a:gd name="adj" fmla="val 49108"/>
            </a:avLst>
          </a:prstGeom>
          <a:gradFill flip="none" rotWithShape="1">
            <a:gsLst>
              <a:gs pos="0">
                <a:srgbClr val="C00000">
                  <a:alpha val="30000"/>
                </a:srgbClr>
              </a:gs>
              <a:gs pos="42000">
                <a:srgbClr val="C00000">
                  <a:alpha val="20000"/>
                </a:srgbClr>
              </a:gs>
              <a:gs pos="87000">
                <a:srgbClr val="C00000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3000">
                  <a:srgbClr val="FFC000">
                    <a:alpha val="0"/>
                  </a:srgbClr>
                </a:gs>
                <a:gs pos="91000">
                  <a:srgbClr val="FFC000">
                    <a:alpha val="15000"/>
                  </a:srgb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="horz" wrap="square" lIns="91371" tIns="45685" rIns="91371" bIns="456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25286" fontAlgn="ctr">
              <a:defRPr/>
            </a:pPr>
            <a:endParaRPr lang="en-US" altLang="zh-CN" sz="4897" kern="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62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72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73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80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6ADB1D9-336D-594D-9418-4BC486843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98" y="169361"/>
            <a:ext cx="10889310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Converged SAN and NAS: One System for Multiple Workloads, Improving Efficiency</a:t>
            </a:r>
          </a:p>
        </p:txBody>
      </p:sp>
      <p:grpSp>
        <p:nvGrpSpPr>
          <p:cNvPr id="3" name="组合 68"/>
          <p:cNvGrpSpPr/>
          <p:nvPr/>
        </p:nvGrpSpPr>
        <p:grpSpPr>
          <a:xfrm>
            <a:off x="988606" y="1548753"/>
            <a:ext cx="4759714" cy="2887340"/>
            <a:chOff x="696987" y="1586116"/>
            <a:chExt cx="5623881" cy="2890265"/>
          </a:xfrm>
        </p:grpSpPr>
        <p:sp>
          <p:nvSpPr>
            <p:cNvPr id="4" name="圆角矩形 200"/>
            <p:cNvSpPr/>
            <p:nvPr/>
          </p:nvSpPr>
          <p:spPr bwMode="auto">
            <a:xfrm>
              <a:off x="711422" y="2036234"/>
              <a:ext cx="2840773" cy="458933"/>
            </a:xfrm>
            <a:prstGeom prst="round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121820" tIns="60911" rIns="121820" bIns="6091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3723" fontAlgn="ctr">
                <a:spcBef>
                  <a:spcPct val="0"/>
                </a:spcBef>
                <a:spcAft>
                  <a:spcPct val="0"/>
                </a:spcAft>
              </a:pPr>
              <a:endParaRPr lang="en-US" altLang="zh-CN" sz="1399" b="1" dirty="0">
                <a:solidFill>
                  <a:srgbClr val="F2F2F2"/>
                </a:solidFill>
                <a:latin typeface="Arial" panose="020B0604020202020204" pitchFamily="34" charset="0"/>
                <a:ea typeface="方正兰亭细黑简体" panose="02000000000000000000" pitchFamily="2" charset="-122"/>
                <a:cs typeface="Arial" pitchFamily="34" charset="0"/>
                <a:sym typeface="Arial"/>
              </a:endParaRPr>
            </a:p>
          </p:txBody>
        </p:sp>
        <p:grpSp>
          <p:nvGrpSpPr>
            <p:cNvPr id="5" name="组合 89"/>
            <p:cNvGrpSpPr/>
            <p:nvPr/>
          </p:nvGrpSpPr>
          <p:grpSpPr>
            <a:xfrm>
              <a:off x="711422" y="2580789"/>
              <a:ext cx="5609446" cy="1066860"/>
              <a:chOff x="384257" y="1747199"/>
              <a:chExt cx="4205989" cy="799960"/>
            </a:xfrm>
          </p:grpSpPr>
          <p:sp>
            <p:nvSpPr>
              <p:cNvPr id="18" name="圆角矩形 4"/>
              <p:cNvSpPr/>
              <p:nvPr/>
            </p:nvSpPr>
            <p:spPr bwMode="auto">
              <a:xfrm>
                <a:off x="2604986" y="1747199"/>
                <a:ext cx="1985260" cy="799960"/>
              </a:xfrm>
              <a:prstGeom prst="roundRect">
                <a:avLst>
                  <a:gd name="adj" fmla="val 9047"/>
                </a:avLst>
              </a:prstGeom>
              <a:noFill/>
              <a:ln>
                <a:solidFill>
                  <a:srgbClr val="2D96DA"/>
                </a:solidFill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347" tIns="45673" rIns="91347" bIns="45673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3" fontAlgn="ctr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399" b="1" dirty="0">
                  <a:solidFill>
                    <a:srgbClr val="000000"/>
                  </a:solidFill>
                  <a:latin typeface="Arial" panose="020B0604020202020204" pitchFamily="34" charset="0"/>
                  <a:ea typeface="方正兰亭细黑简体" panose="02000000000000000000" pitchFamily="2" charset="-122"/>
                  <a:cs typeface="Arial" pitchFamily="34" charset="0"/>
                  <a:sym typeface="Arial"/>
                </a:endParaRPr>
              </a:p>
            </p:txBody>
          </p:sp>
          <p:sp>
            <p:nvSpPr>
              <p:cNvPr id="19" name="圆角矩形 6"/>
              <p:cNvSpPr/>
              <p:nvPr/>
            </p:nvSpPr>
            <p:spPr bwMode="auto">
              <a:xfrm>
                <a:off x="384257" y="1758494"/>
                <a:ext cx="2131200" cy="786925"/>
              </a:xfrm>
              <a:prstGeom prst="roundRect">
                <a:avLst>
                  <a:gd name="adj" fmla="val 7952"/>
                </a:avLst>
              </a:prstGeom>
              <a:solidFill>
                <a:srgbClr val="2D96DA">
                  <a:alpha val="7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347" tIns="45673" rIns="91347" bIns="45673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723" fontAlgn="ctr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399" b="1" dirty="0">
                  <a:solidFill>
                    <a:srgbClr val="000000"/>
                  </a:solidFill>
                  <a:latin typeface="Arial" panose="020B0604020202020204" pitchFamily="34" charset="0"/>
                  <a:ea typeface="方正兰亭细黑简体" panose="02000000000000000000" pitchFamily="2" charset="-122"/>
                  <a:cs typeface="Arial" pitchFamily="34" charset="0"/>
                  <a:sym typeface="Arial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7759" y="2940863"/>
              <a:ext cx="2169664" cy="35945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20" tIns="60911" rIns="121820" bIns="60911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3723"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15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Block service</a:t>
              </a:r>
              <a:endParaRPr lang="en-US" altLang="zh-CN" sz="1599" b="1" dirty="0">
                <a:solidFill>
                  <a:srgbClr val="FFFFFF"/>
                </a:solidFill>
                <a:latin typeface="Arial" panose="020B0604020202020204" pitchFamily="34" charset="0"/>
                <a:ea typeface="方正兰亭细黑简体" panose="02000000000000000000" pitchFamily="2" charset="-122"/>
                <a:cs typeface="Arial" pitchFamily="34" charset="0"/>
                <a:sym typeface="Arial"/>
              </a:endParaRPr>
            </a:p>
          </p:txBody>
        </p:sp>
        <p:sp>
          <p:nvSpPr>
            <p:cNvPr id="7" name="圆角矩形 243"/>
            <p:cNvSpPr/>
            <p:nvPr/>
          </p:nvSpPr>
          <p:spPr bwMode="auto">
            <a:xfrm>
              <a:off x="3658714" y="2038016"/>
              <a:ext cx="2647704" cy="458933"/>
            </a:xfrm>
            <a:prstGeom prst="round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121820" tIns="60911" rIns="121820" bIns="6091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3723" fontAlgn="ctr">
                <a:spcBef>
                  <a:spcPct val="0"/>
                </a:spcBef>
                <a:spcAft>
                  <a:spcPct val="0"/>
                </a:spcAft>
              </a:pPr>
              <a:endParaRPr lang="en-US" altLang="zh-CN" sz="1399" b="1" dirty="0">
                <a:solidFill>
                  <a:srgbClr val="F2F2F2"/>
                </a:solidFill>
                <a:latin typeface="Arial" panose="020B0604020202020204" pitchFamily="34" charset="0"/>
                <a:ea typeface="方正兰亭细黑简体" panose="02000000000000000000" pitchFamily="2" charset="-122"/>
                <a:cs typeface="Arial" pitchFamily="34" charset="0"/>
                <a:sym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76516" y="4063443"/>
              <a:ext cx="2508262" cy="354113"/>
            </a:xfrm>
            <a:prstGeom prst="rect">
              <a:avLst/>
            </a:prstGeom>
            <a:noFill/>
          </p:spPr>
          <p:txBody>
            <a:bodyPr wrap="square" lIns="121820" tIns="60911" rIns="121820" bIns="60911" rtlCol="0">
              <a:noAutofit/>
            </a:bodyPr>
            <a:lstStyle/>
            <a:p>
              <a:pPr algn="ctr" defTabSz="913723"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1499" b="1" dirty="0">
                  <a:solidFill>
                    <a:srgbClr val="1D1D1A"/>
                  </a:solidFill>
                  <a:latin typeface="Arial" panose="020B0604020202020204" pitchFamily="34" charset="0"/>
                </a:rPr>
                <a:t>Storage pool</a:t>
              </a:r>
              <a:endParaRPr lang="en-US" altLang="zh-CN" sz="1499" b="1" dirty="0">
                <a:solidFill>
                  <a:srgbClr val="1D1D1A"/>
                </a:solidFill>
                <a:latin typeface="Arial" panose="020B0604020202020204" pitchFamily="34" charset="0"/>
                <a:ea typeface="方正兰亭细黑简体" panose="02000000000000000000" pitchFamily="2" charset="-122"/>
                <a:cs typeface="Arial" pitchFamily="34" charset="0"/>
                <a:sym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97734" y="2956924"/>
              <a:ext cx="2169664" cy="3145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820" tIns="60911" rIns="121820" bIns="60911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3723"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1599" b="1" dirty="0">
                  <a:solidFill>
                    <a:srgbClr val="2D96DA"/>
                  </a:solidFill>
                  <a:latin typeface="Arial" panose="020B0604020202020204" pitchFamily="34" charset="0"/>
                </a:rPr>
                <a:t>File service</a:t>
              </a:r>
              <a:endParaRPr lang="en-US" altLang="zh-CN" sz="1599" b="1" dirty="0">
                <a:solidFill>
                  <a:srgbClr val="2D96DA"/>
                </a:solidFill>
                <a:latin typeface="Arial" panose="020B0604020202020204" pitchFamily="34" charset="0"/>
                <a:ea typeface="方正兰亭细黑简体" panose="02000000000000000000" pitchFamily="2" charset="-122"/>
                <a:cs typeface="Arial" pitchFamily="34" charset="0"/>
                <a:sym typeface="Arial"/>
              </a:endParaRPr>
            </a:p>
            <a:p>
              <a:pPr algn="ctr" defTabSz="913723" fontAlgn="ctr">
                <a:spcBef>
                  <a:spcPct val="0"/>
                </a:spcBef>
                <a:spcAft>
                  <a:spcPct val="0"/>
                </a:spcAft>
              </a:pPr>
              <a:endParaRPr lang="en-US" altLang="zh-CN" sz="1599" b="1" dirty="0">
                <a:solidFill>
                  <a:srgbClr val="2D96DA"/>
                </a:solidFill>
                <a:latin typeface="Arial" panose="020B0604020202020204" pitchFamily="34" charset="0"/>
                <a:ea typeface="方正兰亭细黑简体" panose="02000000000000000000" pitchFamily="2" charset="-122"/>
                <a:cs typeface="Arial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672952" y="3721694"/>
              <a:ext cx="1906344" cy="27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06769" tIns="53383" rIns="106769" bIns="53383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indent="-241102" algn="ctr" defTabSz="913723" eaLnBrk="0" fontAlgn="ctr" hangingPunct="0">
                <a:buClr>
                  <a:srgbClr val="777777"/>
                </a:buClr>
                <a:buSzPct val="60000"/>
              </a:pPr>
              <a:r>
                <a:rPr lang="en-US" sz="1100" b="1" dirty="0">
                  <a:solidFill>
                    <a:srgbClr val="1D1D1A"/>
                  </a:solidFill>
                  <a:latin typeface="Arial" panose="020B0604020202020204" pitchFamily="34" charset="0"/>
                </a:rPr>
                <a:t>RAID 2.0+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71664" y="2101516"/>
              <a:ext cx="2120288" cy="323316"/>
            </a:xfrm>
            <a:prstGeom prst="rect">
              <a:avLst/>
            </a:prstGeom>
            <a:noFill/>
          </p:spPr>
          <p:txBody>
            <a:bodyPr wrap="square" lIns="121820" tIns="60911" rIns="121820" bIns="60911" rtlCol="0">
              <a:noAutofit/>
            </a:bodyPr>
            <a:lstStyle/>
            <a:p>
              <a:pPr marL="152274" lvl="1" indent="-152274" algn="ctr" defTabSz="913402" eaLnBrk="0" fontAlgn="ctr" hangingPunct="0">
                <a:buClr>
                  <a:srgbClr val="C00000"/>
                </a:buClr>
                <a:buSzPct val="80000"/>
                <a:defRPr/>
              </a:pPr>
              <a:r>
                <a:rPr lang="en-US" sz="1299" dirty="0">
                  <a:solidFill>
                    <a:srgbClr val="1D1D1A"/>
                  </a:solidFill>
                  <a:latin typeface="Arial" panose="020B0604020202020204" pitchFamily="34" charset="0"/>
                </a:rPr>
                <a:t>iSCSI/FC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23104" y="2103298"/>
              <a:ext cx="2497764" cy="323316"/>
            </a:xfrm>
            <a:prstGeom prst="rect">
              <a:avLst/>
            </a:prstGeom>
            <a:noFill/>
          </p:spPr>
          <p:txBody>
            <a:bodyPr wrap="square" lIns="121820" tIns="60911" rIns="121820" bIns="60911" rtlCol="0">
              <a:noAutofit/>
            </a:bodyPr>
            <a:lstStyle/>
            <a:p>
              <a:pPr marL="152274" lvl="1" indent="-152274" algn="ctr" defTabSz="913402" eaLnBrk="0" fontAlgn="ctr" hangingPunct="0">
                <a:buClr>
                  <a:srgbClr val="C00000"/>
                </a:buClr>
                <a:buSzPct val="80000"/>
                <a:defRPr/>
              </a:pPr>
              <a:r>
                <a:rPr lang="en-US" sz="1299" dirty="0">
                  <a:solidFill>
                    <a:srgbClr val="1D1D1A"/>
                  </a:solidFill>
                  <a:latin typeface="Arial" panose="020B0604020202020204" pitchFamily="34" charset="0"/>
                </a:rPr>
                <a:t>NFS/CIFS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6987" y="1586116"/>
              <a:ext cx="5609705" cy="408821"/>
            </a:xfrm>
            <a:prstGeom prst="roundRect">
              <a:avLst/>
            </a:prstGeom>
            <a:noFill/>
            <a:ln>
              <a:solidFill>
                <a:srgbClr val="2D96DA"/>
              </a:solidFill>
            </a:ln>
          </p:spPr>
          <p:txBody>
            <a:bodyPr wrap="square" lIns="121820" tIns="60911" rIns="121820" bIns="60911" rtlCol="0">
              <a:noAutofit/>
            </a:bodyPr>
            <a:lstStyle/>
            <a:p>
              <a:pPr marL="152274" lvl="1" indent="-152274" algn="ctr" defTabSz="913402" eaLnBrk="0" fontAlgn="ctr" hangingPunct="0">
                <a:buClr>
                  <a:srgbClr val="C00000"/>
                </a:buClr>
                <a:buSzPct val="80000"/>
                <a:defRPr/>
              </a:pPr>
              <a:r>
                <a:rPr lang="en-US" sz="1599" b="1" dirty="0">
                  <a:solidFill>
                    <a:srgbClr val="1D1D1A"/>
                  </a:solidFill>
                  <a:latin typeface="Arial" panose="020B0604020202020204" pitchFamily="34" charset="0"/>
                </a:rPr>
                <a:t>Parallel SAN and NAS</a:t>
              </a:r>
            </a:p>
          </p:txBody>
        </p:sp>
        <p:sp>
          <p:nvSpPr>
            <p:cNvPr id="14" name="AutoShape 38"/>
            <p:cNvSpPr>
              <a:spLocks noChangeArrowheads="1"/>
            </p:cNvSpPr>
            <p:nvPr/>
          </p:nvSpPr>
          <p:spPr bwMode="gray">
            <a:xfrm>
              <a:off x="761956" y="3734696"/>
              <a:ext cx="5493928" cy="741685"/>
            </a:xfrm>
            <a:prstGeom prst="can">
              <a:avLst>
                <a:gd name="adj" fmla="val 34451"/>
              </a:avLst>
            </a:prstGeom>
            <a:noFill/>
            <a:ln w="9525" cap="flat" cmpd="sng" algn="ctr">
              <a:solidFill>
                <a:srgbClr val="2D96DA"/>
              </a:solidFill>
              <a:prstDash val="sysDash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21820" tIns="60911" rIns="121820" bIns="60911" anchor="ctr">
              <a:noAutofit/>
            </a:bodyPr>
            <a:lstStyle/>
            <a:p>
              <a:pPr defTabSz="1218195" fontAlgn="ctr">
                <a:defRPr/>
              </a:pPr>
              <a:endParaRPr lang="en-US" altLang="zh-CN" sz="1798" kern="0" dirty="0">
                <a:solidFill>
                  <a:srgbClr val="FFFFFF"/>
                </a:solidFill>
                <a:latin typeface="Arial" panose="020B0604020202020204" pitchFamily="34" charset="0"/>
                <a:ea typeface="方正兰亭细黑简体" panose="02000000000000000000" pitchFamily="2" charset="-122"/>
              </a:endParaRPr>
            </a:p>
          </p:txBody>
        </p:sp>
        <p:grpSp>
          <p:nvGrpSpPr>
            <p:cNvPr id="15" name="组合 86"/>
            <p:cNvGrpSpPr/>
            <p:nvPr/>
          </p:nvGrpSpPr>
          <p:grpSpPr>
            <a:xfrm>
              <a:off x="2009540" y="3457398"/>
              <a:ext cx="3096082" cy="390726"/>
              <a:chOff x="1357592" y="2320683"/>
              <a:chExt cx="2321457" cy="51514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左右箭头 270"/>
              <p:cNvSpPr/>
              <p:nvPr/>
            </p:nvSpPr>
            <p:spPr>
              <a:xfrm rot="5400000">
                <a:off x="1192287" y="2485988"/>
                <a:ext cx="515141" cy="184532"/>
              </a:xfrm>
              <a:prstGeom prst="leftRightArrow">
                <a:avLst/>
              </a:prstGeom>
              <a:solidFill>
                <a:schemeClr val="bg1">
                  <a:lumMod val="85000"/>
                </a:schemeClr>
              </a:solidFill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913723" fontAlgn="ctr"/>
                <a:endParaRPr lang="en-US" altLang="zh-CN" sz="1898" dirty="0">
                  <a:solidFill>
                    <a:srgbClr val="666666"/>
                  </a:solidFill>
                  <a:latin typeface="Arial" panose="020B0604020202020204" pitchFamily="34" charset="0"/>
                  <a:ea typeface="方正兰亭细黑简体" panose="02000000000000000000" pitchFamily="2" charset="-122"/>
                  <a:sym typeface="Arial"/>
                </a:endParaRPr>
              </a:p>
            </p:txBody>
          </p:sp>
          <p:sp>
            <p:nvSpPr>
              <p:cNvPr id="17" name="左右箭头 271"/>
              <p:cNvSpPr/>
              <p:nvPr/>
            </p:nvSpPr>
            <p:spPr>
              <a:xfrm rot="5400000">
                <a:off x="3329212" y="2485988"/>
                <a:ext cx="515141" cy="184532"/>
              </a:xfrm>
              <a:prstGeom prst="leftRightArrow">
                <a:avLst/>
              </a:prstGeom>
              <a:solidFill>
                <a:schemeClr val="bg1">
                  <a:lumMod val="85000"/>
                </a:schemeClr>
              </a:solidFill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913723" fontAlgn="ctr"/>
                <a:endParaRPr lang="en-US" altLang="zh-CN" sz="1898" dirty="0">
                  <a:solidFill>
                    <a:srgbClr val="666666"/>
                  </a:solidFill>
                  <a:latin typeface="Arial" panose="020B0604020202020204" pitchFamily="34" charset="0"/>
                  <a:ea typeface="方正兰亭细黑简体" panose="02000000000000000000" pitchFamily="2" charset="-122"/>
                  <a:sym typeface="Arial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751509" y="4524088"/>
            <a:ext cx="5644692" cy="1368646"/>
          </a:xfrm>
          <a:prstGeom prst="rect">
            <a:avLst/>
          </a:prstGeom>
          <a:noFill/>
        </p:spPr>
        <p:txBody>
          <a:bodyPr wrap="square" lIns="91365" tIns="45682" rIns="91365" bIns="45682" rtlCol="0">
            <a:noAutofit/>
          </a:bodyPr>
          <a:lstStyle/>
          <a:p>
            <a:pPr defTabSz="913723" fontAlgn="ctr">
              <a:spcAft>
                <a:spcPts val="600"/>
              </a:spcAft>
            </a:pPr>
            <a:r>
              <a:rPr lang="en-US" sz="1798" b="1" dirty="0">
                <a:solidFill>
                  <a:srgbClr val="C00000"/>
                </a:solidFill>
                <a:latin typeface="Arial" panose="020B0604020202020204" pitchFamily="34" charset="0"/>
              </a:rPr>
              <a:t>Gateway-free</a:t>
            </a:r>
            <a:endParaRPr lang="en-US" altLang="zh-CN" sz="1798" b="1" dirty="0">
              <a:solidFill>
                <a:srgbClr val="C00000"/>
              </a:solidFill>
              <a:latin typeface="Arial" panose="020B0604020202020204" pitchFamily="34" charset="0"/>
              <a:ea typeface="Arial"/>
              <a:cs typeface="Arial"/>
            </a:endParaRPr>
          </a:p>
          <a:p>
            <a:pPr defTabSz="913723" fontAlgn="ctr">
              <a:spcAft>
                <a:spcPts val="600"/>
              </a:spcAft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Integrated block and file storage and NAS gateway-free design for </a:t>
            </a:r>
            <a:r>
              <a:rPr lang="en-US" sz="1798" b="1" dirty="0">
                <a:solidFill>
                  <a:srgbClr val="C00000"/>
                </a:solidFill>
                <a:latin typeface="Arial" panose="020B0604020202020204" pitchFamily="34" charset="0"/>
              </a:rPr>
              <a:t>20%</a:t>
            </a:r>
            <a:r>
              <a:rPr lang="en-US" sz="1799" dirty="0">
                <a:solidFill>
                  <a:srgbClr val="C00000"/>
                </a:solidFill>
                <a:latin typeface="Arial" panose="020B0604020202020204" pitchFamily="34" charset="0"/>
              </a:rPr>
              <a:t> lower procurement costs</a:t>
            </a:r>
          </a:p>
          <a:p>
            <a:pPr defTabSz="913723" fontAlgn="ctr">
              <a:spcAft>
                <a:spcPts val="600"/>
              </a:spcAft>
            </a:pPr>
            <a:r>
              <a:rPr lang="en-US" sz="1798" b="1" dirty="0">
                <a:solidFill>
                  <a:srgbClr val="C00000"/>
                </a:solidFill>
                <a:latin typeface="Arial" panose="020B0604020202020204" pitchFamily="34" charset="0"/>
              </a:rPr>
              <a:t>Parallel architecture</a:t>
            </a:r>
            <a:endParaRPr lang="en-US" altLang="zh-CN" sz="1798" b="1" dirty="0">
              <a:solidFill>
                <a:srgbClr val="C00000"/>
              </a:solidFill>
              <a:latin typeface="Arial" panose="020B0604020202020204" pitchFamily="34" charset="0"/>
              <a:ea typeface="Arial"/>
              <a:cs typeface="Arial"/>
            </a:endParaRPr>
          </a:p>
          <a:p>
            <a:pPr defTabSz="913723" fontAlgn="ctr">
              <a:spcAft>
                <a:spcPts val="600"/>
              </a:spcAft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The system provides optimal paths for concurrent access of SAN and NAS to maximize performance.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方正兰亭细黑简体" panose="02000000000000000000" pitchFamily="2" charset="-122"/>
            </a:endParaRPr>
          </a:p>
        </p:txBody>
      </p:sp>
      <p:sp>
        <p:nvSpPr>
          <p:cNvPr id="68" name="Rectangle 7"/>
          <p:cNvSpPr/>
          <p:nvPr/>
        </p:nvSpPr>
        <p:spPr>
          <a:xfrm>
            <a:off x="6511927" y="1305670"/>
            <a:ext cx="2620225" cy="167410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24920" tIns="162460" rIns="324920" bIns="162460" rtlCol="0" anchor="ctr">
            <a:noAutofit/>
          </a:bodyPr>
          <a:lstStyle/>
          <a:p>
            <a:pPr algn="ctr" fontAlgn="ctr"/>
            <a:endParaRPr lang="en-US" sz="1599" dirty="0">
              <a:latin typeface="Arial" panose="020B0604020202020204" pitchFamily="34" charset="0"/>
            </a:endParaRPr>
          </a:p>
        </p:txBody>
      </p:sp>
      <p:sp>
        <p:nvSpPr>
          <p:cNvPr id="72" name="Rectangle 8"/>
          <p:cNvSpPr/>
          <p:nvPr/>
        </p:nvSpPr>
        <p:spPr>
          <a:xfrm>
            <a:off x="9211123" y="2981139"/>
            <a:ext cx="2593931" cy="167410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24920" tIns="162460" rIns="324920" bIns="162460" rtlCol="0" anchor="ctr">
            <a:noAutofit/>
          </a:bodyPr>
          <a:lstStyle/>
          <a:p>
            <a:pPr algn="ctr" fontAlgn="ctr"/>
            <a:endParaRPr lang="en-US" sz="1599" dirty="0">
              <a:latin typeface="Arial" panose="020B0604020202020204" pitchFamily="34" charset="0"/>
            </a:endParaRP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6481180" y="1623171"/>
            <a:ext cx="2593931" cy="1033638"/>
          </a:xfrm>
          <a:prstGeom prst="rect">
            <a:avLst/>
          </a:prstGeom>
        </p:spPr>
        <p:txBody>
          <a:bodyPr vert="horz" wrap="square" lIns="324848" tIns="162422" rIns="324848" bIns="16242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n-US" sz="2666" dirty="0">
                <a:solidFill>
                  <a:schemeClr val="tx2"/>
                </a:solidFill>
                <a:latin typeface="Arial" panose="020B0604020202020204" pitchFamily="34" charset="0"/>
              </a:rPr>
              <a:t>Healthcare</a:t>
            </a:r>
            <a:endParaRPr lang="en-US" altLang="zh-CN" sz="2666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parajita" panose="020B0604020202020204" pitchFamily="34" charset="0"/>
            </a:endParaRPr>
          </a:p>
          <a:p>
            <a:pPr marL="0" indent="0" algn="ctr" fontAlgn="ctr">
              <a:buNone/>
            </a:pPr>
            <a:r>
              <a:rPr lang="en-US" sz="1599" dirty="0">
                <a:solidFill>
                  <a:schemeClr val="tx2"/>
                </a:solidFill>
                <a:latin typeface="Arial" panose="020B0604020202020204" pitchFamily="34" charset="0"/>
              </a:rPr>
              <a:t>HIS/PACS</a:t>
            </a:r>
            <a:endParaRPr lang="en-US" sz="1599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9196889" y="3291261"/>
            <a:ext cx="2593931" cy="686173"/>
          </a:xfrm>
          <a:prstGeom prst="rect">
            <a:avLst/>
          </a:prstGeom>
        </p:spPr>
        <p:txBody>
          <a:bodyPr vert="horz" wrap="square" lIns="324848" tIns="162422" rIns="324848" bIns="16242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n-US" sz="2666" dirty="0">
                <a:solidFill>
                  <a:schemeClr val="tx2"/>
                </a:solidFill>
                <a:latin typeface="Arial" panose="020B0604020202020204" pitchFamily="34" charset="0"/>
              </a:rPr>
              <a:t>Finance</a:t>
            </a:r>
            <a:endParaRPr lang="en-US" altLang="zh-CN" sz="2666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8007" r="40650" b="63222"/>
          <a:stretch/>
        </p:blipFill>
        <p:spPr>
          <a:xfrm>
            <a:off x="9211123" y="1305670"/>
            <a:ext cx="2603103" cy="1658029"/>
          </a:xfrm>
          <a:prstGeom prst="rect">
            <a:avLst/>
          </a:prstGeom>
        </p:spPr>
      </p:pic>
      <p:sp>
        <p:nvSpPr>
          <p:cNvPr id="79" name="Rectangle 7"/>
          <p:cNvSpPr/>
          <p:nvPr/>
        </p:nvSpPr>
        <p:spPr>
          <a:xfrm>
            <a:off x="6538220" y="4674332"/>
            <a:ext cx="2593931" cy="167410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24920" tIns="162460" rIns="324920" bIns="162460" rtlCol="0" anchor="ctr">
            <a:noAutofit/>
          </a:bodyPr>
          <a:lstStyle/>
          <a:p>
            <a:pPr algn="ctr" fontAlgn="ctr"/>
            <a:endParaRPr lang="en-US" sz="1599" dirty="0">
              <a:latin typeface="Arial" panose="020B0604020202020204" pitchFamily="34" charset="0"/>
            </a:endParaRPr>
          </a:p>
        </p:txBody>
      </p:sp>
      <p:sp>
        <p:nvSpPr>
          <p:cNvPr id="80" name="Subtitle 2"/>
          <p:cNvSpPr txBox="1">
            <a:spLocks/>
          </p:cNvSpPr>
          <p:nvPr/>
        </p:nvSpPr>
        <p:spPr>
          <a:xfrm>
            <a:off x="6468485" y="4991832"/>
            <a:ext cx="2723255" cy="1033638"/>
          </a:xfrm>
          <a:prstGeom prst="rect">
            <a:avLst/>
          </a:prstGeom>
        </p:spPr>
        <p:txBody>
          <a:bodyPr vert="horz" wrap="square" lIns="324848" tIns="162422" rIns="324848" bIns="16242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n-US" sz="2666" dirty="0">
                <a:solidFill>
                  <a:schemeClr val="tx2"/>
                </a:solidFill>
                <a:latin typeface="Arial" panose="020B0604020202020204" pitchFamily="34" charset="0"/>
              </a:rPr>
              <a:t>Government</a:t>
            </a:r>
            <a:endParaRPr lang="en-US" altLang="zh-CN" sz="2666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parajita" panose="020B0604020202020204" pitchFamily="34" charset="0"/>
            </a:endParaRPr>
          </a:p>
          <a:p>
            <a:pPr marL="0" indent="0" algn="ctr" fontAlgn="ctr">
              <a:buNone/>
            </a:pPr>
            <a:r>
              <a:rPr lang="en-US" sz="1599" dirty="0">
                <a:solidFill>
                  <a:schemeClr val="tx2"/>
                </a:solidFill>
                <a:latin typeface="Arial" panose="020B0604020202020204" pitchFamily="34" charset="0"/>
              </a:rPr>
              <a:t>E-Gov./OA systems</a:t>
            </a:r>
            <a:endParaRPr lang="en-US" sz="1599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39" y="4311610"/>
            <a:ext cx="2585829" cy="1693621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7"/>
          <a:stretch/>
        </p:blipFill>
        <p:spPr>
          <a:xfrm>
            <a:off x="6502672" y="2796650"/>
            <a:ext cx="2621493" cy="167539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40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41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42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39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单圆角矩形 71"/>
          <p:cNvSpPr/>
          <p:nvPr/>
        </p:nvSpPr>
        <p:spPr>
          <a:xfrm>
            <a:off x="1529496" y="2675374"/>
            <a:ext cx="4292473" cy="434383"/>
          </a:xfrm>
          <a:prstGeom prst="round1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16" name="流程图: 磁盘 15"/>
          <p:cNvSpPr/>
          <p:nvPr/>
        </p:nvSpPr>
        <p:spPr>
          <a:xfrm>
            <a:off x="682486" y="5303999"/>
            <a:ext cx="5964000" cy="744552"/>
          </a:xfrm>
          <a:prstGeom prst="flowChartMagneticDisk">
            <a:avLst/>
          </a:prstGeom>
          <a:solidFill>
            <a:schemeClr val="tx2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5300885" y="5303999"/>
            <a:ext cx="0" cy="744552"/>
          </a:xfrm>
          <a:prstGeom prst="line">
            <a:avLst/>
          </a:prstGeom>
          <a:ln w="762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3671548" y="5295027"/>
            <a:ext cx="0" cy="744552"/>
          </a:xfrm>
          <a:prstGeom prst="line">
            <a:avLst/>
          </a:prstGeom>
          <a:ln w="762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 txBox="1">
            <a:spLocks/>
          </p:cNvSpPr>
          <p:nvPr/>
        </p:nvSpPr>
        <p:spPr>
          <a:xfrm>
            <a:off x="575898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Distributed Active-Active Architecture for LUNs and File Systems, Implementing Global Resource Sharing and Load Balancing</a:t>
            </a:r>
          </a:p>
        </p:txBody>
      </p:sp>
      <p:sp>
        <p:nvSpPr>
          <p:cNvPr id="7" name="矩形 6"/>
          <p:cNvSpPr/>
          <p:nvPr/>
        </p:nvSpPr>
        <p:spPr>
          <a:xfrm>
            <a:off x="682486" y="4020107"/>
            <a:ext cx="1130470" cy="93885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16016" y="4020107"/>
            <a:ext cx="1130470" cy="93885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93662" y="4020107"/>
            <a:ext cx="1130470" cy="93885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04839" y="4020107"/>
            <a:ext cx="1130470" cy="93885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4046" y="4331246"/>
            <a:ext cx="1267352" cy="360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/>
            <a:r>
              <a:rPr lang="en-US" sz="1399" b="1" dirty="0">
                <a:latin typeface="Arial" panose="020B0604020202020204" pitchFamily="34" charset="0"/>
              </a:rPr>
              <a:t>Controller A</a:t>
            </a:r>
            <a:endParaRPr lang="en-US" altLang="zh-CN" sz="1399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25222" y="4331246"/>
            <a:ext cx="1267352" cy="360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/>
            <a:r>
              <a:rPr lang="en-US" sz="1399" b="1" dirty="0">
                <a:latin typeface="Arial" panose="020B0604020202020204" pitchFamily="34" charset="0"/>
              </a:rPr>
              <a:t>Controller B</a:t>
            </a:r>
            <a:endParaRPr lang="en-US" altLang="zh-CN" sz="1399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36399" y="4331246"/>
            <a:ext cx="1267352" cy="360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/>
            <a:r>
              <a:rPr lang="en-US" sz="1399" b="1" dirty="0">
                <a:latin typeface="Arial" panose="020B0604020202020204" pitchFamily="34" charset="0"/>
              </a:rPr>
              <a:t>Controller C</a:t>
            </a:r>
            <a:endParaRPr lang="en-US" altLang="zh-CN" sz="1399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47576" y="4320742"/>
            <a:ext cx="1267352" cy="3154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/>
            <a:r>
              <a:rPr lang="en-US" sz="1399" b="1" dirty="0">
                <a:latin typeface="Arial" panose="020B0604020202020204" pitchFamily="34" charset="0"/>
              </a:rPr>
              <a:t>Controller D</a:t>
            </a:r>
            <a:endParaRPr lang="en-US" altLang="zh-CN" sz="1399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43943" y="5520407"/>
            <a:ext cx="2041085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>
              <a:lnSpc>
                <a:spcPts val="3439"/>
              </a:lnSpc>
            </a:pPr>
            <a:r>
              <a:rPr lang="en-US" sz="1399" b="1" dirty="0">
                <a:latin typeface="Arial" panose="020B0604020202020204" pitchFamily="34" charset="0"/>
              </a:rPr>
              <a:t>LUN/File system</a:t>
            </a:r>
            <a:endParaRPr lang="en-US" altLang="zh-CN" sz="1399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云形 17"/>
          <p:cNvSpPr/>
          <p:nvPr/>
        </p:nvSpPr>
        <p:spPr>
          <a:xfrm>
            <a:off x="738499" y="1339111"/>
            <a:ext cx="6022998" cy="823243"/>
          </a:xfrm>
          <a:prstGeom prst="cloud">
            <a:avLst/>
          </a:prstGeom>
          <a:solidFill>
            <a:schemeClr val="tx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r>
              <a:rPr lang="en-US" sz="1799" dirty="0">
                <a:solidFill>
                  <a:schemeClr val="tx1"/>
                </a:solidFill>
                <a:latin typeface="Arial" panose="020B0604020202020204" pitchFamily="34" charset="0"/>
              </a:rPr>
              <a:t>SAN/NAS client access protocol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3671548" y="3354849"/>
            <a:ext cx="0" cy="288135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300885" y="3354849"/>
            <a:ext cx="0" cy="288135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130973" y="5131368"/>
            <a:ext cx="4489442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>
              <a:lnSpc>
                <a:spcPts val="3439"/>
              </a:lnSpc>
            </a:pPr>
            <a:r>
              <a:rPr lang="en-US" sz="1399" b="1" dirty="0">
                <a:solidFill>
                  <a:srgbClr val="C00000"/>
                </a:solidFill>
                <a:latin typeface="Arial" panose="020B0604020202020204" pitchFamily="34" charset="0"/>
              </a:rPr>
              <a:t>LUNs/File systems do not belong to any controller.</a:t>
            </a:r>
          </a:p>
        </p:txBody>
      </p:sp>
      <p:sp>
        <p:nvSpPr>
          <p:cNvPr id="24" name="矩形 23"/>
          <p:cNvSpPr/>
          <p:nvPr/>
        </p:nvSpPr>
        <p:spPr>
          <a:xfrm>
            <a:off x="3030887" y="2732156"/>
            <a:ext cx="296610" cy="3208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360024" y="2732156"/>
            <a:ext cx="296610" cy="3208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89160" y="2732156"/>
            <a:ext cx="296610" cy="3208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17307" y="2732156"/>
            <a:ext cx="296610" cy="320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99416" y="3832456"/>
            <a:ext cx="296610" cy="3208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710592" y="3836082"/>
            <a:ext cx="296610" cy="3208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321769" y="3832301"/>
            <a:ext cx="296610" cy="3208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931553" y="3832457"/>
            <a:ext cx="296610" cy="320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2070217" y="5303999"/>
            <a:ext cx="0" cy="744552"/>
          </a:xfrm>
          <a:prstGeom prst="line">
            <a:avLst/>
          </a:prstGeom>
          <a:ln w="762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2070217" y="3354849"/>
            <a:ext cx="0" cy="288135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曲线连接符 39"/>
          <p:cNvCxnSpPr>
            <a:stCxn id="24" idx="2"/>
            <a:endCxn id="29" idx="0"/>
          </p:cNvCxnSpPr>
          <p:nvPr/>
        </p:nvCxnSpPr>
        <p:spPr>
          <a:xfrm rot="5400000">
            <a:off x="1823718" y="2476982"/>
            <a:ext cx="779478" cy="1931472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曲线连接符 41"/>
          <p:cNvCxnSpPr>
            <a:stCxn id="25" idx="2"/>
            <a:endCxn id="30" idx="0"/>
          </p:cNvCxnSpPr>
          <p:nvPr/>
        </p:nvCxnSpPr>
        <p:spPr>
          <a:xfrm rot="5400000">
            <a:off x="2792063" y="3119815"/>
            <a:ext cx="783103" cy="649431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曲线连接符 44"/>
          <p:cNvCxnSpPr>
            <a:stCxn id="26" idx="2"/>
            <a:endCxn id="31" idx="0"/>
          </p:cNvCxnSpPr>
          <p:nvPr/>
        </p:nvCxnSpPr>
        <p:spPr>
          <a:xfrm rot="16200000" flipH="1">
            <a:off x="3764109" y="3126335"/>
            <a:ext cx="779323" cy="632609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曲线连接符 47"/>
          <p:cNvCxnSpPr>
            <a:stCxn id="27" idx="2"/>
            <a:endCxn id="32" idx="0"/>
          </p:cNvCxnSpPr>
          <p:nvPr/>
        </p:nvCxnSpPr>
        <p:spPr>
          <a:xfrm rot="16200000" flipH="1">
            <a:off x="4732997" y="2485595"/>
            <a:ext cx="779479" cy="1914246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1100063" y="5002029"/>
            <a:ext cx="296610" cy="3208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706155" y="5002029"/>
            <a:ext cx="296610" cy="3208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319124" y="5002029"/>
            <a:ext cx="296610" cy="3208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931553" y="5002029"/>
            <a:ext cx="296610" cy="320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5" name="f656961f-dc6f-41bf-bdcb-2499513e905c"/>
          <p:cNvSpPr txBox="1"/>
          <p:nvPr/>
        </p:nvSpPr>
        <p:spPr>
          <a:xfrm>
            <a:off x="7004784" y="1693231"/>
            <a:ext cx="4663546" cy="3076545"/>
          </a:xfrm>
          <a:prstGeom prst="rect">
            <a:avLst/>
          </a:prstGeom>
          <a:noFill/>
        </p:spPr>
        <p:txBody>
          <a:bodyPr wrap="square" lIns="121855" tIns="60927" rIns="121855" bIns="60927" rtlCol="0">
            <a:noAutofit/>
          </a:bodyPr>
          <a:lstStyle>
            <a:defPPr>
              <a:defRPr lang="zh-CN"/>
            </a:defPPr>
            <a:lvl1pPr marL="0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09636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219272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828908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438545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3048180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3657816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4267452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4877087" algn="l" defTabSz="1219272" rtl="0" eaLnBrk="1" latinLnBrk="0" hangingPunct="1"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fontAlgn="ctr">
              <a:buSzPct val="75000"/>
            </a:pPr>
            <a:r>
              <a:rPr lang="en-US" sz="1599" b="1" dirty="0">
                <a:latin typeface="Arial" panose="020B0604020202020204" pitchFamily="34" charset="0"/>
              </a:rPr>
              <a:t>The new-gen </a:t>
            </a:r>
            <a:r>
              <a:rPr lang="en-US" sz="1599" b="1" dirty="0" err="1">
                <a:latin typeface="Arial" panose="020B0604020202020204" pitchFamily="34" charset="0"/>
              </a:rPr>
              <a:t>OceanStor</a:t>
            </a:r>
            <a:r>
              <a:rPr lang="en-US" sz="1599" b="1" dirty="0">
                <a:latin typeface="Arial" panose="020B0604020202020204" pitchFamily="34" charset="0"/>
              </a:rPr>
              <a:t> hybrid flash storage, integrated into the </a:t>
            </a:r>
            <a:r>
              <a:rPr lang="en-US" sz="1599" b="1" dirty="0" err="1">
                <a:latin typeface="Arial" panose="020B0604020202020204" pitchFamily="34" charset="0"/>
              </a:rPr>
              <a:t>OpenStor</a:t>
            </a:r>
            <a:r>
              <a:rPr lang="en-US" sz="1599" b="1" dirty="0">
                <a:latin typeface="Arial" panose="020B0604020202020204" pitchFamily="34" charset="0"/>
              </a:rPr>
              <a:t> 2910 solution, uses a distributed active-active architecture:</a:t>
            </a:r>
            <a:endParaRPr lang="en-US" altLang="zh-CN" sz="1599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fontAlgn="ctr">
              <a:buSzPct val="75000"/>
              <a:buFont typeface="Arial" panose="020B0604020202020204" pitchFamily="34" charset="0"/>
              <a:buChar char="•"/>
            </a:pPr>
            <a:r>
              <a:rPr lang="en-US" sz="1599" dirty="0">
                <a:latin typeface="Arial" panose="020B0604020202020204" pitchFamily="34" charset="0"/>
              </a:rPr>
              <a:t>LUNs/File systems do not belong to any controller. I/O reads from or writes to LUNs are processed by multiple controllers concurrently. Directories of file systems are distributed to all controllers for parallel processing.</a:t>
            </a:r>
            <a:endParaRPr lang="en-US" altLang="zh-CN" sz="1599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fontAlgn="ctr">
              <a:buSzPct val="75000"/>
              <a:buFont typeface="Arial" panose="020B0604020202020204" pitchFamily="34" charset="0"/>
              <a:buChar char="•"/>
            </a:pPr>
            <a:r>
              <a:rPr lang="en-US" sz="1599" dirty="0">
                <a:latin typeface="Arial" panose="020B0604020202020204" pitchFamily="34" charset="0"/>
              </a:rPr>
              <a:t>Write I/</a:t>
            </a:r>
            <a:r>
              <a:rPr lang="en-US" sz="1599" dirty="0" err="1">
                <a:latin typeface="Arial" panose="020B0604020202020204" pitchFamily="34" charset="0"/>
              </a:rPr>
              <a:t>Os</a:t>
            </a:r>
            <a:r>
              <a:rPr lang="en-US" sz="1599" dirty="0">
                <a:latin typeface="Arial" panose="020B0604020202020204" pitchFamily="34" charset="0"/>
              </a:rPr>
              <a:t> are written to the global cache. Read I/</a:t>
            </a:r>
            <a:r>
              <a:rPr lang="en-US" sz="1599" dirty="0" err="1">
                <a:latin typeface="Arial" panose="020B0604020202020204" pitchFamily="34" charset="0"/>
              </a:rPr>
              <a:t>Os</a:t>
            </a:r>
            <a:r>
              <a:rPr lang="en-US" sz="1599" dirty="0">
                <a:latin typeface="Arial" panose="020B0604020202020204" pitchFamily="34" charset="0"/>
              </a:rPr>
              <a:t> are hit in the global cache. Cache flushing and </a:t>
            </a:r>
            <a:r>
              <a:rPr lang="en-US" sz="1599" dirty="0" err="1">
                <a:latin typeface="Arial" panose="020B0604020202020204" pitchFamily="34" charset="0"/>
              </a:rPr>
              <a:t>prefetch</a:t>
            </a:r>
            <a:r>
              <a:rPr lang="en-US" sz="1599" dirty="0">
                <a:latin typeface="Arial" panose="020B0604020202020204" pitchFamily="34" charset="0"/>
              </a:rPr>
              <a:t> are evenly processed by controllers.</a:t>
            </a:r>
            <a:endParaRPr lang="en-US" altLang="zh-CN" sz="1599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fontAlgn="ctr">
              <a:buSzPct val="75000"/>
              <a:buFont typeface="Arial" panose="020B0604020202020204" pitchFamily="34" charset="0"/>
              <a:buChar char="•"/>
            </a:pPr>
            <a:r>
              <a:rPr lang="en-US" sz="1599" dirty="0">
                <a:latin typeface="Arial" panose="020B0604020202020204" pitchFamily="34" charset="0"/>
              </a:rPr>
              <a:t>A global pool is created at the back end. LUN space is evenly distributed to the resource pool across controller enclosures, implementing back-end disk space sharing.</a:t>
            </a:r>
            <a:endParaRPr lang="en-US" altLang="zh-CN" sz="1599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027879" y="2045829"/>
            <a:ext cx="296610" cy="3208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357015" y="2045829"/>
            <a:ext cx="296610" cy="3208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686151" y="2045829"/>
            <a:ext cx="296610" cy="3208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014298" y="2045829"/>
            <a:ext cx="296610" cy="320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972718" y="1931574"/>
            <a:ext cx="3357987" cy="3772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>
              <a:lnSpc>
                <a:spcPct val="150000"/>
              </a:lnSpc>
            </a:pPr>
            <a:r>
              <a:rPr lang="en-US" sz="1399" b="1" dirty="0">
                <a:latin typeface="Arial" panose="020B0604020202020204" pitchFamily="34" charset="0"/>
              </a:rPr>
              <a:t>LUN/File system I/O requests</a:t>
            </a:r>
            <a:endParaRPr lang="en-US" altLang="zh-CN" sz="1399" b="1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626608" y="2741583"/>
            <a:ext cx="296610" cy="32082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682463" y="2741583"/>
            <a:ext cx="296610" cy="32082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994068" y="2741583"/>
            <a:ext cx="296610" cy="32082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338403" y="2741583"/>
            <a:ext cx="296610" cy="32082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363788" y="2727669"/>
            <a:ext cx="296610" cy="32082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419643" y="2727669"/>
            <a:ext cx="296610" cy="32082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31248" y="2727669"/>
            <a:ext cx="296610" cy="32082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075583" y="2727669"/>
            <a:ext cx="296610" cy="32082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67795" y="2630946"/>
            <a:ext cx="1400536" cy="415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>
              <a:lnSpc>
                <a:spcPct val="150000"/>
              </a:lnSpc>
            </a:pPr>
            <a:r>
              <a:rPr lang="en-US" sz="1399" b="1" dirty="0">
                <a:latin typeface="Arial" panose="020B0604020202020204" pitchFamily="34" charset="0"/>
              </a:rPr>
              <a:t>Global cache</a:t>
            </a:r>
          </a:p>
        </p:txBody>
      </p:sp>
      <p:sp>
        <p:nvSpPr>
          <p:cNvPr id="69" name="下箭头 68"/>
          <p:cNvSpPr/>
          <p:nvPr/>
        </p:nvSpPr>
        <p:spPr>
          <a:xfrm>
            <a:off x="3298769" y="2438463"/>
            <a:ext cx="745559" cy="25283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439815" y="3186573"/>
            <a:ext cx="458001" cy="404530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ctr"/>
            <a:endParaRPr lang="en-US" altLang="zh-CN" sz="600" dirty="0">
              <a:latin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367881" y="3180520"/>
            <a:ext cx="593209" cy="415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ctr">
              <a:lnSpc>
                <a:spcPct val="150000"/>
              </a:lnSpc>
            </a:pPr>
            <a:r>
              <a:rPr lang="en-US" sz="1399" b="1" dirty="0">
                <a:latin typeface="Arial" panose="020B0604020202020204" pitchFamily="34" charset="0"/>
              </a:rPr>
              <a:t>DHT</a:t>
            </a:r>
          </a:p>
        </p:txBody>
      </p:sp>
      <p:grpSp>
        <p:nvGrpSpPr>
          <p:cNvPr id="73" name="组合 72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74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75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79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333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6498-C3BE-4FDD-AD4B-12478FCFF46B}"/>
              </a:ext>
            </a:extLst>
          </p:cNvPr>
          <p:cNvSpPr/>
          <p:nvPr/>
        </p:nvSpPr>
        <p:spPr>
          <a:xfrm>
            <a:off x="996307" y="1140771"/>
            <a:ext cx="3462318" cy="2768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218225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Hot data scenarios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8D761A2-F0AB-4CA9-B99E-B96C55ED0CB4}"/>
              </a:ext>
            </a:extLst>
          </p:cNvPr>
          <p:cNvGrpSpPr/>
          <p:nvPr/>
        </p:nvGrpSpPr>
        <p:grpSpPr>
          <a:xfrm>
            <a:off x="586885" y="1523037"/>
            <a:ext cx="4447740" cy="4449880"/>
            <a:chOff x="619526" y="1183745"/>
            <a:chExt cx="4570516" cy="4566336"/>
          </a:xfrm>
        </p:grpSpPr>
        <p:cxnSp>
          <p:nvCxnSpPr>
            <p:cNvPr id="4" name="直接箭头连接符 66">
              <a:extLst>
                <a:ext uri="{FF2B5EF4-FFF2-40B4-BE49-F238E27FC236}">
                  <a16:creationId xmlns:a16="http://schemas.microsoft.com/office/drawing/2014/main" id="{4254B428-5459-4E62-9FC9-49738FAAA427}"/>
                </a:ext>
              </a:extLst>
            </p:cNvPr>
            <p:cNvCxnSpPr>
              <a:stCxn id="36" idx="7"/>
            </p:cNvCxnSpPr>
            <p:nvPr/>
          </p:nvCxnSpPr>
          <p:spPr>
            <a:xfrm flipV="1">
              <a:off x="1360266" y="2145547"/>
              <a:ext cx="3193044" cy="429282"/>
            </a:xfrm>
            <a:prstGeom prst="straightConnector1">
              <a:avLst/>
            </a:prstGeom>
            <a:ln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A31A74B-B4DB-48A5-9DC9-F56B14535562}"/>
                </a:ext>
              </a:extLst>
            </p:cNvPr>
            <p:cNvSpPr/>
            <p:nvPr/>
          </p:nvSpPr>
          <p:spPr>
            <a:xfrm>
              <a:off x="1505091" y="1709214"/>
              <a:ext cx="3246104" cy="376481"/>
            </a:xfrm>
            <a:prstGeom prst="rect">
              <a:avLst/>
            </a:prstGeom>
            <a:solidFill>
              <a:schemeClr val="bg2"/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F5D3B81-0DE8-40C3-9BA1-7244C1000A53}"/>
                </a:ext>
              </a:extLst>
            </p:cNvPr>
            <p:cNvSpPr/>
            <p:nvPr/>
          </p:nvSpPr>
          <p:spPr>
            <a:xfrm>
              <a:off x="2129789" y="1709214"/>
              <a:ext cx="117553" cy="376481"/>
            </a:xfrm>
            <a:prstGeom prst="rect">
              <a:avLst/>
            </a:prstGeom>
            <a:solidFill>
              <a:schemeClr val="accent5">
                <a:lumMod val="50000"/>
                <a:lumOff val="50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8FDDF8D-FFFC-44E0-AF5B-398109D546CB}"/>
                </a:ext>
              </a:extLst>
            </p:cNvPr>
            <p:cNvSpPr/>
            <p:nvPr/>
          </p:nvSpPr>
          <p:spPr>
            <a:xfrm>
              <a:off x="2850811" y="1709214"/>
              <a:ext cx="117553" cy="376481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13187F4-90E1-46B7-ABC9-C89F62AE4DB3}"/>
                </a:ext>
              </a:extLst>
            </p:cNvPr>
            <p:cNvSpPr/>
            <p:nvPr/>
          </p:nvSpPr>
          <p:spPr>
            <a:xfrm>
              <a:off x="3679793" y="1709213"/>
              <a:ext cx="117553" cy="376481"/>
            </a:xfrm>
            <a:prstGeom prst="rect">
              <a:avLst/>
            </a:prstGeom>
            <a:solidFill>
              <a:schemeClr val="accent5">
                <a:lumMod val="50000"/>
                <a:lumOff val="50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F2C22D7-024F-43C3-AFF4-EFC8CFDC7655}"/>
                </a:ext>
              </a:extLst>
            </p:cNvPr>
            <p:cNvSpPr/>
            <p:nvPr/>
          </p:nvSpPr>
          <p:spPr>
            <a:xfrm>
              <a:off x="2801673" y="1696689"/>
              <a:ext cx="226511" cy="402027"/>
            </a:xfrm>
            <a:prstGeom prst="ellipse">
              <a:avLst/>
            </a:prstGeom>
            <a:solidFill>
              <a:srgbClr val="C00000">
                <a:alpha val="40000"/>
              </a:srgbClr>
            </a:solidFill>
            <a:ln w="254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15892848-0B10-4B7D-8096-1A4DDA3DAE0F}"/>
                </a:ext>
              </a:extLst>
            </p:cNvPr>
            <p:cNvSpPr/>
            <p:nvPr/>
          </p:nvSpPr>
          <p:spPr>
            <a:xfrm>
              <a:off x="3941635" y="1701698"/>
              <a:ext cx="226511" cy="402027"/>
            </a:xfrm>
            <a:prstGeom prst="ellipse">
              <a:avLst/>
            </a:prstGeom>
            <a:solidFill>
              <a:srgbClr val="C00000">
                <a:alpha val="40000"/>
              </a:srgbClr>
            </a:solidFill>
            <a:ln w="254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58C7F0E-0585-4CB9-83AF-21B612D50940}"/>
                </a:ext>
              </a:extLst>
            </p:cNvPr>
            <p:cNvSpPr/>
            <p:nvPr/>
          </p:nvSpPr>
          <p:spPr>
            <a:xfrm>
              <a:off x="3190005" y="1701698"/>
              <a:ext cx="226511" cy="402027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 w="254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BEDCD9EC-716B-487B-8E2A-A98F6A6D56CD}"/>
                </a:ext>
              </a:extLst>
            </p:cNvPr>
            <p:cNvSpPr/>
            <p:nvPr/>
          </p:nvSpPr>
          <p:spPr>
            <a:xfrm>
              <a:off x="1606854" y="1701698"/>
              <a:ext cx="226511" cy="402027"/>
            </a:xfrm>
            <a:prstGeom prst="ellipse">
              <a:avLst/>
            </a:prstGeom>
            <a:solidFill>
              <a:srgbClr val="C00000">
                <a:alpha val="40000"/>
              </a:srgbClr>
            </a:solidFill>
            <a:ln w="254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E5C4BAF-5B87-42CD-B66A-456B31B52554}"/>
                </a:ext>
              </a:extLst>
            </p:cNvPr>
            <p:cNvSpPr/>
            <p:nvPr/>
          </p:nvSpPr>
          <p:spPr>
            <a:xfrm>
              <a:off x="4457584" y="1709214"/>
              <a:ext cx="226511" cy="402027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 w="254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2F3979A-5AD0-4377-8818-3B2923BAFD73}"/>
                </a:ext>
              </a:extLst>
            </p:cNvPr>
            <p:cNvSpPr/>
            <p:nvPr/>
          </p:nvSpPr>
          <p:spPr>
            <a:xfrm>
              <a:off x="2421428" y="1715599"/>
              <a:ext cx="117553" cy="3764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BC7845F-8E73-4730-9B2A-8E475EE461E3}"/>
                </a:ext>
              </a:extLst>
            </p:cNvPr>
            <p:cNvSpPr/>
            <p:nvPr/>
          </p:nvSpPr>
          <p:spPr>
            <a:xfrm>
              <a:off x="2938105" y="3157958"/>
              <a:ext cx="117553" cy="376481"/>
            </a:xfrm>
            <a:prstGeom prst="rect">
              <a:avLst/>
            </a:prstGeom>
            <a:solidFill>
              <a:schemeClr val="accent5">
                <a:lumMod val="50000"/>
                <a:lumOff val="50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2344B04-1446-49C4-8BE4-201654191C65}"/>
                </a:ext>
              </a:extLst>
            </p:cNvPr>
            <p:cNvSpPr/>
            <p:nvPr/>
          </p:nvSpPr>
          <p:spPr>
            <a:xfrm>
              <a:off x="3144928" y="3157958"/>
              <a:ext cx="117553" cy="376481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F5C8FC6-2ECB-4D54-A5AD-9D83C6C729FA}"/>
                </a:ext>
              </a:extLst>
            </p:cNvPr>
            <p:cNvSpPr/>
            <p:nvPr/>
          </p:nvSpPr>
          <p:spPr>
            <a:xfrm>
              <a:off x="3356104" y="3157848"/>
              <a:ext cx="117553" cy="376481"/>
            </a:xfrm>
            <a:prstGeom prst="rect">
              <a:avLst/>
            </a:prstGeom>
            <a:solidFill>
              <a:schemeClr val="accent5">
                <a:lumMod val="50000"/>
                <a:lumOff val="50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7CB8D31-C083-4F48-8065-6DE646FB3EE8}"/>
                </a:ext>
              </a:extLst>
            </p:cNvPr>
            <p:cNvSpPr/>
            <p:nvPr/>
          </p:nvSpPr>
          <p:spPr>
            <a:xfrm>
              <a:off x="3568747" y="3157958"/>
              <a:ext cx="117553" cy="376481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50DC9DB-EC5C-4452-A424-23CAE5DD7073}"/>
                </a:ext>
              </a:extLst>
            </p:cNvPr>
            <p:cNvSpPr/>
            <p:nvPr/>
          </p:nvSpPr>
          <p:spPr>
            <a:xfrm>
              <a:off x="3791767" y="3157958"/>
              <a:ext cx="117553" cy="376481"/>
            </a:xfrm>
            <a:prstGeom prst="rect">
              <a:avLst/>
            </a:prstGeom>
            <a:solidFill>
              <a:schemeClr val="accent5">
                <a:lumMod val="50000"/>
                <a:lumOff val="50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5692935-D8CF-4159-ADBC-7E8031FD661F}"/>
                </a:ext>
              </a:extLst>
            </p:cNvPr>
            <p:cNvSpPr/>
            <p:nvPr/>
          </p:nvSpPr>
          <p:spPr>
            <a:xfrm>
              <a:off x="4022060" y="3157958"/>
              <a:ext cx="117553" cy="376481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F6E682C-DDE4-49C5-BCD2-3A41C239ADEC}"/>
                </a:ext>
              </a:extLst>
            </p:cNvPr>
            <p:cNvSpPr/>
            <p:nvPr/>
          </p:nvSpPr>
          <p:spPr>
            <a:xfrm>
              <a:off x="1208490" y="1219080"/>
              <a:ext cx="222234" cy="21345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1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CDF3C79-049B-41AF-AD17-F883C088DB5F}"/>
                </a:ext>
              </a:extLst>
            </p:cNvPr>
            <p:cNvSpPr txBox="1"/>
            <p:nvPr/>
          </p:nvSpPr>
          <p:spPr>
            <a:xfrm>
              <a:off x="1454697" y="1189244"/>
              <a:ext cx="1593102" cy="2841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4112" fontAlgn="ctr">
                <a:defRPr/>
              </a:pPr>
              <a:r>
                <a:rPr lang="en-US" sz="1100" dirty="0">
                  <a:solidFill>
                    <a:srgbClr val="1D1D1A"/>
                  </a:solidFill>
                  <a:latin typeface="Arial" panose="020B0604020202020204" pitchFamily="34" charset="0"/>
                </a:rPr>
                <a:t>Stable read hot data</a:t>
              </a:r>
              <a:endParaRPr lang="en-US" altLang="zh-CN" sz="110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A603A3E4-EC55-499E-8EF1-05A234861124}"/>
                </a:ext>
              </a:extLst>
            </p:cNvPr>
            <p:cNvSpPr/>
            <p:nvPr/>
          </p:nvSpPr>
          <p:spPr>
            <a:xfrm>
              <a:off x="3223930" y="1215520"/>
              <a:ext cx="222234" cy="21345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4FB3C25-2D0A-4B49-9736-2174E56B5A70}"/>
                </a:ext>
              </a:extLst>
            </p:cNvPr>
            <p:cNvSpPr txBox="1"/>
            <p:nvPr/>
          </p:nvSpPr>
          <p:spPr>
            <a:xfrm>
              <a:off x="3339567" y="1183745"/>
              <a:ext cx="1401961" cy="2841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100" dirty="0">
                  <a:solidFill>
                    <a:srgbClr val="1D1D1A"/>
                  </a:solidFill>
                  <a:latin typeface="Arial" panose="020B0604020202020204" pitchFamily="34" charset="0"/>
                </a:rPr>
                <a:t>Stable write hot data</a:t>
              </a:r>
              <a:endParaRPr lang="en-US" altLang="zh-CN" sz="110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9782731-75D0-4EC8-83A8-5F9F1795DA0E}"/>
                </a:ext>
              </a:extLst>
            </p:cNvPr>
            <p:cNvSpPr/>
            <p:nvPr/>
          </p:nvSpPr>
          <p:spPr>
            <a:xfrm>
              <a:off x="4267721" y="1715598"/>
              <a:ext cx="117553" cy="376481"/>
            </a:xfrm>
            <a:prstGeom prst="rect">
              <a:avLst/>
            </a:prstGeom>
            <a:solidFill>
              <a:schemeClr val="accent5">
                <a:lumMod val="10000"/>
                <a:lumOff val="90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6" name="直接箭头连接符 66">
              <a:extLst>
                <a:ext uri="{FF2B5EF4-FFF2-40B4-BE49-F238E27FC236}">
                  <a16:creationId xmlns:a16="http://schemas.microsoft.com/office/drawing/2014/main" id="{2104030F-5864-49F3-97D5-8B738C3F2EC1}"/>
                </a:ext>
              </a:extLst>
            </p:cNvPr>
            <p:cNvCxnSpPr>
              <a:stCxn id="21" idx="4"/>
              <a:endCxn id="9" idx="2"/>
            </p:cNvCxnSpPr>
            <p:nvPr/>
          </p:nvCxnSpPr>
          <p:spPr>
            <a:xfrm>
              <a:off x="1319607" y="1432531"/>
              <a:ext cx="1482066" cy="46517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66">
              <a:extLst>
                <a:ext uri="{FF2B5EF4-FFF2-40B4-BE49-F238E27FC236}">
                  <a16:creationId xmlns:a16="http://schemas.microsoft.com/office/drawing/2014/main" id="{9BF12479-04F4-4B97-AAAC-467DBE7523D0}"/>
                </a:ext>
              </a:extLst>
            </p:cNvPr>
            <p:cNvCxnSpPr>
              <a:stCxn id="21" idx="4"/>
              <a:endCxn id="10" idx="2"/>
            </p:cNvCxnSpPr>
            <p:nvPr/>
          </p:nvCxnSpPr>
          <p:spPr>
            <a:xfrm>
              <a:off x="1319607" y="1432531"/>
              <a:ext cx="2622028" cy="47018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66">
              <a:extLst>
                <a:ext uri="{FF2B5EF4-FFF2-40B4-BE49-F238E27FC236}">
                  <a16:creationId xmlns:a16="http://schemas.microsoft.com/office/drawing/2014/main" id="{3A34891B-6EE1-488B-81E2-EFF6CA9B9B79}"/>
                </a:ext>
              </a:extLst>
            </p:cNvPr>
            <p:cNvCxnSpPr>
              <a:stCxn id="21" idx="4"/>
              <a:endCxn id="12" idx="2"/>
            </p:cNvCxnSpPr>
            <p:nvPr/>
          </p:nvCxnSpPr>
          <p:spPr>
            <a:xfrm>
              <a:off x="1319607" y="1432531"/>
              <a:ext cx="287247" cy="47018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66">
              <a:extLst>
                <a:ext uri="{FF2B5EF4-FFF2-40B4-BE49-F238E27FC236}">
                  <a16:creationId xmlns:a16="http://schemas.microsoft.com/office/drawing/2014/main" id="{C374E1D0-F9B9-4CEF-B203-BC37D1CB491B}"/>
                </a:ext>
              </a:extLst>
            </p:cNvPr>
            <p:cNvCxnSpPr>
              <a:stCxn id="23" idx="4"/>
              <a:endCxn id="6" idx="3"/>
            </p:cNvCxnSpPr>
            <p:nvPr/>
          </p:nvCxnSpPr>
          <p:spPr>
            <a:xfrm flipH="1">
              <a:off x="2247342" y="1428971"/>
              <a:ext cx="1087705" cy="46848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66">
              <a:extLst>
                <a:ext uri="{FF2B5EF4-FFF2-40B4-BE49-F238E27FC236}">
                  <a16:creationId xmlns:a16="http://schemas.microsoft.com/office/drawing/2014/main" id="{6D1D8871-2995-43F7-8E21-52680508B7F1}"/>
                </a:ext>
              </a:extLst>
            </p:cNvPr>
            <p:cNvCxnSpPr>
              <a:stCxn id="23" idx="4"/>
              <a:endCxn id="9" idx="6"/>
            </p:cNvCxnSpPr>
            <p:nvPr/>
          </p:nvCxnSpPr>
          <p:spPr>
            <a:xfrm flipH="1">
              <a:off x="3028184" y="1428971"/>
              <a:ext cx="306863" cy="46873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66">
              <a:extLst>
                <a:ext uri="{FF2B5EF4-FFF2-40B4-BE49-F238E27FC236}">
                  <a16:creationId xmlns:a16="http://schemas.microsoft.com/office/drawing/2014/main" id="{61954791-4565-4F2A-9C5F-D6CF6A537D60}"/>
                </a:ext>
              </a:extLst>
            </p:cNvPr>
            <p:cNvCxnSpPr>
              <a:stCxn id="23" idx="4"/>
              <a:endCxn id="8" idx="1"/>
            </p:cNvCxnSpPr>
            <p:nvPr/>
          </p:nvCxnSpPr>
          <p:spPr>
            <a:xfrm>
              <a:off x="3335047" y="1428971"/>
              <a:ext cx="344746" cy="46848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下弧形箭头 52">
              <a:extLst>
                <a:ext uri="{FF2B5EF4-FFF2-40B4-BE49-F238E27FC236}">
                  <a16:creationId xmlns:a16="http://schemas.microsoft.com/office/drawing/2014/main" id="{619C15C1-82AE-473C-AE09-4B3374F84A7C}"/>
                </a:ext>
              </a:extLst>
            </p:cNvPr>
            <p:cNvSpPr/>
            <p:nvPr/>
          </p:nvSpPr>
          <p:spPr>
            <a:xfrm>
              <a:off x="3733323" y="2098035"/>
              <a:ext cx="617966" cy="180731"/>
            </a:xfrm>
            <a:prstGeom prst="curvedUpArrow">
              <a:avLst/>
            </a:prstGeom>
            <a:solidFill>
              <a:schemeClr val="accent5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3" name="下弧形箭头 53">
              <a:extLst>
                <a:ext uri="{FF2B5EF4-FFF2-40B4-BE49-F238E27FC236}">
                  <a16:creationId xmlns:a16="http://schemas.microsoft.com/office/drawing/2014/main" id="{0457055B-1FE9-41F0-A167-F326A1FFECE6}"/>
                </a:ext>
              </a:extLst>
            </p:cNvPr>
            <p:cNvSpPr/>
            <p:nvPr/>
          </p:nvSpPr>
          <p:spPr>
            <a:xfrm>
              <a:off x="2141243" y="2110259"/>
              <a:ext cx="397738" cy="168507"/>
            </a:xfrm>
            <a:prstGeom prst="curvedUpArrow">
              <a:avLst/>
            </a:prstGeom>
            <a:solidFill>
              <a:schemeClr val="accent5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0C037869-F37C-485A-A708-93772220C12D}"/>
                </a:ext>
              </a:extLst>
            </p:cNvPr>
            <p:cNvSpPr/>
            <p:nvPr/>
          </p:nvSpPr>
          <p:spPr>
            <a:xfrm>
              <a:off x="1547873" y="5139639"/>
              <a:ext cx="222234" cy="21345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8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46D32B31-FD6D-4B61-AF41-CDC4D54169C6}"/>
                </a:ext>
              </a:extLst>
            </p:cNvPr>
            <p:cNvSpPr txBox="1"/>
            <p:nvPr/>
          </p:nvSpPr>
          <p:spPr>
            <a:xfrm>
              <a:off x="1788842" y="5044181"/>
              <a:ext cx="1149834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4112" fontAlgn="ctr">
                <a:defRPr/>
              </a:pPr>
              <a:r>
                <a:rPr lang="en-US" sz="1100" dirty="0">
                  <a:solidFill>
                    <a:srgbClr val="1D1D1A"/>
                  </a:solidFill>
                  <a:latin typeface="Arial" panose="020B0604020202020204" pitchFamily="34" charset="0"/>
                </a:rPr>
                <a:t>Time decay-related write hot data</a:t>
              </a:r>
              <a:endParaRPr lang="en-US" altLang="zh-CN" sz="110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563ECD2B-AB87-4EA6-A0D4-5DC582EF86D1}"/>
                </a:ext>
              </a:extLst>
            </p:cNvPr>
            <p:cNvSpPr/>
            <p:nvPr/>
          </p:nvSpPr>
          <p:spPr>
            <a:xfrm>
              <a:off x="1170577" y="2543570"/>
              <a:ext cx="222234" cy="21345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3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4510609-3A0A-48C0-8424-F1C79610A6F0}"/>
                </a:ext>
              </a:extLst>
            </p:cNvPr>
            <p:cNvSpPr txBox="1"/>
            <p:nvPr/>
          </p:nvSpPr>
          <p:spPr>
            <a:xfrm>
              <a:off x="1397696" y="2472370"/>
              <a:ext cx="1769853" cy="2841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4112" fontAlgn="ctr">
                <a:defRPr/>
              </a:pPr>
              <a:r>
                <a:rPr lang="en-US" sz="1100" dirty="0">
                  <a:solidFill>
                    <a:srgbClr val="1D1D1A"/>
                  </a:solidFill>
                  <a:latin typeface="Arial" panose="020B0604020202020204" pitchFamily="34" charset="0"/>
                </a:rPr>
                <a:t>Read: alternate change of hot and cold data</a:t>
              </a:r>
              <a:endParaRPr lang="en-US" altLang="zh-CN" sz="110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977A8C2D-5DAC-4597-A089-71EFF94CB5AA}"/>
                </a:ext>
              </a:extLst>
            </p:cNvPr>
            <p:cNvSpPr/>
            <p:nvPr/>
          </p:nvSpPr>
          <p:spPr>
            <a:xfrm>
              <a:off x="3224763" y="2543570"/>
              <a:ext cx="222234" cy="21345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4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9" name="下弧形箭头 59">
              <a:extLst>
                <a:ext uri="{FF2B5EF4-FFF2-40B4-BE49-F238E27FC236}">
                  <a16:creationId xmlns:a16="http://schemas.microsoft.com/office/drawing/2014/main" id="{09BEDEEB-DBF8-44F9-828F-95444CCACC90}"/>
                </a:ext>
              </a:extLst>
            </p:cNvPr>
            <p:cNvSpPr/>
            <p:nvPr/>
          </p:nvSpPr>
          <p:spPr>
            <a:xfrm>
              <a:off x="1684577" y="2136787"/>
              <a:ext cx="1666320" cy="195384"/>
            </a:xfrm>
            <a:prstGeom prst="curved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0" name="下弧形箭头 60">
              <a:extLst>
                <a:ext uri="{FF2B5EF4-FFF2-40B4-BE49-F238E27FC236}">
                  <a16:creationId xmlns:a16="http://schemas.microsoft.com/office/drawing/2014/main" id="{760FF1CA-8588-4E40-9D31-5B217F72A302}"/>
                </a:ext>
              </a:extLst>
            </p:cNvPr>
            <p:cNvSpPr/>
            <p:nvPr/>
          </p:nvSpPr>
          <p:spPr>
            <a:xfrm>
              <a:off x="4034557" y="2116065"/>
              <a:ext cx="607642" cy="169085"/>
            </a:xfrm>
            <a:prstGeom prst="curved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cxnSp>
          <p:nvCxnSpPr>
            <p:cNvPr id="41" name="直接箭头连接符 66">
              <a:extLst>
                <a:ext uri="{FF2B5EF4-FFF2-40B4-BE49-F238E27FC236}">
                  <a16:creationId xmlns:a16="http://schemas.microsoft.com/office/drawing/2014/main" id="{0E84F955-B778-4C81-807D-48BDF8A526C5}"/>
                </a:ext>
              </a:extLst>
            </p:cNvPr>
            <p:cNvCxnSpPr>
              <a:stCxn id="38" idx="0"/>
              <a:endCxn id="33" idx="0"/>
            </p:cNvCxnSpPr>
            <p:nvPr/>
          </p:nvCxnSpPr>
          <p:spPr>
            <a:xfrm flipH="1" flipV="1">
              <a:off x="2496854" y="2110259"/>
              <a:ext cx="839026" cy="433311"/>
            </a:xfrm>
            <a:prstGeom prst="straightConnector1">
              <a:avLst/>
            </a:prstGeom>
            <a:ln>
              <a:solidFill>
                <a:schemeClr val="accent5">
                  <a:lumMod val="50000"/>
                  <a:lumOff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66">
              <a:extLst>
                <a:ext uri="{FF2B5EF4-FFF2-40B4-BE49-F238E27FC236}">
                  <a16:creationId xmlns:a16="http://schemas.microsoft.com/office/drawing/2014/main" id="{769B6DA5-B822-4718-AE9C-866706EC912D}"/>
                </a:ext>
              </a:extLst>
            </p:cNvPr>
            <p:cNvCxnSpPr>
              <a:stCxn id="38" idx="0"/>
              <a:endCxn id="25" idx="2"/>
            </p:cNvCxnSpPr>
            <p:nvPr/>
          </p:nvCxnSpPr>
          <p:spPr>
            <a:xfrm flipV="1">
              <a:off x="3335880" y="2092079"/>
              <a:ext cx="990618" cy="451491"/>
            </a:xfrm>
            <a:prstGeom prst="straightConnector1">
              <a:avLst/>
            </a:prstGeom>
            <a:ln>
              <a:solidFill>
                <a:schemeClr val="accent5">
                  <a:lumMod val="50000"/>
                  <a:lumOff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66">
              <a:extLst>
                <a:ext uri="{FF2B5EF4-FFF2-40B4-BE49-F238E27FC236}">
                  <a16:creationId xmlns:a16="http://schemas.microsoft.com/office/drawing/2014/main" id="{608DA9A4-8A7E-4BF4-8CE7-EA73BAA81C5E}"/>
                </a:ext>
              </a:extLst>
            </p:cNvPr>
            <p:cNvCxnSpPr/>
            <p:nvPr/>
          </p:nvCxnSpPr>
          <p:spPr>
            <a:xfrm flipV="1">
              <a:off x="1360266" y="2112869"/>
              <a:ext cx="1942995" cy="471104"/>
            </a:xfrm>
            <a:prstGeom prst="straightConnector1">
              <a:avLst/>
            </a:prstGeom>
            <a:ln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E8A458A-3F3E-423D-B62A-B2FC366E729D}"/>
                </a:ext>
              </a:extLst>
            </p:cNvPr>
            <p:cNvSpPr txBox="1"/>
            <p:nvPr/>
          </p:nvSpPr>
          <p:spPr>
            <a:xfrm>
              <a:off x="1376350" y="2949114"/>
              <a:ext cx="1630661" cy="6629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4112" fontAlgn="ctr">
                <a:defRPr/>
              </a:pPr>
              <a:r>
                <a:rPr lang="en-US" sz="800" dirty="0">
                  <a:solidFill>
                    <a:srgbClr val="1D1D1A"/>
                  </a:solidFill>
                  <a:latin typeface="Arial" panose="020B0604020202020204" pitchFamily="34" charset="0"/>
                </a:rPr>
                <a:t>Time-related:</a:t>
              </a:r>
              <a:endParaRPr lang="en-US" altLang="zh-CN" sz="80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</a:endParaRPr>
            </a:p>
            <a:p>
              <a:pPr defTabSz="914112" fontAlgn="ctr">
                <a:defRPr/>
              </a:pPr>
              <a:r>
                <a:rPr lang="en-US" sz="800" dirty="0">
                  <a:solidFill>
                    <a:srgbClr val="1D1D1A"/>
                  </a:solidFill>
                  <a:latin typeface="Arial" panose="020B0604020202020204" pitchFamily="34" charset="0"/>
                </a:rPr>
                <a:t>There is a higher probability that most recently modified data is read-after-write hot data.</a:t>
              </a:r>
              <a:endParaRPr lang="en-US" altLang="zh-CN" sz="80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605696F-527A-4BE9-8215-4EF0ECCB6BBC}"/>
                </a:ext>
              </a:extLst>
            </p:cNvPr>
            <p:cNvSpPr txBox="1"/>
            <p:nvPr/>
          </p:nvSpPr>
          <p:spPr>
            <a:xfrm>
              <a:off x="981469" y="1761090"/>
              <a:ext cx="513716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4112" fontAlgn="ctr">
                <a:defRPr/>
              </a:pPr>
              <a:r>
                <a:rPr lang="en-US" sz="1100" b="1" dirty="0">
                  <a:solidFill>
                    <a:srgbClr val="666666"/>
                  </a:solidFill>
                  <a:latin typeface="Arial" panose="020B0604020202020204" pitchFamily="34" charset="0"/>
                </a:rPr>
                <a:t>LBA</a:t>
              </a: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D52DD2F7-0505-4A1C-AC51-42D02F2F3A71}"/>
                </a:ext>
              </a:extLst>
            </p:cNvPr>
            <p:cNvSpPr/>
            <p:nvPr/>
          </p:nvSpPr>
          <p:spPr>
            <a:xfrm>
              <a:off x="1169860" y="3229790"/>
              <a:ext cx="222234" cy="21345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5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0A42EC6E-8C98-4A7D-8169-6B28B633925D}"/>
                </a:ext>
              </a:extLst>
            </p:cNvPr>
            <p:cNvSpPr/>
            <p:nvPr/>
          </p:nvSpPr>
          <p:spPr>
            <a:xfrm>
              <a:off x="3091771" y="3139432"/>
              <a:ext cx="226511" cy="402027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 w="254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D2F7C712-FFBE-4823-A89C-3C50AF348224}"/>
                </a:ext>
              </a:extLst>
            </p:cNvPr>
            <p:cNvSpPr/>
            <p:nvPr/>
          </p:nvSpPr>
          <p:spPr>
            <a:xfrm>
              <a:off x="3512233" y="3121351"/>
              <a:ext cx="226511" cy="402027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 w="254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B5937227-2153-4FC7-AE40-F85E08168483}"/>
                </a:ext>
              </a:extLst>
            </p:cNvPr>
            <p:cNvSpPr/>
            <p:nvPr/>
          </p:nvSpPr>
          <p:spPr>
            <a:xfrm>
              <a:off x="3967581" y="3126483"/>
              <a:ext cx="226511" cy="402027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 w="254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cxnSp>
          <p:nvCxnSpPr>
            <p:cNvPr id="50" name="曲线连接符 70">
              <a:extLst>
                <a:ext uri="{FF2B5EF4-FFF2-40B4-BE49-F238E27FC236}">
                  <a16:creationId xmlns:a16="http://schemas.microsoft.com/office/drawing/2014/main" id="{9AC1B159-0FFF-433D-BE8D-FA8A905210C4}"/>
                </a:ext>
              </a:extLst>
            </p:cNvPr>
            <p:cNvCxnSpPr>
              <a:stCxn id="44" idx="0"/>
              <a:endCxn id="47" idx="0"/>
            </p:cNvCxnSpPr>
            <p:nvPr/>
          </p:nvCxnSpPr>
          <p:spPr>
            <a:xfrm rot="16200000" flipH="1">
              <a:off x="2603194" y="2537599"/>
              <a:ext cx="190318" cy="1013346"/>
            </a:xfrm>
            <a:prstGeom prst="curvedConnector3">
              <a:avLst>
                <a:gd name="adj1" fmla="val -123210"/>
              </a:avLst>
            </a:prstGeom>
            <a:ln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曲线连接符 71">
              <a:extLst>
                <a:ext uri="{FF2B5EF4-FFF2-40B4-BE49-F238E27FC236}">
                  <a16:creationId xmlns:a16="http://schemas.microsoft.com/office/drawing/2014/main" id="{6E4E14A0-3C25-42A9-9C1C-DA6D9CDCE149}"/>
                </a:ext>
              </a:extLst>
            </p:cNvPr>
            <p:cNvCxnSpPr>
              <a:stCxn id="44" idx="0"/>
              <a:endCxn id="18" idx="0"/>
            </p:cNvCxnSpPr>
            <p:nvPr/>
          </p:nvCxnSpPr>
          <p:spPr>
            <a:xfrm rot="16200000" flipH="1">
              <a:off x="2805180" y="2335615"/>
              <a:ext cx="208845" cy="1435843"/>
            </a:xfrm>
            <a:prstGeom prst="curvedConnector3">
              <a:avLst>
                <a:gd name="adj1" fmla="val -112280"/>
              </a:avLst>
            </a:prstGeom>
            <a:ln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曲线连接符 72">
              <a:extLst>
                <a:ext uri="{FF2B5EF4-FFF2-40B4-BE49-F238E27FC236}">
                  <a16:creationId xmlns:a16="http://schemas.microsoft.com/office/drawing/2014/main" id="{BBA3E385-EF0E-4328-B852-ED951A60A88E}"/>
                </a:ext>
              </a:extLst>
            </p:cNvPr>
            <p:cNvCxnSpPr>
              <a:stCxn id="44" idx="0"/>
              <a:endCxn id="20" idx="0"/>
            </p:cNvCxnSpPr>
            <p:nvPr/>
          </p:nvCxnSpPr>
          <p:spPr>
            <a:xfrm rot="16200000" flipH="1">
              <a:off x="3031836" y="2108958"/>
              <a:ext cx="208845" cy="1889156"/>
            </a:xfrm>
            <a:prstGeom prst="curvedConnector3">
              <a:avLst>
                <a:gd name="adj1" fmla="val -112280"/>
              </a:avLst>
            </a:prstGeom>
            <a:ln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F2D4141B-EE15-4B2C-A783-D8D8A1E8D7C4}"/>
                </a:ext>
              </a:extLst>
            </p:cNvPr>
            <p:cNvSpPr/>
            <p:nvPr/>
          </p:nvSpPr>
          <p:spPr>
            <a:xfrm>
              <a:off x="1501028" y="4212664"/>
              <a:ext cx="845884" cy="229462"/>
            </a:xfrm>
            <a:prstGeom prst="rect">
              <a:avLst/>
            </a:prstGeom>
            <a:solidFill>
              <a:srgbClr val="C00000">
                <a:alpha val="70000"/>
              </a:srgb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346556A-9932-481A-A96E-AEF215045D01}"/>
                </a:ext>
              </a:extLst>
            </p:cNvPr>
            <p:cNvSpPr/>
            <p:nvPr/>
          </p:nvSpPr>
          <p:spPr>
            <a:xfrm>
              <a:off x="2290152" y="4504633"/>
              <a:ext cx="845884" cy="229462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19AEE42-CE81-41A7-99C7-F2FEDB71D52D}"/>
                </a:ext>
              </a:extLst>
            </p:cNvPr>
            <p:cNvSpPr/>
            <p:nvPr/>
          </p:nvSpPr>
          <p:spPr>
            <a:xfrm>
              <a:off x="3065560" y="4835347"/>
              <a:ext cx="845884" cy="229462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034B1AB6-4C06-454A-8BDF-6255710B89B1}"/>
                </a:ext>
              </a:extLst>
            </p:cNvPr>
            <p:cNvSpPr/>
            <p:nvPr/>
          </p:nvSpPr>
          <p:spPr>
            <a:xfrm>
              <a:off x="3850133" y="5144966"/>
              <a:ext cx="845884" cy="22946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2540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399" kern="0" dirty="0">
                <a:solidFill>
                  <a:srgbClr val="1D1D1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7" name="下弧形箭头 77">
              <a:extLst>
                <a:ext uri="{FF2B5EF4-FFF2-40B4-BE49-F238E27FC236}">
                  <a16:creationId xmlns:a16="http://schemas.microsoft.com/office/drawing/2014/main" id="{E9A3F86C-D51D-4FFC-A06A-6A30C7262404}"/>
                </a:ext>
              </a:extLst>
            </p:cNvPr>
            <p:cNvSpPr/>
            <p:nvPr/>
          </p:nvSpPr>
          <p:spPr>
            <a:xfrm rot="2611523" flipV="1">
              <a:off x="2388159" y="4259150"/>
              <a:ext cx="409407" cy="174399"/>
            </a:xfrm>
            <a:prstGeom prst="curvedUp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58" name="下弧形箭头 78">
              <a:extLst>
                <a:ext uri="{FF2B5EF4-FFF2-40B4-BE49-F238E27FC236}">
                  <a16:creationId xmlns:a16="http://schemas.microsoft.com/office/drawing/2014/main" id="{45AE6CF0-1F01-4C8D-8600-F38476E9EB29}"/>
                </a:ext>
              </a:extLst>
            </p:cNvPr>
            <p:cNvSpPr/>
            <p:nvPr/>
          </p:nvSpPr>
          <p:spPr>
            <a:xfrm rot="2611523" flipV="1">
              <a:off x="3200543" y="4575707"/>
              <a:ext cx="409407" cy="174399"/>
            </a:xfrm>
            <a:prstGeom prst="curvedUp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59" name="下弧形箭头 79">
              <a:extLst>
                <a:ext uri="{FF2B5EF4-FFF2-40B4-BE49-F238E27FC236}">
                  <a16:creationId xmlns:a16="http://schemas.microsoft.com/office/drawing/2014/main" id="{4FE09AD9-0451-4E87-BA7B-CAEBE70767E3}"/>
                </a:ext>
              </a:extLst>
            </p:cNvPr>
            <p:cNvSpPr/>
            <p:nvPr/>
          </p:nvSpPr>
          <p:spPr>
            <a:xfrm rot="2611523" flipV="1">
              <a:off x="3950407" y="4890575"/>
              <a:ext cx="409407" cy="174399"/>
            </a:xfrm>
            <a:prstGeom prst="curvedUp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2483415C-4640-4F36-8A6D-ABDFBEB06D81}"/>
                </a:ext>
              </a:extLst>
            </p:cNvPr>
            <p:cNvSpPr/>
            <p:nvPr/>
          </p:nvSpPr>
          <p:spPr>
            <a:xfrm>
              <a:off x="3489547" y="4243991"/>
              <a:ext cx="222234" cy="21345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7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F78911F0-9F11-41A5-BE0D-C12E2C9F33AC}"/>
                </a:ext>
              </a:extLst>
            </p:cNvPr>
            <p:cNvSpPr txBox="1"/>
            <p:nvPr/>
          </p:nvSpPr>
          <p:spPr>
            <a:xfrm>
              <a:off x="3660775" y="4119222"/>
              <a:ext cx="1529267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4112" fontAlgn="ctr">
                <a:defRPr/>
              </a:pPr>
              <a:r>
                <a:rPr lang="en-US" sz="1100" dirty="0">
                  <a:solidFill>
                    <a:srgbClr val="1D1D1A"/>
                  </a:solidFill>
                  <a:latin typeface="Arial" panose="020B0604020202020204" pitchFamily="34" charset="0"/>
                </a:rPr>
                <a:t>Time decay-related read hot data</a:t>
              </a:r>
              <a:endParaRPr lang="en-US" altLang="zh-CN" sz="110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cxnSp>
          <p:nvCxnSpPr>
            <p:cNvPr id="62" name="直接箭头连接符 66">
              <a:extLst>
                <a:ext uri="{FF2B5EF4-FFF2-40B4-BE49-F238E27FC236}">
                  <a16:creationId xmlns:a16="http://schemas.microsoft.com/office/drawing/2014/main" id="{3D739B2B-954F-43C4-A8C9-DE8D2B40B4D3}"/>
                </a:ext>
              </a:extLst>
            </p:cNvPr>
            <p:cNvCxnSpPr>
              <a:stCxn id="60" idx="2"/>
              <a:endCxn id="53" idx="3"/>
            </p:cNvCxnSpPr>
            <p:nvPr/>
          </p:nvCxnSpPr>
          <p:spPr>
            <a:xfrm flipH="1" flipV="1">
              <a:off x="2346912" y="4327395"/>
              <a:ext cx="1142635" cy="233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6">
              <a:extLst>
                <a:ext uri="{FF2B5EF4-FFF2-40B4-BE49-F238E27FC236}">
                  <a16:creationId xmlns:a16="http://schemas.microsoft.com/office/drawing/2014/main" id="{C3570F03-4463-477B-9AE3-8E645107897A}"/>
                </a:ext>
              </a:extLst>
            </p:cNvPr>
            <p:cNvCxnSpPr>
              <a:stCxn id="60" idx="2"/>
              <a:endCxn id="54" idx="0"/>
            </p:cNvCxnSpPr>
            <p:nvPr/>
          </p:nvCxnSpPr>
          <p:spPr>
            <a:xfrm flipH="1">
              <a:off x="2713094" y="4350717"/>
              <a:ext cx="776453" cy="1539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6">
              <a:extLst>
                <a:ext uri="{FF2B5EF4-FFF2-40B4-BE49-F238E27FC236}">
                  <a16:creationId xmlns:a16="http://schemas.microsoft.com/office/drawing/2014/main" id="{164E42B9-92B4-44D8-BBDA-49BD1EF808A3}"/>
                </a:ext>
              </a:extLst>
            </p:cNvPr>
            <p:cNvCxnSpPr>
              <a:stCxn id="34" idx="0"/>
              <a:endCxn id="53" idx="2"/>
            </p:cNvCxnSpPr>
            <p:nvPr/>
          </p:nvCxnSpPr>
          <p:spPr>
            <a:xfrm flipV="1">
              <a:off x="1658990" y="4442126"/>
              <a:ext cx="264980" cy="69751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6">
              <a:extLst>
                <a:ext uri="{FF2B5EF4-FFF2-40B4-BE49-F238E27FC236}">
                  <a16:creationId xmlns:a16="http://schemas.microsoft.com/office/drawing/2014/main" id="{9F13C716-2359-4830-AB44-27A0A451EC1A}"/>
                </a:ext>
              </a:extLst>
            </p:cNvPr>
            <p:cNvCxnSpPr>
              <a:stCxn id="34" idx="0"/>
              <a:endCxn id="54" idx="2"/>
            </p:cNvCxnSpPr>
            <p:nvPr/>
          </p:nvCxnSpPr>
          <p:spPr>
            <a:xfrm flipV="1">
              <a:off x="1658990" y="4734095"/>
              <a:ext cx="1054104" cy="40554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左大括号 65">
              <a:extLst>
                <a:ext uri="{FF2B5EF4-FFF2-40B4-BE49-F238E27FC236}">
                  <a16:creationId xmlns:a16="http://schemas.microsoft.com/office/drawing/2014/main" id="{0181FFEB-DBC0-4DA4-8C7E-A8CD8C99685A}"/>
                </a:ext>
              </a:extLst>
            </p:cNvPr>
            <p:cNvSpPr/>
            <p:nvPr/>
          </p:nvSpPr>
          <p:spPr>
            <a:xfrm>
              <a:off x="732602" y="3959548"/>
              <a:ext cx="257778" cy="1753958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7" name="左大括号 66">
              <a:extLst>
                <a:ext uri="{FF2B5EF4-FFF2-40B4-BE49-F238E27FC236}">
                  <a16:creationId xmlns:a16="http://schemas.microsoft.com/office/drawing/2014/main" id="{36C10136-F2BA-4130-8160-BEA91C2A183E}"/>
                </a:ext>
              </a:extLst>
            </p:cNvPr>
            <p:cNvSpPr/>
            <p:nvPr/>
          </p:nvSpPr>
          <p:spPr>
            <a:xfrm>
              <a:off x="707012" y="1407820"/>
              <a:ext cx="257778" cy="2126619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52F6AF75-6F25-4B41-89BD-7978DFB28D00}"/>
                </a:ext>
              </a:extLst>
            </p:cNvPr>
            <p:cNvCxnSpPr/>
            <p:nvPr/>
          </p:nvCxnSpPr>
          <p:spPr>
            <a:xfrm rot="10800000">
              <a:off x="1449303" y="5750081"/>
              <a:ext cx="3060000" cy="0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9CE382FF-AA1C-4F49-AE6D-8AD76E65CB37}"/>
                </a:ext>
              </a:extLst>
            </p:cNvPr>
            <p:cNvSpPr txBox="1"/>
            <p:nvPr/>
          </p:nvSpPr>
          <p:spPr>
            <a:xfrm>
              <a:off x="1397587" y="5461416"/>
              <a:ext cx="541563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100" dirty="0">
                  <a:solidFill>
                    <a:srgbClr val="C00000"/>
                  </a:solidFill>
                  <a:latin typeface="Arial" panose="020B0604020202020204" pitchFamily="34" charset="0"/>
                </a:rPr>
                <a:t>New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390C1C14-32C6-42F6-80D5-29336E55256C}"/>
                </a:ext>
              </a:extLst>
            </p:cNvPr>
            <p:cNvSpPr txBox="1"/>
            <p:nvPr/>
          </p:nvSpPr>
          <p:spPr>
            <a:xfrm>
              <a:off x="4061062" y="5454645"/>
              <a:ext cx="541563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100" dirty="0">
                  <a:solidFill>
                    <a:srgbClr val="C00000"/>
                  </a:solidFill>
                  <a:latin typeface="Arial" panose="020B0604020202020204" pitchFamily="34" charset="0"/>
                </a:rPr>
                <a:t>Old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A1E7738C-A37B-45BE-B75E-6FFA42E3F5A6}"/>
                </a:ext>
              </a:extLst>
            </p:cNvPr>
            <p:cNvSpPr txBox="1"/>
            <p:nvPr/>
          </p:nvSpPr>
          <p:spPr>
            <a:xfrm>
              <a:off x="2804175" y="5448612"/>
              <a:ext cx="541563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100" dirty="0">
                  <a:solidFill>
                    <a:srgbClr val="C00000"/>
                  </a:solidFill>
                  <a:latin typeface="Arial" panose="020B0604020202020204" pitchFamily="34" charset="0"/>
                </a:rPr>
                <a:t>Time</a:t>
              </a: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5782DE0E-FFDB-4AA2-9B27-369620AC5DB0}"/>
                </a:ext>
              </a:extLst>
            </p:cNvPr>
            <p:cNvSpPr/>
            <p:nvPr/>
          </p:nvSpPr>
          <p:spPr>
            <a:xfrm>
              <a:off x="1168589" y="3587666"/>
              <a:ext cx="222234" cy="21345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6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E82DD341-631D-49A9-ACE0-CA0F946486B4}"/>
                </a:ext>
              </a:extLst>
            </p:cNvPr>
            <p:cNvSpPr txBox="1"/>
            <p:nvPr/>
          </p:nvSpPr>
          <p:spPr>
            <a:xfrm>
              <a:off x="1376350" y="3607718"/>
              <a:ext cx="1593129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4112" fontAlgn="ctr">
                <a:defRPr/>
              </a:pPr>
              <a:r>
                <a:rPr lang="en-US" sz="900" dirty="0">
                  <a:solidFill>
                    <a:srgbClr val="1D1D1A"/>
                  </a:solidFill>
                  <a:latin typeface="Arial" panose="020B0604020202020204" pitchFamily="34" charset="0"/>
                </a:rPr>
                <a:t>Overwrite on non-hot data</a:t>
              </a:r>
              <a:endParaRPr lang="en-US" altLang="zh-CN" sz="900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cxnSp>
          <p:nvCxnSpPr>
            <p:cNvPr id="74" name="曲线连接符 100">
              <a:extLst>
                <a:ext uri="{FF2B5EF4-FFF2-40B4-BE49-F238E27FC236}">
                  <a16:creationId xmlns:a16="http://schemas.microsoft.com/office/drawing/2014/main" id="{D18B3C93-8B04-44E8-9A03-1DB51DD2BA06}"/>
                </a:ext>
              </a:extLst>
            </p:cNvPr>
            <p:cNvCxnSpPr>
              <a:stCxn id="73" idx="2"/>
              <a:endCxn id="15" idx="2"/>
            </p:cNvCxnSpPr>
            <p:nvPr/>
          </p:nvCxnSpPr>
          <p:spPr>
            <a:xfrm rot="5400000" flipH="1" flipV="1">
              <a:off x="2409759" y="3297595"/>
              <a:ext cx="350277" cy="823967"/>
            </a:xfrm>
            <a:prstGeom prst="curvedConnector3">
              <a:avLst>
                <a:gd name="adj1" fmla="val -66944"/>
              </a:avLst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曲线连接符 101">
              <a:extLst>
                <a:ext uri="{FF2B5EF4-FFF2-40B4-BE49-F238E27FC236}">
                  <a16:creationId xmlns:a16="http://schemas.microsoft.com/office/drawing/2014/main" id="{41C72E3B-4563-4101-939B-0C7F81EE69D5}"/>
                </a:ext>
              </a:extLst>
            </p:cNvPr>
            <p:cNvCxnSpPr>
              <a:stCxn id="73" idx="2"/>
              <a:endCxn id="17" idx="2"/>
            </p:cNvCxnSpPr>
            <p:nvPr/>
          </p:nvCxnSpPr>
          <p:spPr>
            <a:xfrm rot="5400000" flipH="1" flipV="1">
              <a:off x="2618703" y="3088540"/>
              <a:ext cx="350388" cy="1241965"/>
            </a:xfrm>
            <a:prstGeom prst="curvedConnector3">
              <a:avLst>
                <a:gd name="adj1" fmla="val -66923"/>
              </a:avLst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曲线连接符 102">
              <a:extLst>
                <a:ext uri="{FF2B5EF4-FFF2-40B4-BE49-F238E27FC236}">
                  <a16:creationId xmlns:a16="http://schemas.microsoft.com/office/drawing/2014/main" id="{A8D9AA7B-D361-4467-88EE-E5BD862161CC}"/>
                </a:ext>
              </a:extLst>
            </p:cNvPr>
            <p:cNvCxnSpPr>
              <a:stCxn id="73" idx="2"/>
              <a:endCxn id="19" idx="2"/>
            </p:cNvCxnSpPr>
            <p:nvPr/>
          </p:nvCxnSpPr>
          <p:spPr>
            <a:xfrm rot="5400000" flipH="1" flipV="1">
              <a:off x="2836590" y="2870764"/>
              <a:ext cx="350277" cy="1677629"/>
            </a:xfrm>
            <a:prstGeom prst="curvedConnector3">
              <a:avLst>
                <a:gd name="adj1" fmla="val -66944"/>
              </a:avLst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5EA40642-100D-4D4D-A679-FEEB28F7D706}"/>
                </a:ext>
              </a:extLst>
            </p:cNvPr>
            <p:cNvSpPr txBox="1"/>
            <p:nvPr/>
          </p:nvSpPr>
          <p:spPr>
            <a:xfrm>
              <a:off x="620716" y="1930548"/>
              <a:ext cx="393615" cy="1032530"/>
            </a:xfrm>
            <a:prstGeom prst="rect">
              <a:avLst/>
            </a:prstGeom>
            <a:solidFill>
              <a:schemeClr val="bg2"/>
            </a:solidFill>
          </p:spPr>
          <p:txBody>
            <a:bodyPr vert="vert270" wrap="square" lIns="0" tIns="0" rIns="0" bIns="0" anchor="ctr">
              <a:noAutofit/>
            </a:bodyPr>
            <a:lstStyle>
              <a:defPPr>
                <a:defRPr lang="en-US"/>
              </a:defPPr>
              <a:lvl1pPr defTabSz="1218712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313E4F"/>
                  </a:solidFill>
                  <a:latin typeface="Arial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 defTabSz="1218225" fontAlgn="ctr">
                <a:defRPr/>
              </a:pPr>
              <a:r>
                <a:rPr lang="en-US" sz="1100" b="0" dirty="0">
                  <a:solidFill>
                    <a:srgbClr val="1D1D1A"/>
                  </a:solidFill>
                  <a:latin typeface="Arial" panose="020B0604020202020204" pitchFamily="34" charset="0"/>
                </a:rPr>
                <a:t>Logical address-related</a:t>
              </a:r>
              <a:endParaRPr lang="en-US" altLang="zh-CN" sz="1100" b="0" dirty="0">
                <a:solidFill>
                  <a:srgbClr val="1D1D1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6985635E-C2CA-4661-8E1C-AA5A45027FB4}"/>
                </a:ext>
              </a:extLst>
            </p:cNvPr>
            <p:cNvSpPr txBox="1"/>
            <p:nvPr/>
          </p:nvSpPr>
          <p:spPr>
            <a:xfrm>
              <a:off x="619526" y="4294766"/>
              <a:ext cx="395993" cy="1032530"/>
            </a:xfrm>
            <a:prstGeom prst="rect">
              <a:avLst/>
            </a:prstGeom>
            <a:solidFill>
              <a:schemeClr val="bg2"/>
            </a:solidFill>
          </p:spPr>
          <p:txBody>
            <a:bodyPr vert="vert270" wrap="square" lIns="0" tIns="0" rIns="0" bIns="0" anchor="ctr">
              <a:noAutofit/>
            </a:bodyPr>
            <a:lstStyle>
              <a:defPPr>
                <a:defRPr lang="en-US"/>
              </a:defPPr>
              <a:lvl1pPr defTabSz="1218712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313E4F"/>
                  </a:solidFill>
                  <a:latin typeface="Arial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 defTabSz="1218225" fontAlgn="ctr">
                <a:defRPr/>
              </a:pPr>
              <a:r>
                <a:rPr lang="en-US" sz="1100" b="0" dirty="0">
                  <a:solidFill>
                    <a:srgbClr val="1D1D1A"/>
                  </a:solidFill>
                  <a:latin typeface="Arial" panose="020B0604020202020204" pitchFamily="34" charset="0"/>
                </a:rPr>
                <a:t>Time decay-related</a:t>
              </a:r>
              <a:endParaRPr lang="en-US" altLang="zh-CN" sz="1100" b="0" dirty="0">
                <a:solidFill>
                  <a:srgbClr val="1D1D1A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025CCD7E-B6FC-4DB8-97D3-3BA157AB6D21}"/>
              </a:ext>
            </a:extLst>
          </p:cNvPr>
          <p:cNvGrpSpPr/>
          <p:nvPr/>
        </p:nvGrpSpPr>
        <p:grpSpPr>
          <a:xfrm>
            <a:off x="5553850" y="1126959"/>
            <a:ext cx="1755038" cy="765157"/>
            <a:chOff x="9189532" y="1126280"/>
            <a:chExt cx="2138787" cy="932469"/>
          </a:xfrm>
        </p:grpSpPr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61D84207-5965-448F-A209-4DA89A3F8EAD}"/>
                </a:ext>
              </a:extLst>
            </p:cNvPr>
            <p:cNvGrpSpPr/>
            <p:nvPr/>
          </p:nvGrpSpPr>
          <p:grpSpPr>
            <a:xfrm>
              <a:off x="9337436" y="1474833"/>
              <a:ext cx="1821920" cy="583916"/>
              <a:chOff x="1012733" y="4431306"/>
              <a:chExt cx="9937433" cy="1609169"/>
            </a:xfrm>
          </p:grpSpPr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331219A0-5F31-411E-A093-B31B2AC9F61E}"/>
                  </a:ext>
                </a:extLst>
              </p:cNvPr>
              <p:cNvSpPr/>
              <p:nvPr/>
            </p:nvSpPr>
            <p:spPr>
              <a:xfrm>
                <a:off x="1216211" y="4986545"/>
                <a:ext cx="9530476" cy="1033694"/>
              </a:xfrm>
              <a:prstGeom prst="rect">
                <a:avLst/>
              </a:prstGeom>
              <a:solidFill>
                <a:schemeClr val="tx2">
                  <a:lumMod val="75000"/>
                  <a:alpha val="2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017" fontAlgn="ctr">
                  <a:defRPr/>
                </a:pPr>
                <a:endParaRPr lang="en-US" altLang="zh-CN" sz="11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剪去同侧角的矩形 15">
                <a:extLst>
                  <a:ext uri="{FF2B5EF4-FFF2-40B4-BE49-F238E27FC236}">
                    <a16:creationId xmlns:a16="http://schemas.microsoft.com/office/drawing/2014/main" id="{31DE56C9-DA1B-48B1-9C3C-B773EE6BD2B4}"/>
                  </a:ext>
                </a:extLst>
              </p:cNvPr>
              <p:cNvSpPr/>
              <p:nvPr/>
            </p:nvSpPr>
            <p:spPr>
              <a:xfrm>
                <a:off x="1012733" y="4431306"/>
                <a:ext cx="9937433" cy="1609169"/>
              </a:xfrm>
              <a:custGeom>
                <a:avLst/>
                <a:gdLst>
                  <a:gd name="connsiteX0" fmla="*/ 747852 w 9977438"/>
                  <a:gd name="connsiteY0" fmla="*/ 0 h 2523713"/>
                  <a:gd name="connsiteX1" fmla="*/ 9229586 w 9977438"/>
                  <a:gd name="connsiteY1" fmla="*/ 0 h 2523713"/>
                  <a:gd name="connsiteX2" fmla="*/ 9977438 w 9977438"/>
                  <a:gd name="connsiteY2" fmla="*/ 747852 h 2523713"/>
                  <a:gd name="connsiteX3" fmla="*/ 9977438 w 9977438"/>
                  <a:gd name="connsiteY3" fmla="*/ 2523713 h 2523713"/>
                  <a:gd name="connsiteX4" fmla="*/ 9977438 w 9977438"/>
                  <a:gd name="connsiteY4" fmla="*/ 2523713 h 2523713"/>
                  <a:gd name="connsiteX5" fmla="*/ 0 w 9977438"/>
                  <a:gd name="connsiteY5" fmla="*/ 2523713 h 2523713"/>
                  <a:gd name="connsiteX6" fmla="*/ 0 w 9977438"/>
                  <a:gd name="connsiteY6" fmla="*/ 2523713 h 2523713"/>
                  <a:gd name="connsiteX7" fmla="*/ 0 w 9977438"/>
                  <a:gd name="connsiteY7" fmla="*/ 747852 h 2523713"/>
                  <a:gd name="connsiteX8" fmla="*/ 747852 w 9977438"/>
                  <a:gd name="connsiteY8" fmla="*/ 0 h 2523713"/>
                  <a:gd name="connsiteX0" fmla="*/ 747852 w 9977438"/>
                  <a:gd name="connsiteY0" fmla="*/ 0 h 2523713"/>
                  <a:gd name="connsiteX1" fmla="*/ 8038961 w 9977438"/>
                  <a:gd name="connsiteY1" fmla="*/ 0 h 2523713"/>
                  <a:gd name="connsiteX2" fmla="*/ 9977438 w 9977438"/>
                  <a:gd name="connsiteY2" fmla="*/ 747852 h 2523713"/>
                  <a:gd name="connsiteX3" fmla="*/ 9977438 w 9977438"/>
                  <a:gd name="connsiteY3" fmla="*/ 2523713 h 2523713"/>
                  <a:gd name="connsiteX4" fmla="*/ 9977438 w 9977438"/>
                  <a:gd name="connsiteY4" fmla="*/ 2523713 h 2523713"/>
                  <a:gd name="connsiteX5" fmla="*/ 0 w 9977438"/>
                  <a:gd name="connsiteY5" fmla="*/ 2523713 h 2523713"/>
                  <a:gd name="connsiteX6" fmla="*/ 0 w 9977438"/>
                  <a:gd name="connsiteY6" fmla="*/ 2523713 h 2523713"/>
                  <a:gd name="connsiteX7" fmla="*/ 0 w 9977438"/>
                  <a:gd name="connsiteY7" fmla="*/ 747852 h 2523713"/>
                  <a:gd name="connsiteX8" fmla="*/ 747852 w 9977438"/>
                  <a:gd name="connsiteY8" fmla="*/ 0 h 2523713"/>
                  <a:gd name="connsiteX0" fmla="*/ 1933715 w 9977438"/>
                  <a:gd name="connsiteY0" fmla="*/ 0 h 2528476"/>
                  <a:gd name="connsiteX1" fmla="*/ 8038961 w 9977438"/>
                  <a:gd name="connsiteY1" fmla="*/ 4763 h 2528476"/>
                  <a:gd name="connsiteX2" fmla="*/ 9977438 w 9977438"/>
                  <a:gd name="connsiteY2" fmla="*/ 752615 h 2528476"/>
                  <a:gd name="connsiteX3" fmla="*/ 9977438 w 9977438"/>
                  <a:gd name="connsiteY3" fmla="*/ 2528476 h 2528476"/>
                  <a:gd name="connsiteX4" fmla="*/ 9977438 w 9977438"/>
                  <a:gd name="connsiteY4" fmla="*/ 2528476 h 2528476"/>
                  <a:gd name="connsiteX5" fmla="*/ 0 w 9977438"/>
                  <a:gd name="connsiteY5" fmla="*/ 2528476 h 2528476"/>
                  <a:gd name="connsiteX6" fmla="*/ 0 w 9977438"/>
                  <a:gd name="connsiteY6" fmla="*/ 2528476 h 2528476"/>
                  <a:gd name="connsiteX7" fmla="*/ 0 w 9977438"/>
                  <a:gd name="connsiteY7" fmla="*/ 752615 h 2528476"/>
                  <a:gd name="connsiteX8" fmla="*/ 1933715 w 9977438"/>
                  <a:gd name="connsiteY8" fmla="*/ 0 h 252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77438" h="2528476">
                    <a:moveTo>
                      <a:pt x="1933715" y="0"/>
                    </a:moveTo>
                    <a:lnTo>
                      <a:pt x="8038961" y="4763"/>
                    </a:lnTo>
                    <a:lnTo>
                      <a:pt x="9977438" y="752615"/>
                    </a:lnTo>
                    <a:lnTo>
                      <a:pt x="9977438" y="2528476"/>
                    </a:lnTo>
                    <a:lnTo>
                      <a:pt x="9977438" y="2528476"/>
                    </a:lnTo>
                    <a:lnTo>
                      <a:pt x="0" y="2528476"/>
                    </a:lnTo>
                    <a:lnTo>
                      <a:pt x="0" y="2528476"/>
                    </a:lnTo>
                    <a:lnTo>
                      <a:pt x="0" y="752615"/>
                    </a:lnTo>
                    <a:lnTo>
                      <a:pt x="1933715" y="0"/>
                    </a:lnTo>
                    <a:close/>
                  </a:path>
                </a:pathLst>
              </a:custGeom>
              <a:noFill/>
              <a:ln w="22225" cap="flat" cmpd="sng" algn="ctr">
                <a:gradFill>
                  <a:gsLst>
                    <a:gs pos="15000">
                      <a:srgbClr val="C8102E">
                        <a:alpha val="0"/>
                      </a:srgbClr>
                    </a:gs>
                    <a:gs pos="37000">
                      <a:srgbClr val="C8102E"/>
                    </a:gs>
                    <a:gs pos="54000">
                      <a:srgbClr val="C8102E">
                        <a:alpha val="69000"/>
                      </a:srgbClr>
                    </a:gs>
                    <a:gs pos="96000">
                      <a:srgbClr val="C8102E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017" fontAlgn="ctr">
                  <a:defRPr/>
                </a:pPr>
                <a:endParaRPr lang="en-US" altLang="zh-CN" sz="11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9CE2A054-206A-4F73-8AA3-89E08A93B0FA}"/>
                </a:ext>
              </a:extLst>
            </p:cNvPr>
            <p:cNvGrpSpPr/>
            <p:nvPr/>
          </p:nvGrpSpPr>
          <p:grpSpPr>
            <a:xfrm>
              <a:off x="9189532" y="1126280"/>
              <a:ext cx="2138787" cy="913848"/>
              <a:chOff x="8783900" y="794189"/>
              <a:chExt cx="2138787" cy="1012271"/>
            </a:xfrm>
          </p:grpSpPr>
          <p:sp>
            <p:nvSpPr>
              <p:cNvPr id="82" name="Rectangle 5">
                <a:extLst>
                  <a:ext uri="{FF2B5EF4-FFF2-40B4-BE49-F238E27FC236}">
                    <a16:creationId xmlns:a16="http://schemas.microsoft.com/office/drawing/2014/main" id="{84A48BA2-DD64-47E5-BCAB-41620DC8880E}"/>
                  </a:ext>
                </a:extLst>
              </p:cNvPr>
              <p:cNvSpPr/>
              <p:nvPr/>
            </p:nvSpPr>
            <p:spPr>
              <a:xfrm>
                <a:off x="8783900" y="794189"/>
                <a:ext cx="2117725" cy="38467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 defTabSz="457017" fontAlgn="ctr">
                  <a:defRPr/>
                </a:pPr>
                <a:r>
                  <a:rPr lang="en-US" sz="1399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Data exchange platform</a:t>
                </a:r>
              </a:p>
            </p:txBody>
          </p:sp>
          <p:sp>
            <p:nvSpPr>
              <p:cNvPr id="83" name="Rectangle 5">
                <a:extLst>
                  <a:ext uri="{FF2B5EF4-FFF2-40B4-BE49-F238E27FC236}">
                    <a16:creationId xmlns:a16="http://schemas.microsoft.com/office/drawing/2014/main" id="{08AADE21-1450-4DA4-9F09-AFB458056CFF}"/>
                  </a:ext>
                </a:extLst>
              </p:cNvPr>
              <p:cNvSpPr/>
              <p:nvPr/>
            </p:nvSpPr>
            <p:spPr>
              <a:xfrm>
                <a:off x="8804962" y="1432683"/>
                <a:ext cx="2117725" cy="37377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 defTabSz="457017" fontAlgn="ctr">
                  <a:lnSpc>
                    <a:spcPct val="150000"/>
                  </a:lnSpc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①②③④⑤</a:t>
                </a:r>
                <a:endParaRPr kumimoji="1" lang="en-US" altLang="zh-CN" sz="1200" b="1" kern="1900" spc="3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Huawei Sans" panose="020C0503030203020204" pitchFamily="34" charset="0"/>
                </a:endParaRPr>
              </a:p>
            </p:txBody>
          </p:sp>
        </p:grp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7DBFDF8C-ACB4-47FE-A746-0924209DA70E}"/>
              </a:ext>
            </a:extLst>
          </p:cNvPr>
          <p:cNvGrpSpPr/>
          <p:nvPr/>
        </p:nvGrpSpPr>
        <p:grpSpPr>
          <a:xfrm>
            <a:off x="10045671" y="1193039"/>
            <a:ext cx="1755038" cy="692795"/>
            <a:chOff x="9189532" y="1214470"/>
            <a:chExt cx="2138787" cy="844279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C744B13C-F74F-437B-92D1-D7DC2C806683}"/>
                </a:ext>
              </a:extLst>
            </p:cNvPr>
            <p:cNvGrpSpPr/>
            <p:nvPr/>
          </p:nvGrpSpPr>
          <p:grpSpPr>
            <a:xfrm>
              <a:off x="9337436" y="1474833"/>
              <a:ext cx="1821920" cy="583916"/>
              <a:chOff x="1012733" y="4431306"/>
              <a:chExt cx="9937433" cy="1609169"/>
            </a:xfrm>
          </p:grpSpPr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43342967-51C8-4B54-A7E8-9102B63FF294}"/>
                  </a:ext>
                </a:extLst>
              </p:cNvPr>
              <p:cNvSpPr/>
              <p:nvPr/>
            </p:nvSpPr>
            <p:spPr>
              <a:xfrm>
                <a:off x="1216211" y="4986548"/>
                <a:ext cx="9530476" cy="1033694"/>
              </a:xfrm>
              <a:prstGeom prst="rect">
                <a:avLst/>
              </a:prstGeom>
              <a:solidFill>
                <a:schemeClr val="tx2">
                  <a:lumMod val="75000"/>
                  <a:alpha val="2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017" fontAlgn="ctr">
                  <a:defRPr/>
                </a:pPr>
                <a:endParaRPr lang="en-US" altLang="zh-CN" sz="11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剪去同侧角的矩形 15">
                <a:extLst>
                  <a:ext uri="{FF2B5EF4-FFF2-40B4-BE49-F238E27FC236}">
                    <a16:creationId xmlns:a16="http://schemas.microsoft.com/office/drawing/2014/main" id="{B078F262-B6BF-4E59-9485-EE3886CEED37}"/>
                  </a:ext>
                </a:extLst>
              </p:cNvPr>
              <p:cNvSpPr/>
              <p:nvPr/>
            </p:nvSpPr>
            <p:spPr>
              <a:xfrm>
                <a:off x="1012733" y="4431306"/>
                <a:ext cx="9937433" cy="1609169"/>
              </a:xfrm>
              <a:custGeom>
                <a:avLst/>
                <a:gdLst>
                  <a:gd name="connsiteX0" fmla="*/ 747852 w 9977438"/>
                  <a:gd name="connsiteY0" fmla="*/ 0 h 2523713"/>
                  <a:gd name="connsiteX1" fmla="*/ 9229586 w 9977438"/>
                  <a:gd name="connsiteY1" fmla="*/ 0 h 2523713"/>
                  <a:gd name="connsiteX2" fmla="*/ 9977438 w 9977438"/>
                  <a:gd name="connsiteY2" fmla="*/ 747852 h 2523713"/>
                  <a:gd name="connsiteX3" fmla="*/ 9977438 w 9977438"/>
                  <a:gd name="connsiteY3" fmla="*/ 2523713 h 2523713"/>
                  <a:gd name="connsiteX4" fmla="*/ 9977438 w 9977438"/>
                  <a:gd name="connsiteY4" fmla="*/ 2523713 h 2523713"/>
                  <a:gd name="connsiteX5" fmla="*/ 0 w 9977438"/>
                  <a:gd name="connsiteY5" fmla="*/ 2523713 h 2523713"/>
                  <a:gd name="connsiteX6" fmla="*/ 0 w 9977438"/>
                  <a:gd name="connsiteY6" fmla="*/ 2523713 h 2523713"/>
                  <a:gd name="connsiteX7" fmla="*/ 0 w 9977438"/>
                  <a:gd name="connsiteY7" fmla="*/ 747852 h 2523713"/>
                  <a:gd name="connsiteX8" fmla="*/ 747852 w 9977438"/>
                  <a:gd name="connsiteY8" fmla="*/ 0 h 2523713"/>
                  <a:gd name="connsiteX0" fmla="*/ 747852 w 9977438"/>
                  <a:gd name="connsiteY0" fmla="*/ 0 h 2523713"/>
                  <a:gd name="connsiteX1" fmla="*/ 8038961 w 9977438"/>
                  <a:gd name="connsiteY1" fmla="*/ 0 h 2523713"/>
                  <a:gd name="connsiteX2" fmla="*/ 9977438 w 9977438"/>
                  <a:gd name="connsiteY2" fmla="*/ 747852 h 2523713"/>
                  <a:gd name="connsiteX3" fmla="*/ 9977438 w 9977438"/>
                  <a:gd name="connsiteY3" fmla="*/ 2523713 h 2523713"/>
                  <a:gd name="connsiteX4" fmla="*/ 9977438 w 9977438"/>
                  <a:gd name="connsiteY4" fmla="*/ 2523713 h 2523713"/>
                  <a:gd name="connsiteX5" fmla="*/ 0 w 9977438"/>
                  <a:gd name="connsiteY5" fmla="*/ 2523713 h 2523713"/>
                  <a:gd name="connsiteX6" fmla="*/ 0 w 9977438"/>
                  <a:gd name="connsiteY6" fmla="*/ 2523713 h 2523713"/>
                  <a:gd name="connsiteX7" fmla="*/ 0 w 9977438"/>
                  <a:gd name="connsiteY7" fmla="*/ 747852 h 2523713"/>
                  <a:gd name="connsiteX8" fmla="*/ 747852 w 9977438"/>
                  <a:gd name="connsiteY8" fmla="*/ 0 h 2523713"/>
                  <a:gd name="connsiteX0" fmla="*/ 1933715 w 9977438"/>
                  <a:gd name="connsiteY0" fmla="*/ 0 h 2528476"/>
                  <a:gd name="connsiteX1" fmla="*/ 8038961 w 9977438"/>
                  <a:gd name="connsiteY1" fmla="*/ 4763 h 2528476"/>
                  <a:gd name="connsiteX2" fmla="*/ 9977438 w 9977438"/>
                  <a:gd name="connsiteY2" fmla="*/ 752615 h 2528476"/>
                  <a:gd name="connsiteX3" fmla="*/ 9977438 w 9977438"/>
                  <a:gd name="connsiteY3" fmla="*/ 2528476 h 2528476"/>
                  <a:gd name="connsiteX4" fmla="*/ 9977438 w 9977438"/>
                  <a:gd name="connsiteY4" fmla="*/ 2528476 h 2528476"/>
                  <a:gd name="connsiteX5" fmla="*/ 0 w 9977438"/>
                  <a:gd name="connsiteY5" fmla="*/ 2528476 h 2528476"/>
                  <a:gd name="connsiteX6" fmla="*/ 0 w 9977438"/>
                  <a:gd name="connsiteY6" fmla="*/ 2528476 h 2528476"/>
                  <a:gd name="connsiteX7" fmla="*/ 0 w 9977438"/>
                  <a:gd name="connsiteY7" fmla="*/ 752615 h 2528476"/>
                  <a:gd name="connsiteX8" fmla="*/ 1933715 w 9977438"/>
                  <a:gd name="connsiteY8" fmla="*/ 0 h 252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77438" h="2528476">
                    <a:moveTo>
                      <a:pt x="1933715" y="0"/>
                    </a:moveTo>
                    <a:lnTo>
                      <a:pt x="8038961" y="4763"/>
                    </a:lnTo>
                    <a:lnTo>
                      <a:pt x="9977438" y="752615"/>
                    </a:lnTo>
                    <a:lnTo>
                      <a:pt x="9977438" y="2528476"/>
                    </a:lnTo>
                    <a:lnTo>
                      <a:pt x="9977438" y="2528476"/>
                    </a:lnTo>
                    <a:lnTo>
                      <a:pt x="0" y="2528476"/>
                    </a:lnTo>
                    <a:lnTo>
                      <a:pt x="0" y="2528476"/>
                    </a:lnTo>
                    <a:lnTo>
                      <a:pt x="0" y="752615"/>
                    </a:lnTo>
                    <a:lnTo>
                      <a:pt x="1933715" y="0"/>
                    </a:lnTo>
                    <a:close/>
                  </a:path>
                </a:pathLst>
              </a:custGeom>
              <a:noFill/>
              <a:ln w="22225" cap="flat" cmpd="sng" algn="ctr">
                <a:gradFill>
                  <a:gsLst>
                    <a:gs pos="15000">
                      <a:srgbClr val="C8102E">
                        <a:alpha val="0"/>
                      </a:srgbClr>
                    </a:gs>
                    <a:gs pos="37000">
                      <a:srgbClr val="C8102E"/>
                    </a:gs>
                    <a:gs pos="54000">
                      <a:srgbClr val="C8102E">
                        <a:alpha val="69000"/>
                      </a:srgbClr>
                    </a:gs>
                    <a:gs pos="96000">
                      <a:srgbClr val="C8102E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017" fontAlgn="ctr">
                  <a:defRPr/>
                </a:pPr>
                <a:endParaRPr lang="en-US" altLang="zh-CN" sz="11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180DE594-BEB9-4EAD-AA18-9F82E916AADD}"/>
                </a:ext>
              </a:extLst>
            </p:cNvPr>
            <p:cNvGrpSpPr/>
            <p:nvPr/>
          </p:nvGrpSpPr>
          <p:grpSpPr>
            <a:xfrm>
              <a:off x="9189532" y="1214470"/>
              <a:ext cx="2138787" cy="761142"/>
              <a:chOff x="8783900" y="891874"/>
              <a:chExt cx="2138787" cy="843119"/>
            </a:xfrm>
          </p:grpSpPr>
          <p:sp>
            <p:nvSpPr>
              <p:cNvPr id="89" name="Rectangle 5">
                <a:extLst>
                  <a:ext uri="{FF2B5EF4-FFF2-40B4-BE49-F238E27FC236}">
                    <a16:creationId xmlns:a16="http://schemas.microsoft.com/office/drawing/2014/main" id="{388ABC09-6F4E-4DDE-81F5-2386B4B16364}"/>
                  </a:ext>
                </a:extLst>
              </p:cNvPr>
              <p:cNvSpPr/>
              <p:nvPr/>
            </p:nvSpPr>
            <p:spPr>
              <a:xfrm>
                <a:off x="8783900" y="891874"/>
                <a:ext cx="2117725" cy="436073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 defTabSz="457017" fontAlgn="ctr">
                  <a:lnSpc>
                    <a:spcPct val="150000"/>
                  </a:lnSpc>
                  <a:defRPr/>
                </a:pPr>
                <a:r>
                  <a:rPr lang="en-US" sz="1399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Check images</a:t>
                </a:r>
              </a:p>
            </p:txBody>
          </p:sp>
          <p:sp>
            <p:nvSpPr>
              <p:cNvPr id="90" name="Rectangle 5">
                <a:extLst>
                  <a:ext uri="{FF2B5EF4-FFF2-40B4-BE49-F238E27FC236}">
                    <a16:creationId xmlns:a16="http://schemas.microsoft.com/office/drawing/2014/main" id="{2FED6BD5-D190-4F3B-AB39-4C5F69BE41EB}"/>
                  </a:ext>
                </a:extLst>
              </p:cNvPr>
              <p:cNvSpPr/>
              <p:nvPr/>
            </p:nvSpPr>
            <p:spPr>
              <a:xfrm>
                <a:off x="8804962" y="1432683"/>
                <a:ext cx="2117725" cy="302310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 defTabSz="457017" fontAlgn="ctr">
                  <a:lnSpc>
                    <a:spcPct val="150000"/>
                  </a:lnSpc>
                  <a:defRPr/>
                </a:pPr>
                <a:r>
                  <a:rPr lang="en-US" sz="11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⑦⑧</a:t>
                </a:r>
              </a:p>
            </p:txBody>
          </p:sp>
        </p:grp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4B7E1353-4D22-4E3B-BB5C-EA58F95D4A66}"/>
              </a:ext>
            </a:extLst>
          </p:cNvPr>
          <p:cNvGrpSpPr/>
          <p:nvPr/>
        </p:nvGrpSpPr>
        <p:grpSpPr>
          <a:xfrm>
            <a:off x="7868547" y="1182177"/>
            <a:ext cx="1755038" cy="692795"/>
            <a:chOff x="9189532" y="1214470"/>
            <a:chExt cx="2138787" cy="844279"/>
          </a:xfrm>
        </p:grpSpPr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7190C932-BDEB-4F03-92D4-4B82E868B6AF}"/>
                </a:ext>
              </a:extLst>
            </p:cNvPr>
            <p:cNvGrpSpPr/>
            <p:nvPr/>
          </p:nvGrpSpPr>
          <p:grpSpPr>
            <a:xfrm>
              <a:off x="9337436" y="1474833"/>
              <a:ext cx="1821920" cy="583916"/>
              <a:chOff x="1012733" y="4431306"/>
              <a:chExt cx="9937433" cy="1609169"/>
            </a:xfrm>
          </p:grpSpPr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639A6C0C-FB5F-4C95-804D-33E0EC6F9572}"/>
                  </a:ext>
                </a:extLst>
              </p:cNvPr>
              <p:cNvSpPr/>
              <p:nvPr/>
            </p:nvSpPr>
            <p:spPr>
              <a:xfrm>
                <a:off x="1216211" y="4986548"/>
                <a:ext cx="9530476" cy="1033694"/>
              </a:xfrm>
              <a:prstGeom prst="rect">
                <a:avLst/>
              </a:prstGeom>
              <a:solidFill>
                <a:schemeClr val="tx2">
                  <a:lumMod val="75000"/>
                  <a:alpha val="2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017" fontAlgn="ctr">
                  <a:defRPr/>
                </a:pPr>
                <a:endParaRPr lang="en-US" altLang="zh-CN" sz="11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剪去同侧角的矩形 15">
                <a:extLst>
                  <a:ext uri="{FF2B5EF4-FFF2-40B4-BE49-F238E27FC236}">
                    <a16:creationId xmlns:a16="http://schemas.microsoft.com/office/drawing/2014/main" id="{FC528C05-E1B6-452F-B894-2BEA956AC4B3}"/>
                  </a:ext>
                </a:extLst>
              </p:cNvPr>
              <p:cNvSpPr/>
              <p:nvPr/>
            </p:nvSpPr>
            <p:spPr>
              <a:xfrm>
                <a:off x="1012733" y="4431306"/>
                <a:ext cx="9937433" cy="1609169"/>
              </a:xfrm>
              <a:custGeom>
                <a:avLst/>
                <a:gdLst>
                  <a:gd name="connsiteX0" fmla="*/ 747852 w 9977438"/>
                  <a:gd name="connsiteY0" fmla="*/ 0 h 2523713"/>
                  <a:gd name="connsiteX1" fmla="*/ 9229586 w 9977438"/>
                  <a:gd name="connsiteY1" fmla="*/ 0 h 2523713"/>
                  <a:gd name="connsiteX2" fmla="*/ 9977438 w 9977438"/>
                  <a:gd name="connsiteY2" fmla="*/ 747852 h 2523713"/>
                  <a:gd name="connsiteX3" fmla="*/ 9977438 w 9977438"/>
                  <a:gd name="connsiteY3" fmla="*/ 2523713 h 2523713"/>
                  <a:gd name="connsiteX4" fmla="*/ 9977438 w 9977438"/>
                  <a:gd name="connsiteY4" fmla="*/ 2523713 h 2523713"/>
                  <a:gd name="connsiteX5" fmla="*/ 0 w 9977438"/>
                  <a:gd name="connsiteY5" fmla="*/ 2523713 h 2523713"/>
                  <a:gd name="connsiteX6" fmla="*/ 0 w 9977438"/>
                  <a:gd name="connsiteY6" fmla="*/ 2523713 h 2523713"/>
                  <a:gd name="connsiteX7" fmla="*/ 0 w 9977438"/>
                  <a:gd name="connsiteY7" fmla="*/ 747852 h 2523713"/>
                  <a:gd name="connsiteX8" fmla="*/ 747852 w 9977438"/>
                  <a:gd name="connsiteY8" fmla="*/ 0 h 2523713"/>
                  <a:gd name="connsiteX0" fmla="*/ 747852 w 9977438"/>
                  <a:gd name="connsiteY0" fmla="*/ 0 h 2523713"/>
                  <a:gd name="connsiteX1" fmla="*/ 8038961 w 9977438"/>
                  <a:gd name="connsiteY1" fmla="*/ 0 h 2523713"/>
                  <a:gd name="connsiteX2" fmla="*/ 9977438 w 9977438"/>
                  <a:gd name="connsiteY2" fmla="*/ 747852 h 2523713"/>
                  <a:gd name="connsiteX3" fmla="*/ 9977438 w 9977438"/>
                  <a:gd name="connsiteY3" fmla="*/ 2523713 h 2523713"/>
                  <a:gd name="connsiteX4" fmla="*/ 9977438 w 9977438"/>
                  <a:gd name="connsiteY4" fmla="*/ 2523713 h 2523713"/>
                  <a:gd name="connsiteX5" fmla="*/ 0 w 9977438"/>
                  <a:gd name="connsiteY5" fmla="*/ 2523713 h 2523713"/>
                  <a:gd name="connsiteX6" fmla="*/ 0 w 9977438"/>
                  <a:gd name="connsiteY6" fmla="*/ 2523713 h 2523713"/>
                  <a:gd name="connsiteX7" fmla="*/ 0 w 9977438"/>
                  <a:gd name="connsiteY7" fmla="*/ 747852 h 2523713"/>
                  <a:gd name="connsiteX8" fmla="*/ 747852 w 9977438"/>
                  <a:gd name="connsiteY8" fmla="*/ 0 h 2523713"/>
                  <a:gd name="connsiteX0" fmla="*/ 1933715 w 9977438"/>
                  <a:gd name="connsiteY0" fmla="*/ 0 h 2528476"/>
                  <a:gd name="connsiteX1" fmla="*/ 8038961 w 9977438"/>
                  <a:gd name="connsiteY1" fmla="*/ 4763 h 2528476"/>
                  <a:gd name="connsiteX2" fmla="*/ 9977438 w 9977438"/>
                  <a:gd name="connsiteY2" fmla="*/ 752615 h 2528476"/>
                  <a:gd name="connsiteX3" fmla="*/ 9977438 w 9977438"/>
                  <a:gd name="connsiteY3" fmla="*/ 2528476 h 2528476"/>
                  <a:gd name="connsiteX4" fmla="*/ 9977438 w 9977438"/>
                  <a:gd name="connsiteY4" fmla="*/ 2528476 h 2528476"/>
                  <a:gd name="connsiteX5" fmla="*/ 0 w 9977438"/>
                  <a:gd name="connsiteY5" fmla="*/ 2528476 h 2528476"/>
                  <a:gd name="connsiteX6" fmla="*/ 0 w 9977438"/>
                  <a:gd name="connsiteY6" fmla="*/ 2528476 h 2528476"/>
                  <a:gd name="connsiteX7" fmla="*/ 0 w 9977438"/>
                  <a:gd name="connsiteY7" fmla="*/ 752615 h 2528476"/>
                  <a:gd name="connsiteX8" fmla="*/ 1933715 w 9977438"/>
                  <a:gd name="connsiteY8" fmla="*/ 0 h 252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77438" h="2528476">
                    <a:moveTo>
                      <a:pt x="1933715" y="0"/>
                    </a:moveTo>
                    <a:lnTo>
                      <a:pt x="8038961" y="4763"/>
                    </a:lnTo>
                    <a:lnTo>
                      <a:pt x="9977438" y="752615"/>
                    </a:lnTo>
                    <a:lnTo>
                      <a:pt x="9977438" y="2528476"/>
                    </a:lnTo>
                    <a:lnTo>
                      <a:pt x="9977438" y="2528476"/>
                    </a:lnTo>
                    <a:lnTo>
                      <a:pt x="0" y="2528476"/>
                    </a:lnTo>
                    <a:lnTo>
                      <a:pt x="0" y="2528476"/>
                    </a:lnTo>
                    <a:lnTo>
                      <a:pt x="0" y="752615"/>
                    </a:lnTo>
                    <a:lnTo>
                      <a:pt x="1933715" y="0"/>
                    </a:lnTo>
                    <a:close/>
                  </a:path>
                </a:pathLst>
              </a:custGeom>
              <a:noFill/>
              <a:ln w="22225" cap="flat" cmpd="sng" algn="ctr">
                <a:gradFill>
                  <a:gsLst>
                    <a:gs pos="15000">
                      <a:srgbClr val="C8102E">
                        <a:alpha val="0"/>
                      </a:srgbClr>
                    </a:gs>
                    <a:gs pos="37000">
                      <a:srgbClr val="C8102E"/>
                    </a:gs>
                    <a:gs pos="54000">
                      <a:srgbClr val="C8102E">
                        <a:alpha val="69000"/>
                      </a:srgbClr>
                    </a:gs>
                    <a:gs pos="96000">
                      <a:srgbClr val="C8102E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017" fontAlgn="ctr">
                  <a:defRPr/>
                </a:pPr>
                <a:endParaRPr lang="en-US" altLang="zh-CN" sz="11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6350746D-B7BA-4E96-949F-D8AB28FB192B}"/>
                </a:ext>
              </a:extLst>
            </p:cNvPr>
            <p:cNvGrpSpPr/>
            <p:nvPr/>
          </p:nvGrpSpPr>
          <p:grpSpPr>
            <a:xfrm>
              <a:off x="9189532" y="1214470"/>
              <a:ext cx="2138787" cy="761454"/>
              <a:chOff x="8783900" y="891874"/>
              <a:chExt cx="2138787" cy="843464"/>
            </a:xfrm>
          </p:grpSpPr>
          <p:sp>
            <p:nvSpPr>
              <p:cNvPr id="96" name="Rectangle 5">
                <a:extLst>
                  <a:ext uri="{FF2B5EF4-FFF2-40B4-BE49-F238E27FC236}">
                    <a16:creationId xmlns:a16="http://schemas.microsoft.com/office/drawing/2014/main" id="{1A2FD292-F499-4DEA-AB6E-F53D36F63F71}"/>
                  </a:ext>
                </a:extLst>
              </p:cNvPr>
              <p:cNvSpPr/>
              <p:nvPr/>
            </p:nvSpPr>
            <p:spPr>
              <a:xfrm>
                <a:off x="8783900" y="891874"/>
                <a:ext cx="2117725" cy="38467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 defTabSz="457017" fontAlgn="ctr">
                  <a:lnSpc>
                    <a:spcPct val="150000"/>
                  </a:lnSpc>
                  <a:defRPr/>
                </a:pPr>
                <a:r>
                  <a:rPr lang="en-US" sz="1399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Virtualization</a:t>
                </a:r>
              </a:p>
            </p:txBody>
          </p:sp>
          <p:sp>
            <p:nvSpPr>
              <p:cNvPr id="97" name="Rectangle 5">
                <a:extLst>
                  <a:ext uri="{FF2B5EF4-FFF2-40B4-BE49-F238E27FC236}">
                    <a16:creationId xmlns:a16="http://schemas.microsoft.com/office/drawing/2014/main" id="{D2A0BE99-0EC3-47F8-B66F-7DBFFA082787}"/>
                  </a:ext>
                </a:extLst>
              </p:cNvPr>
              <p:cNvSpPr/>
              <p:nvPr/>
            </p:nvSpPr>
            <p:spPr>
              <a:xfrm>
                <a:off x="8804962" y="1432683"/>
                <a:ext cx="2117725" cy="30265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algn="ctr" defTabSz="457017" fontAlgn="ctr">
                  <a:lnSpc>
                    <a:spcPct val="150000"/>
                  </a:lnSpc>
                  <a:defRPr/>
                </a:pPr>
                <a:r>
                  <a:rPr lang="en-US" sz="11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①③②④⑤⑥</a:t>
                </a:r>
              </a:p>
            </p:txBody>
          </p:sp>
        </p:grpSp>
      </p:grpSp>
      <p:grpSp>
        <p:nvGrpSpPr>
          <p:cNvPr id="100" name="组合 92">
            <a:extLst>
              <a:ext uri="{FF2B5EF4-FFF2-40B4-BE49-F238E27FC236}">
                <a16:creationId xmlns:a16="http://schemas.microsoft.com/office/drawing/2014/main" id="{2329E7E7-3BD7-4C2D-B393-CCFC72D0F749}"/>
              </a:ext>
            </a:extLst>
          </p:cNvPr>
          <p:cNvGrpSpPr/>
          <p:nvPr/>
        </p:nvGrpSpPr>
        <p:grpSpPr>
          <a:xfrm>
            <a:off x="5055482" y="3375693"/>
            <a:ext cx="314600" cy="639978"/>
            <a:chOff x="0" y="0"/>
            <a:chExt cx="336251" cy="823104"/>
          </a:xfrm>
        </p:grpSpPr>
        <p:sp>
          <p:nvSpPr>
            <p:cNvPr id="101" name="流程图: 摘录 93">
              <a:extLst>
                <a:ext uri="{FF2B5EF4-FFF2-40B4-BE49-F238E27FC236}">
                  <a16:creationId xmlns:a16="http://schemas.microsoft.com/office/drawing/2014/main" id="{E849180A-58BD-4491-ACCA-4BBA2A545F4C}"/>
                </a:ext>
              </a:extLst>
            </p:cNvPr>
            <p:cNvSpPr/>
            <p:nvPr/>
          </p:nvSpPr>
          <p:spPr>
            <a:xfrm rot="5400000">
              <a:off x="-199347" y="287506"/>
              <a:ext cx="823106" cy="24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51000">
                  <a:srgbClr val="C00000">
                    <a:alpha val="0"/>
                  </a:srgbClr>
                </a:gs>
              </a:gsLst>
              <a:lin ang="5400000" scaled="0"/>
            </a:gradFill>
            <a:ln w="6350" cap="flat">
              <a:solidFill>
                <a:srgbClr val="C0000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45647" tIns="45647" rIns="45647" bIns="45647" numCol="1" anchor="ctr">
              <a:noAutofit/>
            </a:bodyPr>
            <a:lstStyle/>
            <a:p>
              <a:pPr algn="ctr" defTabSz="456468" fontAlgn="ctr" hangingPunct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en-US" sz="1796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02" name="流程图: 摘录 94">
              <a:extLst>
                <a:ext uri="{FF2B5EF4-FFF2-40B4-BE49-F238E27FC236}">
                  <a16:creationId xmlns:a16="http://schemas.microsoft.com/office/drawing/2014/main" id="{AF15CDA1-4655-4E8E-BF9B-81370BDAAE41}"/>
                </a:ext>
              </a:extLst>
            </p:cNvPr>
            <p:cNvSpPr/>
            <p:nvPr/>
          </p:nvSpPr>
          <p:spPr>
            <a:xfrm rot="5400000">
              <a:off x="-243046" y="287506"/>
              <a:ext cx="734183" cy="24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51000">
                  <a:srgbClr val="C00000">
                    <a:alpha val="0"/>
                  </a:srgbClr>
                </a:gs>
              </a:gsLst>
              <a:lin ang="5400000" scaled="0"/>
            </a:gradFill>
            <a:ln w="6350" cap="flat">
              <a:solidFill>
                <a:srgbClr val="C00000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45647" tIns="45647" rIns="45647" bIns="45647" numCol="1" anchor="ctr">
              <a:noAutofit/>
            </a:bodyPr>
            <a:lstStyle/>
            <a:p>
              <a:pPr algn="ctr" defTabSz="456468" fontAlgn="ctr" hangingPunct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en-US" sz="1796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103" name="副标题 1">
            <a:extLst>
              <a:ext uri="{FF2B5EF4-FFF2-40B4-BE49-F238E27FC236}">
                <a16:creationId xmlns:a16="http://schemas.microsoft.com/office/drawing/2014/main" id="{FE1F69DC-D8BE-42DA-85A4-8C3EF1A7E22F}"/>
              </a:ext>
            </a:extLst>
          </p:cNvPr>
          <p:cNvSpPr txBox="1">
            <a:spLocks/>
          </p:cNvSpPr>
          <p:nvPr/>
        </p:nvSpPr>
        <p:spPr>
          <a:xfrm>
            <a:off x="575899" y="169361"/>
            <a:ext cx="9047686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Hot Data Is Changeable. How Can We Effectively Use SSDs to Improve Performance?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92E3DFCE-8761-44F4-A916-99502A9B39A4}"/>
              </a:ext>
            </a:extLst>
          </p:cNvPr>
          <p:cNvSpPr txBox="1"/>
          <p:nvPr/>
        </p:nvSpPr>
        <p:spPr>
          <a:xfrm>
            <a:off x="3388767" y="2762151"/>
            <a:ext cx="1722310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Write: alternate change of hot and cold data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05" name="圆角矩形 90">
            <a:extLst>
              <a:ext uri="{FF2B5EF4-FFF2-40B4-BE49-F238E27FC236}">
                <a16:creationId xmlns:a16="http://schemas.microsoft.com/office/drawing/2014/main" id="{57DDB4BB-3DC2-40BE-B8C9-E2596F544FB7}"/>
              </a:ext>
            </a:extLst>
          </p:cNvPr>
          <p:cNvSpPr>
            <a:spLocks/>
          </p:cNvSpPr>
          <p:nvPr/>
        </p:nvSpPr>
        <p:spPr>
          <a:xfrm>
            <a:off x="5667007" y="2343597"/>
            <a:ext cx="1375636" cy="600376"/>
          </a:xfrm>
          <a:prstGeom prst="rect">
            <a:avLst/>
          </a:prstGeom>
          <a:solidFill>
            <a:schemeClr val="tx2">
              <a:lumMod val="95000"/>
            </a:schemeClr>
          </a:solidFill>
          <a:ln w="6350" cap="flat" cmpd="sng" algn="ctr">
            <a:solidFill>
              <a:schemeClr val="tx2">
                <a:lumMod val="85000"/>
              </a:schemeClr>
            </a:solidFill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Stable hot data</a:t>
            </a:r>
          </a:p>
        </p:txBody>
      </p:sp>
      <p:cxnSp>
        <p:nvCxnSpPr>
          <p:cNvPr id="106" name="直接箭头连接符 105">
            <a:extLst>
              <a:ext uri="{FF2B5EF4-FFF2-40B4-BE49-F238E27FC236}">
                <a16:creationId xmlns:a16="http://schemas.microsoft.com/office/drawing/2014/main" id="{5F705FD1-EC72-45B0-BE86-0107C6F826C6}"/>
              </a:ext>
            </a:extLst>
          </p:cNvPr>
          <p:cNvCxnSpPr>
            <a:cxnSpLocks/>
            <a:stCxn id="105" idx="3"/>
            <a:endCxn id="116" idx="1"/>
          </p:cNvCxnSpPr>
          <p:nvPr/>
        </p:nvCxnSpPr>
        <p:spPr>
          <a:xfrm flipV="1">
            <a:off x="7042642" y="2632599"/>
            <a:ext cx="1299036" cy="11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圆角矩形 90">
            <a:extLst>
              <a:ext uri="{FF2B5EF4-FFF2-40B4-BE49-F238E27FC236}">
                <a16:creationId xmlns:a16="http://schemas.microsoft.com/office/drawing/2014/main" id="{2F5A32F1-211F-4444-B3C5-6E73C28E85A9}"/>
              </a:ext>
            </a:extLst>
          </p:cNvPr>
          <p:cNvSpPr>
            <a:spLocks/>
          </p:cNvSpPr>
          <p:nvPr/>
        </p:nvSpPr>
        <p:spPr>
          <a:xfrm>
            <a:off x="5668778" y="3067439"/>
            <a:ext cx="1375636" cy="600376"/>
          </a:xfrm>
          <a:prstGeom prst="rect">
            <a:avLst/>
          </a:prstGeom>
          <a:solidFill>
            <a:schemeClr val="tx2">
              <a:lumMod val="95000"/>
            </a:schemeClr>
          </a:solidFill>
          <a:ln w="6350" cap="flat" cmpd="sng" algn="ctr">
            <a:solidFill>
              <a:schemeClr val="tx2">
                <a:lumMod val="85000"/>
              </a:schemeClr>
            </a:solidFill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Changeable hot data</a:t>
            </a:r>
          </a:p>
        </p:txBody>
      </p: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10DACD95-0B2E-433F-A0D6-C33608142C92}"/>
              </a:ext>
            </a:extLst>
          </p:cNvPr>
          <p:cNvCxnSpPr>
            <a:cxnSpLocks/>
            <a:stCxn id="107" idx="3"/>
            <a:endCxn id="117" idx="1"/>
          </p:cNvCxnSpPr>
          <p:nvPr/>
        </p:nvCxnSpPr>
        <p:spPr>
          <a:xfrm flipV="1">
            <a:off x="7044414" y="3356441"/>
            <a:ext cx="1299691" cy="11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圆角矩形 90">
            <a:extLst>
              <a:ext uri="{FF2B5EF4-FFF2-40B4-BE49-F238E27FC236}">
                <a16:creationId xmlns:a16="http://schemas.microsoft.com/office/drawing/2014/main" id="{00AAA3C7-E0E6-4AEA-BFF3-2700D6D9E6D5}"/>
              </a:ext>
            </a:extLst>
          </p:cNvPr>
          <p:cNvSpPr>
            <a:spLocks/>
          </p:cNvSpPr>
          <p:nvPr/>
        </p:nvSpPr>
        <p:spPr>
          <a:xfrm>
            <a:off x="5649961" y="3817090"/>
            <a:ext cx="1375636" cy="600376"/>
          </a:xfrm>
          <a:prstGeom prst="rect">
            <a:avLst/>
          </a:prstGeom>
          <a:solidFill>
            <a:schemeClr val="tx2">
              <a:lumMod val="95000"/>
            </a:schemeClr>
          </a:solidFill>
          <a:ln w="6350" cap="flat" cmpd="sng" algn="ctr">
            <a:solidFill>
              <a:schemeClr val="tx2">
                <a:lumMod val="85000"/>
              </a:schemeClr>
            </a:solidFill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Changeable hot data in lifecycle</a:t>
            </a:r>
          </a:p>
        </p:txBody>
      </p: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3061E53C-1A38-4099-966F-CCF42D57B061}"/>
              </a:ext>
            </a:extLst>
          </p:cNvPr>
          <p:cNvCxnSpPr>
            <a:cxnSpLocks/>
            <a:stCxn id="109" idx="3"/>
            <a:endCxn id="118" idx="1"/>
          </p:cNvCxnSpPr>
          <p:nvPr/>
        </p:nvCxnSpPr>
        <p:spPr>
          <a:xfrm flipV="1">
            <a:off x="7025596" y="4106092"/>
            <a:ext cx="1292742" cy="11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圆角矩形 90">
            <a:extLst>
              <a:ext uri="{FF2B5EF4-FFF2-40B4-BE49-F238E27FC236}">
                <a16:creationId xmlns:a16="http://schemas.microsoft.com/office/drawing/2014/main" id="{EA966FD3-93E0-4449-ACEC-B13F72F02238}"/>
              </a:ext>
            </a:extLst>
          </p:cNvPr>
          <p:cNvSpPr>
            <a:spLocks/>
          </p:cNvSpPr>
          <p:nvPr/>
        </p:nvSpPr>
        <p:spPr>
          <a:xfrm>
            <a:off x="5649961" y="4589113"/>
            <a:ext cx="1375636" cy="600376"/>
          </a:xfrm>
          <a:prstGeom prst="rect">
            <a:avLst/>
          </a:prstGeom>
          <a:solidFill>
            <a:schemeClr val="tx2">
              <a:lumMod val="95000"/>
            </a:schemeClr>
          </a:solidFill>
          <a:ln w="6350" cap="flat" cmpd="sng" algn="ctr">
            <a:solidFill>
              <a:schemeClr val="tx2">
                <a:lumMod val="85000"/>
              </a:schemeClr>
            </a:solidFill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Read-after-write hot data</a:t>
            </a:r>
          </a:p>
        </p:txBody>
      </p: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66C80386-F37C-4D12-875D-64C783C06741}"/>
              </a:ext>
            </a:extLst>
          </p:cNvPr>
          <p:cNvCxnSpPr>
            <a:cxnSpLocks/>
            <a:stCxn id="111" idx="3"/>
            <a:endCxn id="119" idx="1"/>
          </p:cNvCxnSpPr>
          <p:nvPr/>
        </p:nvCxnSpPr>
        <p:spPr>
          <a:xfrm flipV="1">
            <a:off x="7025596" y="4878115"/>
            <a:ext cx="1292742" cy="11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 112">
            <a:extLst>
              <a:ext uri="{FF2B5EF4-FFF2-40B4-BE49-F238E27FC236}">
                <a16:creationId xmlns:a16="http://schemas.microsoft.com/office/drawing/2014/main" id="{4B54C39E-CD9C-488F-A4D7-62559F70C65B}"/>
              </a:ext>
            </a:extLst>
          </p:cNvPr>
          <p:cNvSpPr/>
          <p:nvPr/>
        </p:nvSpPr>
        <p:spPr>
          <a:xfrm>
            <a:off x="5650105" y="5277077"/>
            <a:ext cx="6049725" cy="671995"/>
          </a:xfrm>
          <a:prstGeom prst="rect">
            <a:avLst/>
          </a:prstGeom>
          <a:gradFill>
            <a:gsLst>
              <a:gs pos="0">
                <a:sysClr val="window" lastClr="FFFFFF">
                  <a:lumMod val="95000"/>
                  <a:alpha val="52000"/>
                </a:sysClr>
              </a:gs>
              <a:gs pos="50000">
                <a:sysClr val="window" lastClr="FFFFFF">
                  <a:alpha val="0"/>
                </a:sysClr>
              </a:gs>
              <a:gs pos="100000">
                <a:sysClr val="window" lastClr="FFFFFF">
                  <a:lumMod val="95000"/>
                  <a:alpha val="52000"/>
                </a:sysClr>
              </a:gs>
            </a:gsLst>
            <a:lin ang="5400000" scaled="1"/>
          </a:gra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1399" dirty="0" err="1">
                <a:solidFill>
                  <a:srgbClr val="1D1D1A"/>
                </a:solidFill>
                <a:latin typeface="Arial" panose="020B0604020202020204" pitchFamily="34" charset="0"/>
              </a:rPr>
              <a:t>Tier+cache</a:t>
            </a: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 technology relies on the ROW append write technology and effectively improves hybrid storage performance.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8BDF808D-F390-4551-8C7D-2537637EF44A}"/>
              </a:ext>
            </a:extLst>
          </p:cNvPr>
          <p:cNvSpPr/>
          <p:nvPr/>
        </p:nvSpPr>
        <p:spPr>
          <a:xfrm>
            <a:off x="5674501" y="1944836"/>
            <a:ext cx="4214018" cy="329958"/>
          </a:xfrm>
          <a:prstGeom prst="rect">
            <a:avLst/>
          </a:prstGeom>
          <a:gradFill>
            <a:gsLst>
              <a:gs pos="0">
                <a:sysClr val="window" lastClr="FFFFFF">
                  <a:lumMod val="95000"/>
                  <a:alpha val="52000"/>
                </a:sysClr>
              </a:gs>
              <a:gs pos="50000">
                <a:sysClr val="window" lastClr="FFFFFF">
                  <a:alpha val="0"/>
                </a:sysClr>
              </a:gs>
              <a:gs pos="100000">
                <a:sysClr val="window" lastClr="FFFFFF">
                  <a:lumMod val="95000"/>
                  <a:alpha val="52000"/>
                </a:sysClr>
              </a:gs>
            </a:gsLst>
            <a:lin ang="5400000" scaled="1"/>
          </a:gra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Read performance acceleration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0176984E-1EAF-4C09-AB82-30BDAE83027E}"/>
              </a:ext>
            </a:extLst>
          </p:cNvPr>
          <p:cNvSpPr/>
          <p:nvPr/>
        </p:nvSpPr>
        <p:spPr>
          <a:xfrm>
            <a:off x="10099815" y="1929028"/>
            <a:ext cx="1627964" cy="361574"/>
          </a:xfrm>
          <a:prstGeom prst="rect">
            <a:avLst/>
          </a:prstGeom>
          <a:gradFill>
            <a:gsLst>
              <a:gs pos="0">
                <a:sysClr val="window" lastClr="FFFFFF">
                  <a:lumMod val="95000"/>
                  <a:alpha val="52000"/>
                </a:sysClr>
              </a:gs>
              <a:gs pos="50000">
                <a:sysClr val="window" lastClr="FFFFFF">
                  <a:alpha val="0"/>
                </a:sysClr>
              </a:gs>
              <a:gs pos="100000">
                <a:sysClr val="window" lastClr="FFFFFF">
                  <a:lumMod val="95000"/>
                  <a:alpha val="52000"/>
                </a:sysClr>
              </a:gs>
            </a:gsLst>
            <a:lin ang="5400000" scaled="1"/>
          </a:gra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Write performance acceleration</a:t>
            </a:r>
          </a:p>
        </p:txBody>
      </p:sp>
      <p:sp>
        <p:nvSpPr>
          <p:cNvPr id="116" name="圆角矩形 133">
            <a:extLst>
              <a:ext uri="{FF2B5EF4-FFF2-40B4-BE49-F238E27FC236}">
                <a16:creationId xmlns:a16="http://schemas.microsoft.com/office/drawing/2014/main" id="{0D079B8E-D762-4ECE-BAF6-5EE675AD0B35}"/>
              </a:ext>
            </a:extLst>
          </p:cNvPr>
          <p:cNvSpPr/>
          <p:nvPr/>
        </p:nvSpPr>
        <p:spPr>
          <a:xfrm>
            <a:off x="8341678" y="2388608"/>
            <a:ext cx="1602445" cy="487983"/>
          </a:xfrm>
          <a:prstGeom prst="roundRect">
            <a:avLst>
              <a:gd name="adj" fmla="val 0"/>
            </a:avLst>
          </a:prstGeom>
          <a:noFill/>
          <a:ln w="6350" cap="flat" cmpd="sng" algn="ctr">
            <a:gradFill flip="none" rotWithShape="1">
              <a:gsLst>
                <a:gs pos="0">
                  <a:srgbClr val="C00000"/>
                </a:gs>
                <a:gs pos="10000">
                  <a:srgbClr val="C00000">
                    <a:alpha val="0"/>
                  </a:srgbClr>
                </a:gs>
                <a:gs pos="50000">
                  <a:srgbClr val="FFFFFF">
                    <a:alpha val="10000"/>
                  </a:srgbClr>
                </a:gs>
                <a:gs pos="90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algn="ctr" defTabSz="914112" fontAlgn="ctr">
              <a:defRPr/>
            </a:pPr>
            <a:r>
              <a:rPr lang="en-US" sz="1398" b="1" dirty="0">
                <a:solidFill>
                  <a:srgbClr val="1D1D1A"/>
                </a:solidFill>
                <a:latin typeface="Arial" panose="020B0604020202020204" pitchFamily="34" charset="0"/>
              </a:rPr>
              <a:t>Tier/Cache</a:t>
            </a:r>
            <a:endParaRPr lang="en-US" altLang="zh-CN" sz="1398" b="1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17" name="圆角矩形 133">
            <a:extLst>
              <a:ext uri="{FF2B5EF4-FFF2-40B4-BE49-F238E27FC236}">
                <a16:creationId xmlns:a16="http://schemas.microsoft.com/office/drawing/2014/main" id="{E51680C7-87DF-4893-8FA0-72BD84BF6163}"/>
              </a:ext>
            </a:extLst>
          </p:cNvPr>
          <p:cNvSpPr/>
          <p:nvPr/>
        </p:nvSpPr>
        <p:spPr>
          <a:xfrm>
            <a:off x="8344105" y="3112450"/>
            <a:ext cx="1600015" cy="487983"/>
          </a:xfrm>
          <a:prstGeom prst="roundRect">
            <a:avLst>
              <a:gd name="adj" fmla="val 0"/>
            </a:avLst>
          </a:prstGeom>
          <a:noFill/>
          <a:ln w="6350" cap="flat" cmpd="sng" algn="ctr">
            <a:gradFill flip="none" rotWithShape="1">
              <a:gsLst>
                <a:gs pos="0">
                  <a:srgbClr val="C00000"/>
                </a:gs>
                <a:gs pos="10000">
                  <a:srgbClr val="C00000">
                    <a:alpha val="0"/>
                  </a:srgbClr>
                </a:gs>
                <a:gs pos="50000">
                  <a:srgbClr val="FFFFFF">
                    <a:alpha val="10000"/>
                  </a:srgbClr>
                </a:gs>
                <a:gs pos="90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1D1D1A"/>
                </a:solidFill>
                <a:latin typeface="Arial" panose="020B0604020202020204" pitchFamily="34" charset="0"/>
              </a:rPr>
              <a:t>Cache</a:t>
            </a:r>
          </a:p>
          <a:p>
            <a:pPr algn="ctr" defTabSz="914112" fontAlgn="ctr">
              <a:defRPr/>
            </a:pPr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</a:rPr>
              <a:t>Strongly dependent on algorithm capabilities</a:t>
            </a:r>
          </a:p>
        </p:txBody>
      </p:sp>
      <p:sp>
        <p:nvSpPr>
          <p:cNvPr id="118" name="圆角矩形 133">
            <a:extLst>
              <a:ext uri="{FF2B5EF4-FFF2-40B4-BE49-F238E27FC236}">
                <a16:creationId xmlns:a16="http://schemas.microsoft.com/office/drawing/2014/main" id="{94351D37-E383-4AFE-9503-8C023E08FFEA}"/>
              </a:ext>
            </a:extLst>
          </p:cNvPr>
          <p:cNvSpPr/>
          <p:nvPr/>
        </p:nvSpPr>
        <p:spPr>
          <a:xfrm>
            <a:off x="8318338" y="3862101"/>
            <a:ext cx="1625821" cy="487983"/>
          </a:xfrm>
          <a:prstGeom prst="roundRect">
            <a:avLst>
              <a:gd name="adj" fmla="val 0"/>
            </a:avLst>
          </a:prstGeom>
          <a:noFill/>
          <a:ln w="6350" cap="flat" cmpd="sng" algn="ctr">
            <a:gradFill flip="none" rotWithShape="1">
              <a:gsLst>
                <a:gs pos="0">
                  <a:srgbClr val="C00000"/>
                </a:gs>
                <a:gs pos="10000">
                  <a:srgbClr val="C00000">
                    <a:alpha val="0"/>
                  </a:srgbClr>
                </a:gs>
                <a:gs pos="50000">
                  <a:srgbClr val="FFFFFF">
                    <a:alpha val="10000"/>
                  </a:srgbClr>
                </a:gs>
                <a:gs pos="90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1D1D1A"/>
                </a:solidFill>
                <a:latin typeface="Arial" panose="020B0604020202020204" pitchFamily="34" charset="0"/>
              </a:rPr>
              <a:t>Tier</a:t>
            </a:r>
          </a:p>
        </p:txBody>
      </p:sp>
      <p:sp>
        <p:nvSpPr>
          <p:cNvPr id="119" name="圆角矩形 133">
            <a:extLst>
              <a:ext uri="{FF2B5EF4-FFF2-40B4-BE49-F238E27FC236}">
                <a16:creationId xmlns:a16="http://schemas.microsoft.com/office/drawing/2014/main" id="{1EF270EB-48F4-4094-883E-739FA3E7769D}"/>
              </a:ext>
            </a:extLst>
          </p:cNvPr>
          <p:cNvSpPr/>
          <p:nvPr/>
        </p:nvSpPr>
        <p:spPr>
          <a:xfrm>
            <a:off x="8318338" y="4634123"/>
            <a:ext cx="1625821" cy="487983"/>
          </a:xfrm>
          <a:prstGeom prst="roundRect">
            <a:avLst>
              <a:gd name="adj" fmla="val 0"/>
            </a:avLst>
          </a:prstGeom>
          <a:noFill/>
          <a:ln w="6350" cap="flat" cmpd="sng" algn="ctr">
            <a:gradFill flip="none" rotWithShape="1">
              <a:gsLst>
                <a:gs pos="0">
                  <a:srgbClr val="C00000"/>
                </a:gs>
                <a:gs pos="10000">
                  <a:srgbClr val="C00000">
                    <a:alpha val="0"/>
                  </a:srgbClr>
                </a:gs>
                <a:gs pos="50000">
                  <a:srgbClr val="FFFFFF">
                    <a:alpha val="10000"/>
                  </a:srgbClr>
                </a:gs>
                <a:gs pos="90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1D1D1A"/>
                </a:solidFill>
                <a:latin typeface="Arial" panose="020B0604020202020204" pitchFamily="34" charset="0"/>
              </a:rPr>
              <a:t>Tier</a:t>
            </a:r>
          </a:p>
          <a:p>
            <a:pPr algn="ctr" defTabSz="914112" fontAlgn="ctr">
              <a:defRPr/>
            </a:pPr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</a:rPr>
              <a:t>(ROW append write technology)</a:t>
            </a:r>
            <a:endParaRPr lang="en-US" altLang="zh-CN" sz="1000" b="1" kern="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20" name="圆角矩形 133">
            <a:extLst>
              <a:ext uri="{FF2B5EF4-FFF2-40B4-BE49-F238E27FC236}">
                <a16:creationId xmlns:a16="http://schemas.microsoft.com/office/drawing/2014/main" id="{91F40F35-67D4-4D41-AD41-5FE42DBD55E8}"/>
              </a:ext>
            </a:extLst>
          </p:cNvPr>
          <p:cNvSpPr/>
          <p:nvPr/>
        </p:nvSpPr>
        <p:spPr>
          <a:xfrm>
            <a:off x="10099815" y="2383026"/>
            <a:ext cx="1600015" cy="487983"/>
          </a:xfrm>
          <a:prstGeom prst="roundRect">
            <a:avLst>
              <a:gd name="adj" fmla="val 0"/>
            </a:avLst>
          </a:prstGeom>
          <a:noFill/>
          <a:ln w="6350" cap="flat" cmpd="sng" algn="ctr">
            <a:gradFill flip="none" rotWithShape="1">
              <a:gsLst>
                <a:gs pos="0">
                  <a:srgbClr val="C00000"/>
                </a:gs>
                <a:gs pos="10000">
                  <a:srgbClr val="C00000">
                    <a:alpha val="0"/>
                  </a:srgbClr>
                </a:gs>
                <a:gs pos="50000">
                  <a:srgbClr val="FFFFFF">
                    <a:alpha val="10000"/>
                  </a:srgbClr>
                </a:gs>
                <a:gs pos="90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algn="ctr" defTabSz="914112" fontAlgn="ctr">
              <a:lnSpc>
                <a:spcPct val="120000"/>
              </a:lnSpc>
              <a:defRPr/>
            </a:pPr>
            <a:r>
              <a:rPr lang="en-US" sz="1398" b="1" dirty="0">
                <a:solidFill>
                  <a:srgbClr val="1D1D1A"/>
                </a:solidFill>
                <a:latin typeface="Arial" panose="020B0604020202020204" pitchFamily="34" charset="0"/>
              </a:rPr>
              <a:t>Tier</a:t>
            </a:r>
          </a:p>
        </p:txBody>
      </p:sp>
      <p:sp>
        <p:nvSpPr>
          <p:cNvPr id="121" name="圆角矩形 133">
            <a:extLst>
              <a:ext uri="{FF2B5EF4-FFF2-40B4-BE49-F238E27FC236}">
                <a16:creationId xmlns:a16="http://schemas.microsoft.com/office/drawing/2014/main" id="{8F4A0278-21D0-4334-9174-03F041A3A96E}"/>
              </a:ext>
            </a:extLst>
          </p:cNvPr>
          <p:cNvSpPr/>
          <p:nvPr/>
        </p:nvSpPr>
        <p:spPr>
          <a:xfrm>
            <a:off x="10099815" y="4645309"/>
            <a:ext cx="1600015" cy="487983"/>
          </a:xfrm>
          <a:prstGeom prst="roundRect">
            <a:avLst>
              <a:gd name="adj" fmla="val 0"/>
            </a:avLst>
          </a:prstGeom>
          <a:noFill/>
          <a:ln w="6350" cap="flat" cmpd="sng" algn="ctr">
            <a:gradFill flip="none" rotWithShape="1">
              <a:gsLst>
                <a:gs pos="0">
                  <a:srgbClr val="C00000"/>
                </a:gs>
                <a:gs pos="10000">
                  <a:srgbClr val="C00000">
                    <a:alpha val="0"/>
                  </a:srgbClr>
                </a:gs>
                <a:gs pos="50000">
                  <a:srgbClr val="FFFFFF">
                    <a:alpha val="10000"/>
                  </a:srgbClr>
                </a:gs>
                <a:gs pos="90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1D1D1A"/>
                </a:solidFill>
                <a:latin typeface="Arial" panose="020B0604020202020204" pitchFamily="34" charset="0"/>
              </a:rPr>
              <a:t>Tier</a:t>
            </a:r>
          </a:p>
          <a:p>
            <a:pPr algn="ctr" defTabSz="914112" fontAlgn="ctr">
              <a:defRPr/>
            </a:pPr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</a:rPr>
              <a:t>(ROW append write technology)</a:t>
            </a:r>
            <a:endParaRPr lang="en-US" altLang="zh-CN" sz="1000" b="1" kern="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22" name="圆角矩形 133">
            <a:extLst>
              <a:ext uri="{FF2B5EF4-FFF2-40B4-BE49-F238E27FC236}">
                <a16:creationId xmlns:a16="http://schemas.microsoft.com/office/drawing/2014/main" id="{A08321ED-9780-42BC-B612-51A50C51E4F2}"/>
              </a:ext>
            </a:extLst>
          </p:cNvPr>
          <p:cNvSpPr/>
          <p:nvPr/>
        </p:nvSpPr>
        <p:spPr>
          <a:xfrm>
            <a:off x="10127764" y="3129978"/>
            <a:ext cx="1600015" cy="487983"/>
          </a:xfrm>
          <a:prstGeom prst="roundRect">
            <a:avLst>
              <a:gd name="adj" fmla="val 0"/>
            </a:avLst>
          </a:prstGeom>
          <a:noFill/>
          <a:ln w="6350" cap="flat" cmpd="sng" algn="ctr">
            <a:gradFill flip="none" rotWithShape="1">
              <a:gsLst>
                <a:gs pos="0">
                  <a:srgbClr val="C00000"/>
                </a:gs>
                <a:gs pos="10000">
                  <a:srgbClr val="C00000">
                    <a:alpha val="0"/>
                  </a:srgbClr>
                </a:gs>
                <a:gs pos="50000">
                  <a:srgbClr val="FFFFFF">
                    <a:alpha val="10000"/>
                  </a:srgbClr>
                </a:gs>
                <a:gs pos="90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1D1D1A"/>
                </a:solidFill>
                <a:latin typeface="Arial" panose="020B0604020202020204" pitchFamily="34" charset="0"/>
              </a:rPr>
              <a:t>Tier</a:t>
            </a:r>
          </a:p>
          <a:p>
            <a:pPr algn="ctr" defTabSz="914112" fontAlgn="ctr">
              <a:defRPr/>
            </a:pPr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</a:rPr>
              <a:t>(ROW append write technology)</a:t>
            </a:r>
            <a:endParaRPr lang="en-US" altLang="zh-CN" sz="1000" b="1" kern="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23" name="圆角矩形 133">
            <a:extLst>
              <a:ext uri="{FF2B5EF4-FFF2-40B4-BE49-F238E27FC236}">
                <a16:creationId xmlns:a16="http://schemas.microsoft.com/office/drawing/2014/main" id="{7AD9B1E4-A1F4-414F-A6E9-DC119801280A}"/>
              </a:ext>
            </a:extLst>
          </p:cNvPr>
          <p:cNvSpPr/>
          <p:nvPr/>
        </p:nvSpPr>
        <p:spPr>
          <a:xfrm>
            <a:off x="10123183" y="3856627"/>
            <a:ext cx="1600015" cy="487983"/>
          </a:xfrm>
          <a:prstGeom prst="roundRect">
            <a:avLst>
              <a:gd name="adj" fmla="val 0"/>
            </a:avLst>
          </a:prstGeom>
          <a:noFill/>
          <a:ln w="6350" cap="flat" cmpd="sng" algn="ctr">
            <a:gradFill flip="none" rotWithShape="1">
              <a:gsLst>
                <a:gs pos="0">
                  <a:srgbClr val="C00000"/>
                </a:gs>
                <a:gs pos="10000">
                  <a:srgbClr val="C00000">
                    <a:alpha val="0"/>
                  </a:srgbClr>
                </a:gs>
                <a:gs pos="50000">
                  <a:srgbClr val="FFFFFF">
                    <a:alpha val="10000"/>
                  </a:srgbClr>
                </a:gs>
                <a:gs pos="90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1D1D1A"/>
                </a:solidFill>
                <a:latin typeface="Arial" panose="020B0604020202020204" pitchFamily="34" charset="0"/>
              </a:rPr>
              <a:t>Tier</a:t>
            </a:r>
          </a:p>
          <a:p>
            <a:pPr algn="ctr" defTabSz="914112" fontAlgn="ctr">
              <a:defRPr/>
            </a:pPr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</a:rPr>
              <a:t>(Optimized automatic configuration)</a:t>
            </a:r>
            <a:endParaRPr lang="en-US" altLang="zh-CN" sz="1000" b="1" kern="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129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130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133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429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575899" y="169362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 err="1"/>
              <a:t>SmartAcceleration</a:t>
            </a:r>
            <a:r>
              <a:rPr lang="en-US" sz="2798" dirty="0"/>
              <a:t>: Innovative Data Layout Algorithm Accelerates Access to All Hot Data and Delivers Flash-like Experience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344614" y="2367723"/>
            <a:ext cx="2035351" cy="405397"/>
          </a:xfrm>
          <a:prstGeom prst="rect">
            <a:avLst/>
          </a:prstGeom>
          <a:solidFill>
            <a:schemeClr val="accent2"/>
          </a:solidFill>
        </p:spPr>
        <p:txBody>
          <a:bodyPr wrap="square" lIns="19043" tIns="19043" rIns="19043" bIns="19043" anchor="ctr">
            <a:noAutofit/>
          </a:bodyPr>
          <a:lstStyle>
            <a:lvl1pPr algn="ctr" defTabSz="1219444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1218956" font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Eight data acceleration scenarios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234660" y="2769013"/>
            <a:ext cx="2243195" cy="2307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spcAft>
                <a:spcPts val="600"/>
              </a:spcAft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Reading hot data from fixed addresses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spcAft>
                <a:spcPts val="600"/>
              </a:spcAft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Reading hot data from unfixed addresses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spcAft>
                <a:spcPts val="600"/>
              </a:spcAft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Writing hot data to fixed addresses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spcAft>
                <a:spcPts val="600"/>
              </a:spcAft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Writing hot data to unfixed addresses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spcAft>
                <a:spcPts val="600"/>
              </a:spcAft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Reading hot data after write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spcAft>
                <a:spcPts val="600"/>
              </a:spcAft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Overwriting non-hot data</a:t>
            </a:r>
          </a:p>
          <a:p>
            <a:pPr defTabSz="914112" fontAlgn="ctr">
              <a:spcAft>
                <a:spcPts val="600"/>
              </a:spcAft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Reading hot data with access frequency decaying over time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spcAft>
                <a:spcPts val="600"/>
              </a:spcAft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Writing hot data with access frequency decaying over time</a:t>
            </a:r>
          </a:p>
        </p:txBody>
      </p:sp>
      <p:grpSp>
        <p:nvGrpSpPr>
          <p:cNvPr id="64" name="组合 63" descr="本素材由iSlide™ 提供 iSlide™尊重知识产权并注重保护用户享有的各项权利。郑重提醒您： iSlide™插件中提供的任何信息内容的所有权、知识产权归其原始权利人或权利受让人所有，您免费/购买获得的是信息内容的使用权，并受下述条款的约束； 1. 您仅可以个人非商业用途使用该等信息内容，不可将信息内容的全部或部分用于出售，或以出租、出借、转让、分销、发布等其他任何方式供他人使用； 2. 禁止在接入互联网或移动互联网的任何网站、平台、应用或程序上以任何方式为他人提供iSlide™插件资源内容的下载。 The resource is supplied by iSlide™. iSlide™ respects all intellectual property rights and protects all the rights its users acquired.Solemnly remind you: The ownership and intellectual property of the resources supplied in iSlide Add-in belongs to its owner or the assignee of this ownership.you only acquired the usage of the resources supplied in iSlide Add-in, as well as respected the following restrain terms: 1.You are only allowed to use such resource for personal and non-commercial aim, not allowed to use such resource or part of it for the sale; or rent, lend, transfer to others; or distribution or release it in any way. 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D53437E-ABD8-4331-B3E2-A361A232D44A}"/>
              </a:ext>
            </a:extLst>
          </p:cNvPr>
          <p:cNvGrpSpPr>
            <a:grpSpLocks noChangeAspect="1"/>
          </p:cNvGrpSpPr>
          <p:nvPr/>
        </p:nvGrpSpPr>
        <p:grpSpPr>
          <a:xfrm>
            <a:off x="7896637" y="1387930"/>
            <a:ext cx="1247688" cy="1460227"/>
            <a:chOff x="4206876" y="1187450"/>
            <a:chExt cx="3811587" cy="4460876"/>
          </a:xfrm>
        </p:grpSpPr>
        <p:sp>
          <p:nvSpPr>
            <p:cNvPr id="65" name="îSḻide">
              <a:extLst>
                <a:ext uri="{FF2B5EF4-FFF2-40B4-BE49-F238E27FC236}">
                  <a16:creationId xmlns:a16="http://schemas.microsoft.com/office/drawing/2014/main" id="{D32772B8-FBFA-47B7-A473-1D1A9C097B47}"/>
                </a:ext>
              </a:extLst>
            </p:cNvPr>
            <p:cNvSpPr/>
            <p:nvPr/>
          </p:nvSpPr>
          <p:spPr bwMode="auto">
            <a:xfrm>
              <a:off x="4206876" y="4148138"/>
              <a:ext cx="2100263" cy="1500188"/>
            </a:xfrm>
            <a:custGeom>
              <a:avLst/>
              <a:gdLst>
                <a:gd name="T0" fmla="*/ 175 w 194"/>
                <a:gd name="T1" fmla="*/ 48 h 139"/>
                <a:gd name="T2" fmla="*/ 152 w 194"/>
                <a:gd name="T3" fmla="*/ 59 h 139"/>
                <a:gd name="T4" fmla="*/ 152 w 194"/>
                <a:gd name="T5" fmla="*/ 59 h 139"/>
                <a:gd name="T6" fmla="*/ 139 w 194"/>
                <a:gd name="T7" fmla="*/ 46 h 139"/>
                <a:gd name="T8" fmla="*/ 139 w 194"/>
                <a:gd name="T9" fmla="*/ 14 h 139"/>
                <a:gd name="T10" fmla="*/ 125 w 194"/>
                <a:gd name="T11" fmla="*/ 0 h 139"/>
                <a:gd name="T12" fmla="*/ 93 w 194"/>
                <a:gd name="T13" fmla="*/ 0 h 139"/>
                <a:gd name="T14" fmla="*/ 80 w 194"/>
                <a:gd name="T15" fmla="*/ 13 h 139"/>
                <a:gd name="T16" fmla="*/ 80 w 194"/>
                <a:gd name="T17" fmla="*/ 13 h 139"/>
                <a:gd name="T18" fmla="*/ 91 w 194"/>
                <a:gd name="T19" fmla="*/ 35 h 139"/>
                <a:gd name="T20" fmla="*/ 72 w 194"/>
                <a:gd name="T21" fmla="*/ 53 h 139"/>
                <a:gd name="T22" fmla="*/ 48 w 194"/>
                <a:gd name="T23" fmla="*/ 32 h 139"/>
                <a:gd name="T24" fmla="*/ 59 w 194"/>
                <a:gd name="T25" fmla="*/ 13 h 139"/>
                <a:gd name="T26" fmla="*/ 59 w 194"/>
                <a:gd name="T27" fmla="*/ 13 h 139"/>
                <a:gd name="T28" fmla="*/ 46 w 194"/>
                <a:gd name="T29" fmla="*/ 0 h 139"/>
                <a:gd name="T30" fmla="*/ 14 w 194"/>
                <a:gd name="T31" fmla="*/ 0 h 139"/>
                <a:gd name="T32" fmla="*/ 0 w 194"/>
                <a:gd name="T33" fmla="*/ 14 h 139"/>
                <a:gd name="T34" fmla="*/ 0 w 194"/>
                <a:gd name="T35" fmla="*/ 125 h 139"/>
                <a:gd name="T36" fmla="*/ 14 w 194"/>
                <a:gd name="T37" fmla="*/ 139 h 139"/>
                <a:gd name="T38" fmla="*/ 125 w 194"/>
                <a:gd name="T39" fmla="*/ 139 h 139"/>
                <a:gd name="T40" fmla="*/ 139 w 194"/>
                <a:gd name="T41" fmla="*/ 125 h 139"/>
                <a:gd name="T42" fmla="*/ 139 w 194"/>
                <a:gd name="T43" fmla="*/ 93 h 139"/>
                <a:gd name="T44" fmla="*/ 152 w 194"/>
                <a:gd name="T45" fmla="*/ 80 h 139"/>
                <a:gd name="T46" fmla="*/ 152 w 194"/>
                <a:gd name="T47" fmla="*/ 80 h 139"/>
                <a:gd name="T48" fmla="*/ 171 w 194"/>
                <a:gd name="T49" fmla="*/ 91 h 139"/>
                <a:gd name="T50" fmla="*/ 193 w 194"/>
                <a:gd name="T51" fmla="*/ 67 h 139"/>
                <a:gd name="T52" fmla="*/ 175 w 194"/>
                <a:gd name="T53" fmla="*/ 4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4" h="139">
                  <a:moveTo>
                    <a:pt x="175" y="48"/>
                  </a:moveTo>
                  <a:cubicBezTo>
                    <a:pt x="165" y="46"/>
                    <a:pt x="157" y="51"/>
                    <a:pt x="152" y="59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45" y="59"/>
                    <a:pt x="139" y="53"/>
                    <a:pt x="139" y="46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6"/>
                    <a:pt x="133" y="0"/>
                    <a:pt x="12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6" y="0"/>
                    <a:pt x="80" y="6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8" y="17"/>
                    <a:pt x="93" y="26"/>
                    <a:pt x="91" y="35"/>
                  </a:cubicBezTo>
                  <a:cubicBezTo>
                    <a:pt x="89" y="45"/>
                    <a:pt x="82" y="52"/>
                    <a:pt x="72" y="53"/>
                  </a:cubicBezTo>
                  <a:cubicBezTo>
                    <a:pt x="59" y="55"/>
                    <a:pt x="48" y="45"/>
                    <a:pt x="48" y="32"/>
                  </a:cubicBezTo>
                  <a:cubicBezTo>
                    <a:pt x="48" y="24"/>
                    <a:pt x="52" y="17"/>
                    <a:pt x="5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6"/>
                    <a:pt x="53" y="0"/>
                    <a:pt x="4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3"/>
                    <a:pt x="6" y="139"/>
                    <a:pt x="14" y="139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33" y="139"/>
                    <a:pt x="139" y="133"/>
                    <a:pt x="139" y="125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86"/>
                    <a:pt x="145" y="80"/>
                    <a:pt x="152" y="80"/>
                  </a:cubicBezTo>
                  <a:cubicBezTo>
                    <a:pt x="152" y="80"/>
                    <a:pt x="152" y="80"/>
                    <a:pt x="152" y="80"/>
                  </a:cubicBezTo>
                  <a:cubicBezTo>
                    <a:pt x="156" y="87"/>
                    <a:pt x="163" y="91"/>
                    <a:pt x="171" y="91"/>
                  </a:cubicBezTo>
                  <a:cubicBezTo>
                    <a:pt x="184" y="91"/>
                    <a:pt x="194" y="80"/>
                    <a:pt x="193" y="67"/>
                  </a:cubicBezTo>
                  <a:cubicBezTo>
                    <a:pt x="192" y="57"/>
                    <a:pt x="184" y="50"/>
                    <a:pt x="175" y="48"/>
                  </a:cubicBezTo>
                  <a:close/>
                </a:path>
              </a:pathLst>
            </a:custGeom>
            <a:solidFill>
              <a:srgbClr val="FFC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noAutofit/>
            </a:bodyPr>
            <a:lstStyle/>
            <a:p>
              <a:pPr algn="ctr" defTabSz="914112" fontAlgn="ctr">
                <a:defRPr/>
              </a:pPr>
              <a:endParaRPr lang="en-US" sz="1799" dirty="0">
                <a:solidFill>
                  <a:srgbClr val="1D1D1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îsļiḓè">
              <a:extLst>
                <a:ext uri="{FF2B5EF4-FFF2-40B4-BE49-F238E27FC236}">
                  <a16:creationId xmlns:a16="http://schemas.microsoft.com/office/drawing/2014/main" id="{485FF151-D110-40EE-B1C5-31752CA25DA0}"/>
                </a:ext>
              </a:extLst>
            </p:cNvPr>
            <p:cNvSpPr/>
            <p:nvPr/>
          </p:nvSpPr>
          <p:spPr bwMode="auto">
            <a:xfrm>
              <a:off x="5711826" y="3552825"/>
              <a:ext cx="1516063" cy="2095500"/>
            </a:xfrm>
            <a:custGeom>
              <a:avLst/>
              <a:gdLst>
                <a:gd name="T0" fmla="*/ 80 w 140"/>
                <a:gd name="T1" fmla="*/ 42 h 194"/>
                <a:gd name="T2" fmla="*/ 80 w 140"/>
                <a:gd name="T3" fmla="*/ 42 h 194"/>
                <a:gd name="T4" fmla="*/ 91 w 140"/>
                <a:gd name="T5" fmla="*/ 19 h 194"/>
                <a:gd name="T6" fmla="*/ 73 w 140"/>
                <a:gd name="T7" fmla="*/ 1 h 194"/>
                <a:gd name="T8" fmla="*/ 48 w 140"/>
                <a:gd name="T9" fmla="*/ 23 h 194"/>
                <a:gd name="T10" fmla="*/ 59 w 140"/>
                <a:gd name="T11" fmla="*/ 42 h 194"/>
                <a:gd name="T12" fmla="*/ 59 w 140"/>
                <a:gd name="T13" fmla="*/ 42 h 194"/>
                <a:gd name="T14" fmla="*/ 46 w 140"/>
                <a:gd name="T15" fmla="*/ 55 h 194"/>
                <a:gd name="T16" fmla="*/ 14 w 140"/>
                <a:gd name="T17" fmla="*/ 55 h 194"/>
                <a:gd name="T18" fmla="*/ 0 w 140"/>
                <a:gd name="T19" fmla="*/ 69 h 194"/>
                <a:gd name="T20" fmla="*/ 0 w 140"/>
                <a:gd name="T21" fmla="*/ 101 h 194"/>
                <a:gd name="T22" fmla="*/ 13 w 140"/>
                <a:gd name="T23" fmla="*/ 114 h 194"/>
                <a:gd name="T24" fmla="*/ 13 w 140"/>
                <a:gd name="T25" fmla="*/ 114 h 194"/>
                <a:gd name="T26" fmla="*/ 36 w 140"/>
                <a:gd name="T27" fmla="*/ 103 h 194"/>
                <a:gd name="T28" fmla="*/ 54 w 140"/>
                <a:gd name="T29" fmla="*/ 122 h 194"/>
                <a:gd name="T30" fmla="*/ 32 w 140"/>
                <a:gd name="T31" fmla="*/ 146 h 194"/>
                <a:gd name="T32" fmla="*/ 13 w 140"/>
                <a:gd name="T33" fmla="*/ 135 h 194"/>
                <a:gd name="T34" fmla="*/ 13 w 140"/>
                <a:gd name="T35" fmla="*/ 135 h 194"/>
                <a:gd name="T36" fmla="*/ 0 w 140"/>
                <a:gd name="T37" fmla="*/ 148 h 194"/>
                <a:gd name="T38" fmla="*/ 0 w 140"/>
                <a:gd name="T39" fmla="*/ 180 h 194"/>
                <a:gd name="T40" fmla="*/ 14 w 140"/>
                <a:gd name="T41" fmla="*/ 194 h 194"/>
                <a:gd name="T42" fmla="*/ 126 w 140"/>
                <a:gd name="T43" fmla="*/ 194 h 194"/>
                <a:gd name="T44" fmla="*/ 140 w 140"/>
                <a:gd name="T45" fmla="*/ 180 h 194"/>
                <a:gd name="T46" fmla="*/ 140 w 140"/>
                <a:gd name="T47" fmla="*/ 69 h 194"/>
                <a:gd name="T48" fmla="*/ 126 w 140"/>
                <a:gd name="T49" fmla="*/ 55 h 194"/>
                <a:gd name="T50" fmla="*/ 94 w 140"/>
                <a:gd name="T51" fmla="*/ 55 h 194"/>
                <a:gd name="T52" fmla="*/ 80 w 140"/>
                <a:gd name="T53" fmla="*/ 4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" h="194">
                  <a:moveTo>
                    <a:pt x="80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88" y="37"/>
                    <a:pt x="93" y="29"/>
                    <a:pt x="91" y="19"/>
                  </a:cubicBezTo>
                  <a:cubicBezTo>
                    <a:pt x="90" y="10"/>
                    <a:pt x="82" y="2"/>
                    <a:pt x="73" y="1"/>
                  </a:cubicBezTo>
                  <a:cubicBezTo>
                    <a:pt x="59" y="0"/>
                    <a:pt x="48" y="10"/>
                    <a:pt x="48" y="23"/>
                  </a:cubicBezTo>
                  <a:cubicBezTo>
                    <a:pt x="48" y="31"/>
                    <a:pt x="53" y="38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9"/>
                    <a:pt x="54" y="55"/>
                    <a:pt x="46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7" y="55"/>
                    <a:pt x="0" y="61"/>
                    <a:pt x="0" y="6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8"/>
                    <a:pt x="6" y="114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8" y="106"/>
                    <a:pt x="26" y="101"/>
                    <a:pt x="36" y="103"/>
                  </a:cubicBezTo>
                  <a:cubicBezTo>
                    <a:pt x="45" y="105"/>
                    <a:pt x="53" y="112"/>
                    <a:pt x="54" y="122"/>
                  </a:cubicBezTo>
                  <a:cubicBezTo>
                    <a:pt x="55" y="135"/>
                    <a:pt x="45" y="146"/>
                    <a:pt x="32" y="146"/>
                  </a:cubicBezTo>
                  <a:cubicBezTo>
                    <a:pt x="24" y="146"/>
                    <a:pt x="17" y="142"/>
                    <a:pt x="13" y="135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6" y="135"/>
                    <a:pt x="0" y="141"/>
                    <a:pt x="0" y="14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8"/>
                    <a:pt x="7" y="194"/>
                    <a:pt x="14" y="194"/>
                  </a:cubicBezTo>
                  <a:cubicBezTo>
                    <a:pt x="126" y="194"/>
                    <a:pt x="126" y="194"/>
                    <a:pt x="126" y="194"/>
                  </a:cubicBezTo>
                  <a:cubicBezTo>
                    <a:pt x="133" y="194"/>
                    <a:pt x="140" y="188"/>
                    <a:pt x="140" y="180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40" y="61"/>
                    <a:pt x="133" y="55"/>
                    <a:pt x="126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86" y="55"/>
                    <a:pt x="80" y="49"/>
                    <a:pt x="80" y="42"/>
                  </a:cubicBez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noAutofit/>
            </a:bodyPr>
            <a:lstStyle/>
            <a:p>
              <a:pPr algn="ctr" defTabSz="914112" fontAlgn="ctr">
                <a:defRPr/>
              </a:pPr>
              <a:endParaRPr lang="en-US" sz="1799" dirty="0">
                <a:solidFill>
                  <a:srgbClr val="1D1D1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îṥlïdê">
              <a:extLst>
                <a:ext uri="{FF2B5EF4-FFF2-40B4-BE49-F238E27FC236}">
                  <a16:creationId xmlns:a16="http://schemas.microsoft.com/office/drawing/2014/main" id="{2363E26A-A801-43B3-A999-C02D43DF67B8}"/>
                </a:ext>
              </a:extLst>
            </p:cNvPr>
            <p:cNvSpPr/>
            <p:nvPr/>
          </p:nvSpPr>
          <p:spPr bwMode="auto">
            <a:xfrm>
              <a:off x="5970588" y="1187450"/>
              <a:ext cx="2047875" cy="2052638"/>
            </a:xfrm>
            <a:custGeom>
              <a:avLst/>
              <a:gdLst>
                <a:gd name="T0" fmla="*/ 29 w 189"/>
                <a:gd name="T1" fmla="*/ 145 h 190"/>
                <a:gd name="T2" fmla="*/ 29 w 189"/>
                <a:gd name="T3" fmla="*/ 145 h 190"/>
                <a:gd name="T4" fmla="*/ 6 w 189"/>
                <a:gd name="T5" fmla="*/ 153 h 190"/>
                <a:gd name="T6" fmla="*/ 6 w 189"/>
                <a:gd name="T7" fmla="*/ 179 h 190"/>
                <a:gd name="T8" fmla="*/ 39 w 189"/>
                <a:gd name="T9" fmla="*/ 181 h 190"/>
                <a:gd name="T10" fmla="*/ 44 w 189"/>
                <a:gd name="T11" fmla="*/ 160 h 190"/>
                <a:gd name="T12" fmla="*/ 44 w 189"/>
                <a:gd name="T13" fmla="*/ 160 h 190"/>
                <a:gd name="T14" fmla="*/ 63 w 189"/>
                <a:gd name="T15" fmla="*/ 160 h 190"/>
                <a:gd name="T16" fmla="*/ 85 w 189"/>
                <a:gd name="T17" fmla="*/ 182 h 190"/>
                <a:gd name="T18" fmla="*/ 105 w 189"/>
                <a:gd name="T19" fmla="*/ 182 h 190"/>
                <a:gd name="T20" fmla="*/ 128 w 189"/>
                <a:gd name="T21" fmla="*/ 160 h 190"/>
                <a:gd name="T22" fmla="*/ 128 w 189"/>
                <a:gd name="T23" fmla="*/ 141 h 190"/>
                <a:gd name="T24" fmla="*/ 128 w 189"/>
                <a:gd name="T25" fmla="*/ 141 h 190"/>
                <a:gd name="T26" fmla="*/ 104 w 189"/>
                <a:gd name="T27" fmla="*/ 133 h 190"/>
                <a:gd name="T28" fmla="*/ 105 w 189"/>
                <a:gd name="T29" fmla="*/ 107 h 190"/>
                <a:gd name="T30" fmla="*/ 137 w 189"/>
                <a:gd name="T31" fmla="*/ 105 h 190"/>
                <a:gd name="T32" fmla="*/ 143 w 189"/>
                <a:gd name="T33" fmla="*/ 126 h 190"/>
                <a:gd name="T34" fmla="*/ 143 w 189"/>
                <a:gd name="T35" fmla="*/ 126 h 190"/>
                <a:gd name="T36" fmla="*/ 161 w 189"/>
                <a:gd name="T37" fmla="*/ 126 h 190"/>
                <a:gd name="T38" fmla="*/ 184 w 189"/>
                <a:gd name="T39" fmla="*/ 104 h 190"/>
                <a:gd name="T40" fmla="*/ 184 w 189"/>
                <a:gd name="T41" fmla="*/ 84 h 190"/>
                <a:gd name="T42" fmla="*/ 105 w 189"/>
                <a:gd name="T43" fmla="*/ 5 h 190"/>
                <a:gd name="T44" fmla="*/ 85 w 189"/>
                <a:gd name="T45" fmla="*/ 5 h 190"/>
                <a:gd name="T46" fmla="*/ 7 w 189"/>
                <a:gd name="T47" fmla="*/ 84 h 190"/>
                <a:gd name="T48" fmla="*/ 7 w 189"/>
                <a:gd name="T49" fmla="*/ 104 h 190"/>
                <a:gd name="T50" fmla="*/ 29 w 189"/>
                <a:gd name="T51" fmla="*/ 126 h 190"/>
                <a:gd name="T52" fmla="*/ 29 w 189"/>
                <a:gd name="T53" fmla="*/ 1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9" h="190">
                  <a:moveTo>
                    <a:pt x="29" y="145"/>
                  </a:moveTo>
                  <a:cubicBezTo>
                    <a:pt x="29" y="145"/>
                    <a:pt x="29" y="145"/>
                    <a:pt x="29" y="145"/>
                  </a:cubicBezTo>
                  <a:cubicBezTo>
                    <a:pt x="21" y="142"/>
                    <a:pt x="11" y="145"/>
                    <a:pt x="6" y="153"/>
                  </a:cubicBezTo>
                  <a:cubicBezTo>
                    <a:pt x="0" y="161"/>
                    <a:pt x="0" y="172"/>
                    <a:pt x="6" y="179"/>
                  </a:cubicBezTo>
                  <a:cubicBezTo>
                    <a:pt x="14" y="189"/>
                    <a:pt x="30" y="190"/>
                    <a:pt x="39" y="181"/>
                  </a:cubicBezTo>
                  <a:cubicBezTo>
                    <a:pt x="44" y="175"/>
                    <a:pt x="46" y="167"/>
                    <a:pt x="44" y="160"/>
                  </a:cubicBezTo>
                  <a:cubicBezTo>
                    <a:pt x="44" y="160"/>
                    <a:pt x="44" y="160"/>
                    <a:pt x="44" y="160"/>
                  </a:cubicBezTo>
                  <a:cubicBezTo>
                    <a:pt x="49" y="155"/>
                    <a:pt x="57" y="155"/>
                    <a:pt x="63" y="160"/>
                  </a:cubicBezTo>
                  <a:cubicBezTo>
                    <a:pt x="85" y="182"/>
                    <a:pt x="85" y="182"/>
                    <a:pt x="85" y="182"/>
                  </a:cubicBezTo>
                  <a:cubicBezTo>
                    <a:pt x="91" y="188"/>
                    <a:pt x="100" y="188"/>
                    <a:pt x="105" y="182"/>
                  </a:cubicBezTo>
                  <a:cubicBezTo>
                    <a:pt x="128" y="160"/>
                    <a:pt x="128" y="160"/>
                    <a:pt x="128" y="160"/>
                  </a:cubicBezTo>
                  <a:cubicBezTo>
                    <a:pt x="133" y="155"/>
                    <a:pt x="133" y="146"/>
                    <a:pt x="128" y="141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19" y="144"/>
                    <a:pt x="110" y="141"/>
                    <a:pt x="104" y="133"/>
                  </a:cubicBezTo>
                  <a:cubicBezTo>
                    <a:pt x="99" y="125"/>
                    <a:pt x="99" y="114"/>
                    <a:pt x="105" y="107"/>
                  </a:cubicBezTo>
                  <a:cubicBezTo>
                    <a:pt x="113" y="97"/>
                    <a:pt x="128" y="96"/>
                    <a:pt x="137" y="105"/>
                  </a:cubicBezTo>
                  <a:cubicBezTo>
                    <a:pt x="143" y="111"/>
                    <a:pt x="145" y="119"/>
                    <a:pt x="143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8" y="131"/>
                    <a:pt x="156" y="131"/>
                    <a:pt x="161" y="126"/>
                  </a:cubicBezTo>
                  <a:cubicBezTo>
                    <a:pt x="184" y="104"/>
                    <a:pt x="184" y="104"/>
                    <a:pt x="184" y="104"/>
                  </a:cubicBezTo>
                  <a:cubicBezTo>
                    <a:pt x="189" y="98"/>
                    <a:pt x="189" y="89"/>
                    <a:pt x="184" y="84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0" y="0"/>
                    <a:pt x="91" y="0"/>
                    <a:pt x="85" y="5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1" y="89"/>
                    <a:pt x="1" y="98"/>
                    <a:pt x="7" y="104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34" y="131"/>
                    <a:pt x="34" y="140"/>
                    <a:pt x="29" y="145"/>
                  </a:cubicBezTo>
                  <a:close/>
                </a:path>
              </a:pathLst>
            </a:custGeom>
            <a:solidFill>
              <a:srgbClr val="FFB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noAutofit/>
            </a:bodyPr>
            <a:lstStyle/>
            <a:p>
              <a:pPr algn="ctr" defTabSz="914112" fontAlgn="ctr">
                <a:defRPr/>
              </a:pPr>
              <a:endParaRPr lang="en-US" sz="1799" dirty="0">
                <a:solidFill>
                  <a:srgbClr val="1D1D1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îṩlîḋê">
              <a:extLst>
                <a:ext uri="{FF2B5EF4-FFF2-40B4-BE49-F238E27FC236}">
                  <a16:creationId xmlns:a16="http://schemas.microsoft.com/office/drawing/2014/main" id="{0462009A-975A-49B8-B70F-B87F86ECB490}"/>
                </a:ext>
              </a:extLst>
            </p:cNvPr>
            <p:cNvSpPr/>
            <p:nvPr/>
          </p:nvSpPr>
          <p:spPr bwMode="auto">
            <a:xfrm>
              <a:off x="4206876" y="2635250"/>
              <a:ext cx="1504950" cy="2106613"/>
            </a:xfrm>
            <a:custGeom>
              <a:avLst/>
              <a:gdLst>
                <a:gd name="T0" fmla="*/ 59 w 139"/>
                <a:gd name="T1" fmla="*/ 153 h 195"/>
                <a:gd name="T2" fmla="*/ 59 w 139"/>
                <a:gd name="T3" fmla="*/ 153 h 195"/>
                <a:gd name="T4" fmla="*/ 48 w 139"/>
                <a:gd name="T5" fmla="*/ 176 h 195"/>
                <a:gd name="T6" fmla="*/ 67 w 139"/>
                <a:gd name="T7" fmla="*/ 193 h 195"/>
                <a:gd name="T8" fmla="*/ 91 w 139"/>
                <a:gd name="T9" fmla="*/ 172 h 195"/>
                <a:gd name="T10" fmla="*/ 80 w 139"/>
                <a:gd name="T11" fmla="*/ 153 h 195"/>
                <a:gd name="T12" fmla="*/ 80 w 139"/>
                <a:gd name="T13" fmla="*/ 153 h 195"/>
                <a:gd name="T14" fmla="*/ 93 w 139"/>
                <a:gd name="T15" fmla="*/ 140 h 195"/>
                <a:gd name="T16" fmla="*/ 125 w 139"/>
                <a:gd name="T17" fmla="*/ 140 h 195"/>
                <a:gd name="T18" fmla="*/ 139 w 139"/>
                <a:gd name="T19" fmla="*/ 126 h 195"/>
                <a:gd name="T20" fmla="*/ 139 w 139"/>
                <a:gd name="T21" fmla="*/ 94 h 195"/>
                <a:gd name="T22" fmla="*/ 126 w 139"/>
                <a:gd name="T23" fmla="*/ 81 h 195"/>
                <a:gd name="T24" fmla="*/ 126 w 139"/>
                <a:gd name="T25" fmla="*/ 81 h 195"/>
                <a:gd name="T26" fmla="*/ 104 w 139"/>
                <a:gd name="T27" fmla="*/ 92 h 195"/>
                <a:gd name="T28" fmla="*/ 86 w 139"/>
                <a:gd name="T29" fmla="*/ 73 h 195"/>
                <a:gd name="T30" fmla="*/ 107 w 139"/>
                <a:gd name="T31" fmla="*/ 48 h 195"/>
                <a:gd name="T32" fmla="*/ 126 w 139"/>
                <a:gd name="T33" fmla="*/ 60 h 195"/>
                <a:gd name="T34" fmla="*/ 126 w 139"/>
                <a:gd name="T35" fmla="*/ 60 h 195"/>
                <a:gd name="T36" fmla="*/ 139 w 139"/>
                <a:gd name="T37" fmla="*/ 47 h 195"/>
                <a:gd name="T38" fmla="*/ 139 w 139"/>
                <a:gd name="T39" fmla="*/ 14 h 195"/>
                <a:gd name="T40" fmla="*/ 125 w 139"/>
                <a:gd name="T41" fmla="*/ 0 h 195"/>
                <a:gd name="T42" fmla="*/ 14 w 139"/>
                <a:gd name="T43" fmla="*/ 0 h 195"/>
                <a:gd name="T44" fmla="*/ 0 w 139"/>
                <a:gd name="T45" fmla="*/ 14 h 195"/>
                <a:gd name="T46" fmla="*/ 0 w 139"/>
                <a:gd name="T47" fmla="*/ 126 h 195"/>
                <a:gd name="T48" fmla="*/ 14 w 139"/>
                <a:gd name="T49" fmla="*/ 140 h 195"/>
                <a:gd name="T50" fmla="*/ 46 w 139"/>
                <a:gd name="T51" fmla="*/ 140 h 195"/>
                <a:gd name="T52" fmla="*/ 59 w 139"/>
                <a:gd name="T53" fmla="*/ 15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9" h="195">
                  <a:moveTo>
                    <a:pt x="59" y="153"/>
                  </a:moveTo>
                  <a:cubicBezTo>
                    <a:pt x="59" y="153"/>
                    <a:pt x="59" y="153"/>
                    <a:pt x="59" y="153"/>
                  </a:cubicBezTo>
                  <a:cubicBezTo>
                    <a:pt x="52" y="157"/>
                    <a:pt x="47" y="166"/>
                    <a:pt x="48" y="176"/>
                  </a:cubicBezTo>
                  <a:cubicBezTo>
                    <a:pt x="50" y="185"/>
                    <a:pt x="58" y="192"/>
                    <a:pt x="67" y="193"/>
                  </a:cubicBezTo>
                  <a:cubicBezTo>
                    <a:pt x="80" y="195"/>
                    <a:pt x="91" y="185"/>
                    <a:pt x="91" y="172"/>
                  </a:cubicBezTo>
                  <a:cubicBezTo>
                    <a:pt x="91" y="164"/>
                    <a:pt x="87" y="157"/>
                    <a:pt x="80" y="153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80" y="146"/>
                    <a:pt x="86" y="140"/>
                    <a:pt x="93" y="140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33" y="140"/>
                    <a:pt x="139" y="134"/>
                    <a:pt x="139" y="126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87"/>
                    <a:pt x="133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2" y="88"/>
                    <a:pt x="113" y="93"/>
                    <a:pt x="104" y="92"/>
                  </a:cubicBezTo>
                  <a:cubicBezTo>
                    <a:pt x="94" y="90"/>
                    <a:pt x="87" y="82"/>
                    <a:pt x="86" y="73"/>
                  </a:cubicBezTo>
                  <a:cubicBezTo>
                    <a:pt x="84" y="60"/>
                    <a:pt x="95" y="48"/>
                    <a:pt x="107" y="48"/>
                  </a:cubicBezTo>
                  <a:cubicBezTo>
                    <a:pt x="115" y="48"/>
                    <a:pt x="123" y="53"/>
                    <a:pt x="126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33" y="60"/>
                    <a:pt x="139" y="54"/>
                    <a:pt x="139" y="47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39" y="7"/>
                    <a:pt x="133" y="0"/>
                    <a:pt x="12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4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4"/>
                    <a:pt x="6" y="140"/>
                    <a:pt x="14" y="140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53" y="140"/>
                    <a:pt x="59" y="146"/>
                    <a:pt x="59" y="153"/>
                  </a:cubicBezTo>
                  <a:close/>
                </a:path>
              </a:pathLst>
            </a:custGeom>
            <a:solidFill>
              <a:srgbClr val="F76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noAutofit/>
            </a:bodyPr>
            <a:lstStyle/>
            <a:p>
              <a:pPr algn="ctr" defTabSz="914112" fontAlgn="ctr">
                <a:defRPr/>
              </a:pPr>
              <a:endParaRPr lang="en-US" sz="1799" dirty="0">
                <a:solidFill>
                  <a:srgbClr val="1D1D1A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9181923" y="1619754"/>
            <a:ext cx="2896447" cy="553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ROW-based large-block sequential writes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9313580" y="2238450"/>
            <a:ext cx="2633133" cy="461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Global data write optimization</a:t>
            </a:r>
          </a:p>
        </p:txBody>
      </p:sp>
      <p:sp>
        <p:nvSpPr>
          <p:cNvPr id="71" name="矩形 70"/>
          <p:cNvSpPr/>
          <p:nvPr/>
        </p:nvSpPr>
        <p:spPr>
          <a:xfrm>
            <a:off x="7585152" y="3678594"/>
            <a:ext cx="797451" cy="359859"/>
          </a:xfrm>
          <a:prstGeom prst="rect">
            <a:avLst/>
          </a:prstGeom>
          <a:solidFill>
            <a:srgbClr val="C00000">
              <a:alpha val="70000"/>
            </a:srgbClr>
          </a:solidFill>
          <a:ln w="25400" cap="flat" cmpd="sng" algn="ctr">
            <a:solidFill>
              <a:schemeClr val="bg1">
                <a:lumMod val="40000"/>
                <a:lumOff val="60000"/>
              </a:schemeClr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913851" fontAlgn="ctr">
              <a:defRPr/>
            </a:pPr>
            <a:endParaRPr lang="en-US" altLang="zh-CN" sz="1599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382603" y="3678594"/>
            <a:ext cx="854807" cy="359859"/>
          </a:xfrm>
          <a:prstGeom prst="rect">
            <a:avLst/>
          </a:prstGeom>
          <a:solidFill>
            <a:srgbClr val="FF0000">
              <a:alpha val="40000"/>
            </a:srgbClr>
          </a:solidFill>
          <a:ln w="25400" cap="flat" cmpd="sng" algn="ctr">
            <a:solidFill>
              <a:schemeClr val="bg1">
                <a:lumMod val="40000"/>
                <a:lumOff val="60000"/>
              </a:schemeClr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913851" fontAlgn="ctr">
              <a:defRPr/>
            </a:pPr>
            <a:endParaRPr lang="en-US" altLang="zh-CN" sz="1599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521549" y="3700031"/>
            <a:ext cx="924656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FFFFFF"/>
                </a:solidFill>
                <a:latin typeface="Arial" panose="020B0604020202020204" pitchFamily="34" charset="0"/>
              </a:rPr>
              <a:t>Cache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8365682" y="3689312"/>
            <a:ext cx="935330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FFFFFF"/>
                </a:solidFill>
                <a:latin typeface="Arial" panose="020B0604020202020204" pitchFamily="34" charset="0"/>
              </a:rPr>
              <a:t>Tier</a:t>
            </a: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8217887" y="3576996"/>
            <a:ext cx="37150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8217887" y="3519415"/>
            <a:ext cx="0" cy="1591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8589394" y="3519415"/>
            <a:ext cx="0" cy="1591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81"/>
          <p:cNvSpPr txBox="1"/>
          <p:nvPr/>
        </p:nvSpPr>
        <p:spPr>
          <a:xfrm>
            <a:off x="9181923" y="3219175"/>
            <a:ext cx="2896447" cy="553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Flexible convergence of heterogeneous media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9313580" y="3837872"/>
            <a:ext cx="2633133" cy="461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Optimal cost-performance balance</a:t>
            </a: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445" y="4730348"/>
            <a:ext cx="1572154" cy="1116365"/>
          </a:xfrm>
          <a:prstGeom prst="rect">
            <a:avLst/>
          </a:prstGeom>
        </p:spPr>
      </p:pic>
      <p:sp>
        <p:nvSpPr>
          <p:cNvPr id="85" name="文本框 84"/>
          <p:cNvSpPr txBox="1"/>
          <p:nvPr/>
        </p:nvSpPr>
        <p:spPr>
          <a:xfrm>
            <a:off x="9313580" y="4521864"/>
            <a:ext cx="2633133" cy="553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Global cold and hot data perception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9313580" y="5163168"/>
            <a:ext cx="2633133" cy="461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Multidimensional feature learning of neural networks</a:t>
            </a:r>
          </a:p>
        </p:txBody>
      </p:sp>
      <p:sp>
        <p:nvSpPr>
          <p:cNvPr id="87" name="矩形 86"/>
          <p:cNvSpPr/>
          <p:nvPr/>
        </p:nvSpPr>
        <p:spPr>
          <a:xfrm>
            <a:off x="2658872" y="2057883"/>
            <a:ext cx="4261041" cy="6460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3599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SmartAcceleration</a:t>
            </a:r>
            <a:endParaRPr lang="en-US" altLang="zh-CN" sz="3599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3484333" y="2938230"/>
            <a:ext cx="3564275" cy="3994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100% better performance</a:t>
            </a:r>
            <a:endParaRPr lang="en-US" altLang="zh-CN" sz="3599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4120477" y="3910091"/>
            <a:ext cx="1609107" cy="3999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1999" dirty="0" err="1">
                <a:solidFill>
                  <a:srgbClr val="1D1D1A"/>
                </a:solidFill>
                <a:latin typeface="Arial" panose="020B0604020202020204" pitchFamily="34" charset="0"/>
              </a:rPr>
              <a:t>SmartCache</a:t>
            </a:r>
            <a:endParaRPr lang="en-US" altLang="zh-CN" sz="19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3626632" y="4430041"/>
            <a:ext cx="3675877" cy="3999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1999" dirty="0" err="1">
                <a:solidFill>
                  <a:srgbClr val="1D1D1A"/>
                </a:solidFill>
                <a:latin typeface="Arial" panose="020B0604020202020204" pitchFamily="34" charset="0"/>
              </a:rPr>
              <a:t>SmartTier</a:t>
            </a:r>
            <a:r>
              <a:rPr lang="en-US" sz="1999" dirty="0">
                <a:solidFill>
                  <a:srgbClr val="1D1D1A"/>
                </a:solidFill>
                <a:latin typeface="Arial" panose="020B0604020202020204" pitchFamily="34" charset="0"/>
              </a:rPr>
              <a:t> (Write in Place)</a:t>
            </a:r>
            <a:endParaRPr lang="en-US" altLang="zh-CN" sz="1999" dirty="0">
              <a:solidFill>
                <a:srgbClr val="1D1D1A"/>
              </a:solidFill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876852" y="5000444"/>
            <a:ext cx="2500305" cy="3999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1999" dirty="0" err="1">
                <a:solidFill>
                  <a:srgbClr val="1D1D1A"/>
                </a:solidFill>
                <a:latin typeface="Arial" panose="020B0604020202020204" pitchFamily="34" charset="0"/>
              </a:rPr>
              <a:t>SmartTier</a:t>
            </a:r>
            <a:r>
              <a:rPr lang="en-US" sz="1999" dirty="0">
                <a:solidFill>
                  <a:srgbClr val="1D1D1A"/>
                </a:solidFill>
                <a:latin typeface="Arial" panose="020B0604020202020204" pitchFamily="34" charset="0"/>
              </a:rPr>
              <a:t> (ROW)</a:t>
            </a:r>
            <a:endParaRPr lang="en-US" altLang="zh-CN" sz="1999" dirty="0">
              <a:solidFill>
                <a:srgbClr val="1D1D1A"/>
              </a:solidFill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2" name="Freeform 299"/>
          <p:cNvSpPr>
            <a:spLocks/>
          </p:cNvSpPr>
          <p:nvPr/>
        </p:nvSpPr>
        <p:spPr bwMode="auto">
          <a:xfrm>
            <a:off x="3792022" y="4003293"/>
            <a:ext cx="244355" cy="213549"/>
          </a:xfrm>
          <a:custGeom>
            <a:avLst/>
            <a:gdLst>
              <a:gd name="T0" fmla="*/ 2147483647 w 336"/>
              <a:gd name="T1" fmla="*/ 2147483647 h 340"/>
              <a:gd name="T2" fmla="*/ 2147483647 w 336"/>
              <a:gd name="T3" fmla="*/ 2147483647 h 340"/>
              <a:gd name="T4" fmla="*/ 2147483647 w 336"/>
              <a:gd name="T5" fmla="*/ 0 h 340"/>
              <a:gd name="T6" fmla="*/ 2147483647 w 336"/>
              <a:gd name="T7" fmla="*/ 2147483647 h 340"/>
              <a:gd name="T8" fmla="*/ 2147483647 w 336"/>
              <a:gd name="T9" fmla="*/ 2147483647 h 340"/>
              <a:gd name="T10" fmla="*/ 2147483647 w 336"/>
              <a:gd name="T11" fmla="*/ 2147483647 h 340"/>
              <a:gd name="T12" fmla="*/ 2147483647 w 336"/>
              <a:gd name="T13" fmla="*/ 2147483647 h 340"/>
              <a:gd name="T14" fmla="*/ 2147483647 w 336"/>
              <a:gd name="T15" fmla="*/ 2147483647 h 340"/>
              <a:gd name="T16" fmla="*/ 2147483647 w 336"/>
              <a:gd name="T17" fmla="*/ 2147483647 h 340"/>
              <a:gd name="T18" fmla="*/ 2147483647 w 336"/>
              <a:gd name="T19" fmla="*/ 2147483647 h 340"/>
              <a:gd name="T20" fmla="*/ 2147483647 w 336"/>
              <a:gd name="T21" fmla="*/ 2147483647 h 340"/>
              <a:gd name="T22" fmla="*/ 2147483647 w 336"/>
              <a:gd name="T23" fmla="*/ 2147483647 h 340"/>
              <a:gd name="T24" fmla="*/ 2147483647 w 336"/>
              <a:gd name="T25" fmla="*/ 2147483647 h 340"/>
              <a:gd name="T26" fmla="*/ 2147483647 w 336"/>
              <a:gd name="T27" fmla="*/ 2147483647 h 340"/>
              <a:gd name="T28" fmla="*/ 2147483647 w 336"/>
              <a:gd name="T29" fmla="*/ 2147483647 h 340"/>
              <a:gd name="T30" fmla="*/ 2147483647 w 336"/>
              <a:gd name="T31" fmla="*/ 2147483647 h 340"/>
              <a:gd name="T32" fmla="*/ 2147483647 w 336"/>
              <a:gd name="T33" fmla="*/ 2147483647 h 340"/>
              <a:gd name="T34" fmla="*/ 2147483647 w 336"/>
              <a:gd name="T35" fmla="*/ 2147483647 h 340"/>
              <a:gd name="T36" fmla="*/ 2147483647 w 336"/>
              <a:gd name="T37" fmla="*/ 2147483647 h 340"/>
              <a:gd name="T38" fmla="*/ 2147483647 w 336"/>
              <a:gd name="T39" fmla="*/ 2147483647 h 340"/>
              <a:gd name="T40" fmla="*/ 2147483647 w 336"/>
              <a:gd name="T41" fmla="*/ 2147483647 h 340"/>
              <a:gd name="T42" fmla="*/ 2147483647 w 336"/>
              <a:gd name="T43" fmla="*/ 2147483647 h 340"/>
              <a:gd name="T44" fmla="*/ 2147483647 w 336"/>
              <a:gd name="T45" fmla="*/ 2147483647 h 340"/>
              <a:gd name="T46" fmla="*/ 2147483647 w 336"/>
              <a:gd name="T47" fmla="*/ 2147483647 h 340"/>
              <a:gd name="T48" fmla="*/ 2147483647 w 336"/>
              <a:gd name="T49" fmla="*/ 2147483647 h 340"/>
              <a:gd name="T50" fmla="*/ 2147483647 w 336"/>
              <a:gd name="T51" fmla="*/ 2147483647 h 340"/>
              <a:gd name="T52" fmla="*/ 2147483647 w 336"/>
              <a:gd name="T53" fmla="*/ 2147483647 h 340"/>
              <a:gd name="T54" fmla="*/ 0 w 336"/>
              <a:gd name="T55" fmla="*/ 2147483647 h 340"/>
              <a:gd name="T56" fmla="*/ 2147483647 w 336"/>
              <a:gd name="T57" fmla="*/ 2147483647 h 340"/>
              <a:gd name="T58" fmla="*/ 2147483647 w 336"/>
              <a:gd name="T59" fmla="*/ 2147483647 h 340"/>
              <a:gd name="T60" fmla="*/ 2147483647 w 336"/>
              <a:gd name="T61" fmla="*/ 2147483647 h 340"/>
              <a:gd name="T62" fmla="*/ 2147483647 w 336"/>
              <a:gd name="T63" fmla="*/ 2147483647 h 340"/>
              <a:gd name="T64" fmla="*/ 2147483647 w 336"/>
              <a:gd name="T65" fmla="*/ 2147483647 h 340"/>
              <a:gd name="T66" fmla="*/ 2147483647 w 336"/>
              <a:gd name="T67" fmla="*/ 2147483647 h 3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36"/>
              <a:gd name="T103" fmla="*/ 0 h 340"/>
              <a:gd name="T104" fmla="*/ 336 w 336"/>
              <a:gd name="T105" fmla="*/ 340 h 34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36" h="340">
                <a:moveTo>
                  <a:pt x="51" y="74"/>
                </a:moveTo>
                <a:lnTo>
                  <a:pt x="75" y="37"/>
                </a:lnTo>
                <a:lnTo>
                  <a:pt x="111" y="0"/>
                </a:lnTo>
                <a:lnTo>
                  <a:pt x="113" y="33"/>
                </a:lnTo>
                <a:lnTo>
                  <a:pt x="127" y="66"/>
                </a:lnTo>
                <a:lnTo>
                  <a:pt x="159" y="126"/>
                </a:lnTo>
                <a:lnTo>
                  <a:pt x="185" y="97"/>
                </a:lnTo>
                <a:lnTo>
                  <a:pt x="212" y="67"/>
                </a:lnTo>
                <a:lnTo>
                  <a:pt x="250" y="40"/>
                </a:lnTo>
                <a:lnTo>
                  <a:pt x="281" y="37"/>
                </a:lnTo>
                <a:lnTo>
                  <a:pt x="311" y="56"/>
                </a:lnTo>
                <a:lnTo>
                  <a:pt x="325" y="94"/>
                </a:lnTo>
                <a:lnTo>
                  <a:pt x="305" y="99"/>
                </a:lnTo>
                <a:lnTo>
                  <a:pt x="288" y="104"/>
                </a:lnTo>
                <a:lnTo>
                  <a:pt x="212" y="185"/>
                </a:lnTo>
                <a:lnTo>
                  <a:pt x="257" y="224"/>
                </a:lnTo>
                <a:lnTo>
                  <a:pt x="296" y="245"/>
                </a:lnTo>
                <a:lnTo>
                  <a:pt x="336" y="250"/>
                </a:lnTo>
                <a:lnTo>
                  <a:pt x="325" y="275"/>
                </a:lnTo>
                <a:lnTo>
                  <a:pt x="296" y="310"/>
                </a:lnTo>
                <a:lnTo>
                  <a:pt x="267" y="319"/>
                </a:lnTo>
                <a:lnTo>
                  <a:pt x="224" y="297"/>
                </a:lnTo>
                <a:lnTo>
                  <a:pt x="167" y="247"/>
                </a:lnTo>
                <a:lnTo>
                  <a:pt x="135" y="293"/>
                </a:lnTo>
                <a:lnTo>
                  <a:pt x="101" y="330"/>
                </a:lnTo>
                <a:lnTo>
                  <a:pt x="74" y="340"/>
                </a:lnTo>
                <a:lnTo>
                  <a:pt x="33" y="318"/>
                </a:lnTo>
                <a:lnTo>
                  <a:pt x="0" y="274"/>
                </a:lnTo>
                <a:lnTo>
                  <a:pt x="35" y="270"/>
                </a:lnTo>
                <a:lnTo>
                  <a:pt x="67" y="247"/>
                </a:lnTo>
                <a:lnTo>
                  <a:pt x="112" y="188"/>
                </a:lnTo>
                <a:lnTo>
                  <a:pt x="69" y="127"/>
                </a:lnTo>
                <a:lnTo>
                  <a:pt x="57" y="99"/>
                </a:lnTo>
                <a:lnTo>
                  <a:pt x="51" y="74"/>
                </a:lnTo>
                <a:close/>
              </a:path>
            </a:pathLst>
          </a:custGeom>
          <a:solidFill>
            <a:srgbClr val="C00000">
              <a:alpha val="90000"/>
            </a:srgbClr>
          </a:solidFill>
          <a:ln>
            <a:noFill/>
          </a:ln>
        </p:spPr>
        <p:txBody>
          <a:bodyPr wrap="square" lIns="92346" tIns="46173" rIns="92346" bIns="46173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99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93" name="Freeform 299"/>
          <p:cNvSpPr>
            <a:spLocks/>
          </p:cNvSpPr>
          <p:nvPr/>
        </p:nvSpPr>
        <p:spPr bwMode="auto">
          <a:xfrm>
            <a:off x="3409540" y="4521864"/>
            <a:ext cx="244355" cy="213549"/>
          </a:xfrm>
          <a:custGeom>
            <a:avLst/>
            <a:gdLst>
              <a:gd name="T0" fmla="*/ 2147483647 w 336"/>
              <a:gd name="T1" fmla="*/ 2147483647 h 340"/>
              <a:gd name="T2" fmla="*/ 2147483647 w 336"/>
              <a:gd name="T3" fmla="*/ 2147483647 h 340"/>
              <a:gd name="T4" fmla="*/ 2147483647 w 336"/>
              <a:gd name="T5" fmla="*/ 0 h 340"/>
              <a:gd name="T6" fmla="*/ 2147483647 w 336"/>
              <a:gd name="T7" fmla="*/ 2147483647 h 340"/>
              <a:gd name="T8" fmla="*/ 2147483647 w 336"/>
              <a:gd name="T9" fmla="*/ 2147483647 h 340"/>
              <a:gd name="T10" fmla="*/ 2147483647 w 336"/>
              <a:gd name="T11" fmla="*/ 2147483647 h 340"/>
              <a:gd name="T12" fmla="*/ 2147483647 w 336"/>
              <a:gd name="T13" fmla="*/ 2147483647 h 340"/>
              <a:gd name="T14" fmla="*/ 2147483647 w 336"/>
              <a:gd name="T15" fmla="*/ 2147483647 h 340"/>
              <a:gd name="T16" fmla="*/ 2147483647 w 336"/>
              <a:gd name="T17" fmla="*/ 2147483647 h 340"/>
              <a:gd name="T18" fmla="*/ 2147483647 w 336"/>
              <a:gd name="T19" fmla="*/ 2147483647 h 340"/>
              <a:gd name="T20" fmla="*/ 2147483647 w 336"/>
              <a:gd name="T21" fmla="*/ 2147483647 h 340"/>
              <a:gd name="T22" fmla="*/ 2147483647 w 336"/>
              <a:gd name="T23" fmla="*/ 2147483647 h 340"/>
              <a:gd name="T24" fmla="*/ 2147483647 w 336"/>
              <a:gd name="T25" fmla="*/ 2147483647 h 340"/>
              <a:gd name="T26" fmla="*/ 2147483647 w 336"/>
              <a:gd name="T27" fmla="*/ 2147483647 h 340"/>
              <a:gd name="T28" fmla="*/ 2147483647 w 336"/>
              <a:gd name="T29" fmla="*/ 2147483647 h 340"/>
              <a:gd name="T30" fmla="*/ 2147483647 w 336"/>
              <a:gd name="T31" fmla="*/ 2147483647 h 340"/>
              <a:gd name="T32" fmla="*/ 2147483647 w 336"/>
              <a:gd name="T33" fmla="*/ 2147483647 h 340"/>
              <a:gd name="T34" fmla="*/ 2147483647 w 336"/>
              <a:gd name="T35" fmla="*/ 2147483647 h 340"/>
              <a:gd name="T36" fmla="*/ 2147483647 w 336"/>
              <a:gd name="T37" fmla="*/ 2147483647 h 340"/>
              <a:gd name="T38" fmla="*/ 2147483647 w 336"/>
              <a:gd name="T39" fmla="*/ 2147483647 h 340"/>
              <a:gd name="T40" fmla="*/ 2147483647 w 336"/>
              <a:gd name="T41" fmla="*/ 2147483647 h 340"/>
              <a:gd name="T42" fmla="*/ 2147483647 w 336"/>
              <a:gd name="T43" fmla="*/ 2147483647 h 340"/>
              <a:gd name="T44" fmla="*/ 2147483647 w 336"/>
              <a:gd name="T45" fmla="*/ 2147483647 h 340"/>
              <a:gd name="T46" fmla="*/ 2147483647 w 336"/>
              <a:gd name="T47" fmla="*/ 2147483647 h 340"/>
              <a:gd name="T48" fmla="*/ 2147483647 w 336"/>
              <a:gd name="T49" fmla="*/ 2147483647 h 340"/>
              <a:gd name="T50" fmla="*/ 2147483647 w 336"/>
              <a:gd name="T51" fmla="*/ 2147483647 h 340"/>
              <a:gd name="T52" fmla="*/ 2147483647 w 336"/>
              <a:gd name="T53" fmla="*/ 2147483647 h 340"/>
              <a:gd name="T54" fmla="*/ 0 w 336"/>
              <a:gd name="T55" fmla="*/ 2147483647 h 340"/>
              <a:gd name="T56" fmla="*/ 2147483647 w 336"/>
              <a:gd name="T57" fmla="*/ 2147483647 h 340"/>
              <a:gd name="T58" fmla="*/ 2147483647 w 336"/>
              <a:gd name="T59" fmla="*/ 2147483647 h 340"/>
              <a:gd name="T60" fmla="*/ 2147483647 w 336"/>
              <a:gd name="T61" fmla="*/ 2147483647 h 340"/>
              <a:gd name="T62" fmla="*/ 2147483647 w 336"/>
              <a:gd name="T63" fmla="*/ 2147483647 h 340"/>
              <a:gd name="T64" fmla="*/ 2147483647 w 336"/>
              <a:gd name="T65" fmla="*/ 2147483647 h 340"/>
              <a:gd name="T66" fmla="*/ 2147483647 w 336"/>
              <a:gd name="T67" fmla="*/ 2147483647 h 3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36"/>
              <a:gd name="T103" fmla="*/ 0 h 340"/>
              <a:gd name="T104" fmla="*/ 336 w 336"/>
              <a:gd name="T105" fmla="*/ 340 h 34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36" h="340">
                <a:moveTo>
                  <a:pt x="51" y="74"/>
                </a:moveTo>
                <a:lnTo>
                  <a:pt x="75" y="37"/>
                </a:lnTo>
                <a:lnTo>
                  <a:pt x="111" y="0"/>
                </a:lnTo>
                <a:lnTo>
                  <a:pt x="113" y="33"/>
                </a:lnTo>
                <a:lnTo>
                  <a:pt x="127" y="66"/>
                </a:lnTo>
                <a:lnTo>
                  <a:pt x="159" y="126"/>
                </a:lnTo>
                <a:lnTo>
                  <a:pt x="185" y="97"/>
                </a:lnTo>
                <a:lnTo>
                  <a:pt x="212" y="67"/>
                </a:lnTo>
                <a:lnTo>
                  <a:pt x="250" y="40"/>
                </a:lnTo>
                <a:lnTo>
                  <a:pt x="281" y="37"/>
                </a:lnTo>
                <a:lnTo>
                  <a:pt x="311" y="56"/>
                </a:lnTo>
                <a:lnTo>
                  <a:pt x="325" y="94"/>
                </a:lnTo>
                <a:lnTo>
                  <a:pt x="305" y="99"/>
                </a:lnTo>
                <a:lnTo>
                  <a:pt x="288" y="104"/>
                </a:lnTo>
                <a:lnTo>
                  <a:pt x="212" y="185"/>
                </a:lnTo>
                <a:lnTo>
                  <a:pt x="257" y="224"/>
                </a:lnTo>
                <a:lnTo>
                  <a:pt x="296" y="245"/>
                </a:lnTo>
                <a:lnTo>
                  <a:pt x="336" y="250"/>
                </a:lnTo>
                <a:lnTo>
                  <a:pt x="325" y="275"/>
                </a:lnTo>
                <a:lnTo>
                  <a:pt x="296" y="310"/>
                </a:lnTo>
                <a:lnTo>
                  <a:pt x="267" y="319"/>
                </a:lnTo>
                <a:lnTo>
                  <a:pt x="224" y="297"/>
                </a:lnTo>
                <a:lnTo>
                  <a:pt x="167" y="247"/>
                </a:lnTo>
                <a:lnTo>
                  <a:pt x="135" y="293"/>
                </a:lnTo>
                <a:lnTo>
                  <a:pt x="101" y="330"/>
                </a:lnTo>
                <a:lnTo>
                  <a:pt x="74" y="340"/>
                </a:lnTo>
                <a:lnTo>
                  <a:pt x="33" y="318"/>
                </a:lnTo>
                <a:lnTo>
                  <a:pt x="0" y="274"/>
                </a:lnTo>
                <a:lnTo>
                  <a:pt x="35" y="270"/>
                </a:lnTo>
                <a:lnTo>
                  <a:pt x="67" y="247"/>
                </a:lnTo>
                <a:lnTo>
                  <a:pt x="112" y="188"/>
                </a:lnTo>
                <a:lnTo>
                  <a:pt x="69" y="127"/>
                </a:lnTo>
                <a:lnTo>
                  <a:pt x="57" y="99"/>
                </a:lnTo>
                <a:lnTo>
                  <a:pt x="51" y="74"/>
                </a:lnTo>
                <a:close/>
              </a:path>
            </a:pathLst>
          </a:custGeom>
          <a:solidFill>
            <a:srgbClr val="C00000">
              <a:alpha val="90000"/>
            </a:srgbClr>
          </a:solidFill>
          <a:ln>
            <a:noFill/>
          </a:ln>
        </p:spPr>
        <p:txBody>
          <a:bodyPr wrap="square" lIns="92346" tIns="46173" rIns="92346" bIns="46173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99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94" name="Freeform 299"/>
          <p:cNvSpPr>
            <a:spLocks/>
          </p:cNvSpPr>
          <p:nvPr/>
        </p:nvSpPr>
        <p:spPr bwMode="auto">
          <a:xfrm>
            <a:off x="3574665" y="5093047"/>
            <a:ext cx="244355" cy="213549"/>
          </a:xfrm>
          <a:custGeom>
            <a:avLst/>
            <a:gdLst>
              <a:gd name="T0" fmla="*/ 2147483647 w 336"/>
              <a:gd name="T1" fmla="*/ 2147483647 h 340"/>
              <a:gd name="T2" fmla="*/ 2147483647 w 336"/>
              <a:gd name="T3" fmla="*/ 2147483647 h 340"/>
              <a:gd name="T4" fmla="*/ 2147483647 w 336"/>
              <a:gd name="T5" fmla="*/ 0 h 340"/>
              <a:gd name="T6" fmla="*/ 2147483647 w 336"/>
              <a:gd name="T7" fmla="*/ 2147483647 h 340"/>
              <a:gd name="T8" fmla="*/ 2147483647 w 336"/>
              <a:gd name="T9" fmla="*/ 2147483647 h 340"/>
              <a:gd name="T10" fmla="*/ 2147483647 w 336"/>
              <a:gd name="T11" fmla="*/ 2147483647 h 340"/>
              <a:gd name="T12" fmla="*/ 2147483647 w 336"/>
              <a:gd name="T13" fmla="*/ 2147483647 h 340"/>
              <a:gd name="T14" fmla="*/ 2147483647 w 336"/>
              <a:gd name="T15" fmla="*/ 2147483647 h 340"/>
              <a:gd name="T16" fmla="*/ 2147483647 w 336"/>
              <a:gd name="T17" fmla="*/ 2147483647 h 340"/>
              <a:gd name="T18" fmla="*/ 2147483647 w 336"/>
              <a:gd name="T19" fmla="*/ 2147483647 h 340"/>
              <a:gd name="T20" fmla="*/ 2147483647 w 336"/>
              <a:gd name="T21" fmla="*/ 2147483647 h 340"/>
              <a:gd name="T22" fmla="*/ 2147483647 w 336"/>
              <a:gd name="T23" fmla="*/ 2147483647 h 340"/>
              <a:gd name="T24" fmla="*/ 2147483647 w 336"/>
              <a:gd name="T25" fmla="*/ 2147483647 h 340"/>
              <a:gd name="T26" fmla="*/ 2147483647 w 336"/>
              <a:gd name="T27" fmla="*/ 2147483647 h 340"/>
              <a:gd name="T28" fmla="*/ 2147483647 w 336"/>
              <a:gd name="T29" fmla="*/ 2147483647 h 340"/>
              <a:gd name="T30" fmla="*/ 2147483647 w 336"/>
              <a:gd name="T31" fmla="*/ 2147483647 h 340"/>
              <a:gd name="T32" fmla="*/ 2147483647 w 336"/>
              <a:gd name="T33" fmla="*/ 2147483647 h 340"/>
              <a:gd name="T34" fmla="*/ 2147483647 w 336"/>
              <a:gd name="T35" fmla="*/ 2147483647 h 340"/>
              <a:gd name="T36" fmla="*/ 2147483647 w 336"/>
              <a:gd name="T37" fmla="*/ 2147483647 h 340"/>
              <a:gd name="T38" fmla="*/ 2147483647 w 336"/>
              <a:gd name="T39" fmla="*/ 2147483647 h 340"/>
              <a:gd name="T40" fmla="*/ 2147483647 w 336"/>
              <a:gd name="T41" fmla="*/ 2147483647 h 340"/>
              <a:gd name="T42" fmla="*/ 2147483647 w 336"/>
              <a:gd name="T43" fmla="*/ 2147483647 h 340"/>
              <a:gd name="T44" fmla="*/ 2147483647 w 336"/>
              <a:gd name="T45" fmla="*/ 2147483647 h 340"/>
              <a:gd name="T46" fmla="*/ 2147483647 w 336"/>
              <a:gd name="T47" fmla="*/ 2147483647 h 340"/>
              <a:gd name="T48" fmla="*/ 2147483647 w 336"/>
              <a:gd name="T49" fmla="*/ 2147483647 h 340"/>
              <a:gd name="T50" fmla="*/ 2147483647 w 336"/>
              <a:gd name="T51" fmla="*/ 2147483647 h 340"/>
              <a:gd name="T52" fmla="*/ 2147483647 w 336"/>
              <a:gd name="T53" fmla="*/ 2147483647 h 340"/>
              <a:gd name="T54" fmla="*/ 0 w 336"/>
              <a:gd name="T55" fmla="*/ 2147483647 h 340"/>
              <a:gd name="T56" fmla="*/ 2147483647 w 336"/>
              <a:gd name="T57" fmla="*/ 2147483647 h 340"/>
              <a:gd name="T58" fmla="*/ 2147483647 w 336"/>
              <a:gd name="T59" fmla="*/ 2147483647 h 340"/>
              <a:gd name="T60" fmla="*/ 2147483647 w 336"/>
              <a:gd name="T61" fmla="*/ 2147483647 h 340"/>
              <a:gd name="T62" fmla="*/ 2147483647 w 336"/>
              <a:gd name="T63" fmla="*/ 2147483647 h 340"/>
              <a:gd name="T64" fmla="*/ 2147483647 w 336"/>
              <a:gd name="T65" fmla="*/ 2147483647 h 340"/>
              <a:gd name="T66" fmla="*/ 2147483647 w 336"/>
              <a:gd name="T67" fmla="*/ 2147483647 h 3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36"/>
              <a:gd name="T103" fmla="*/ 0 h 340"/>
              <a:gd name="T104" fmla="*/ 336 w 336"/>
              <a:gd name="T105" fmla="*/ 340 h 34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36" h="340">
                <a:moveTo>
                  <a:pt x="51" y="74"/>
                </a:moveTo>
                <a:lnTo>
                  <a:pt x="75" y="37"/>
                </a:lnTo>
                <a:lnTo>
                  <a:pt x="111" y="0"/>
                </a:lnTo>
                <a:lnTo>
                  <a:pt x="113" y="33"/>
                </a:lnTo>
                <a:lnTo>
                  <a:pt x="127" y="66"/>
                </a:lnTo>
                <a:lnTo>
                  <a:pt x="159" y="126"/>
                </a:lnTo>
                <a:lnTo>
                  <a:pt x="185" y="97"/>
                </a:lnTo>
                <a:lnTo>
                  <a:pt x="212" y="67"/>
                </a:lnTo>
                <a:lnTo>
                  <a:pt x="250" y="40"/>
                </a:lnTo>
                <a:lnTo>
                  <a:pt x="281" y="37"/>
                </a:lnTo>
                <a:lnTo>
                  <a:pt x="311" y="56"/>
                </a:lnTo>
                <a:lnTo>
                  <a:pt x="325" y="94"/>
                </a:lnTo>
                <a:lnTo>
                  <a:pt x="305" y="99"/>
                </a:lnTo>
                <a:lnTo>
                  <a:pt x="288" y="104"/>
                </a:lnTo>
                <a:lnTo>
                  <a:pt x="212" y="185"/>
                </a:lnTo>
                <a:lnTo>
                  <a:pt x="257" y="224"/>
                </a:lnTo>
                <a:lnTo>
                  <a:pt x="296" y="245"/>
                </a:lnTo>
                <a:lnTo>
                  <a:pt x="336" y="250"/>
                </a:lnTo>
                <a:lnTo>
                  <a:pt x="325" y="275"/>
                </a:lnTo>
                <a:lnTo>
                  <a:pt x="296" y="310"/>
                </a:lnTo>
                <a:lnTo>
                  <a:pt x="267" y="319"/>
                </a:lnTo>
                <a:lnTo>
                  <a:pt x="224" y="297"/>
                </a:lnTo>
                <a:lnTo>
                  <a:pt x="167" y="247"/>
                </a:lnTo>
                <a:lnTo>
                  <a:pt x="135" y="293"/>
                </a:lnTo>
                <a:lnTo>
                  <a:pt x="101" y="330"/>
                </a:lnTo>
                <a:lnTo>
                  <a:pt x="74" y="340"/>
                </a:lnTo>
                <a:lnTo>
                  <a:pt x="33" y="318"/>
                </a:lnTo>
                <a:lnTo>
                  <a:pt x="0" y="274"/>
                </a:lnTo>
                <a:lnTo>
                  <a:pt x="35" y="270"/>
                </a:lnTo>
                <a:lnTo>
                  <a:pt x="67" y="247"/>
                </a:lnTo>
                <a:lnTo>
                  <a:pt x="112" y="188"/>
                </a:lnTo>
                <a:lnTo>
                  <a:pt x="69" y="127"/>
                </a:lnTo>
                <a:lnTo>
                  <a:pt x="57" y="99"/>
                </a:lnTo>
                <a:lnTo>
                  <a:pt x="51" y="74"/>
                </a:lnTo>
                <a:close/>
              </a:path>
            </a:pathLst>
          </a:custGeom>
          <a:solidFill>
            <a:srgbClr val="C00000">
              <a:alpha val="90000"/>
            </a:srgbClr>
          </a:solidFill>
          <a:ln>
            <a:noFill/>
          </a:ln>
        </p:spPr>
        <p:txBody>
          <a:bodyPr wrap="square" lIns="92346" tIns="46173" rIns="92346" bIns="46173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99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95" name="Freeform 298"/>
          <p:cNvSpPr>
            <a:spLocks/>
          </p:cNvSpPr>
          <p:nvPr/>
        </p:nvSpPr>
        <p:spPr bwMode="auto">
          <a:xfrm>
            <a:off x="2988576" y="2985751"/>
            <a:ext cx="417497" cy="354050"/>
          </a:xfrm>
          <a:custGeom>
            <a:avLst/>
            <a:gdLst>
              <a:gd name="T0" fmla="*/ 0 w 648"/>
              <a:gd name="T1" fmla="*/ 2147483647 h 618"/>
              <a:gd name="T2" fmla="*/ 2147483647 w 648"/>
              <a:gd name="T3" fmla="*/ 2147483647 h 618"/>
              <a:gd name="T4" fmla="*/ 2147483647 w 648"/>
              <a:gd name="T5" fmla="*/ 2147483647 h 618"/>
              <a:gd name="T6" fmla="*/ 2147483647 w 648"/>
              <a:gd name="T7" fmla="*/ 2147483647 h 618"/>
              <a:gd name="T8" fmla="*/ 2147483647 w 648"/>
              <a:gd name="T9" fmla="*/ 2147483647 h 618"/>
              <a:gd name="T10" fmla="*/ 2147483647 w 648"/>
              <a:gd name="T11" fmla="*/ 2147483647 h 618"/>
              <a:gd name="T12" fmla="*/ 2147483647 w 648"/>
              <a:gd name="T13" fmla="*/ 2147483647 h 618"/>
              <a:gd name="T14" fmla="*/ 2147483647 w 648"/>
              <a:gd name="T15" fmla="*/ 0 h 618"/>
              <a:gd name="T16" fmla="*/ 2147483647 w 648"/>
              <a:gd name="T17" fmla="*/ 2147483647 h 618"/>
              <a:gd name="T18" fmla="*/ 2147483647 w 648"/>
              <a:gd name="T19" fmla="*/ 2147483647 h 618"/>
              <a:gd name="T20" fmla="*/ 2147483647 w 648"/>
              <a:gd name="T21" fmla="*/ 2147483647 h 618"/>
              <a:gd name="T22" fmla="*/ 2147483647 w 648"/>
              <a:gd name="T23" fmla="*/ 2147483647 h 618"/>
              <a:gd name="T24" fmla="*/ 2147483647 w 648"/>
              <a:gd name="T25" fmla="*/ 2147483647 h 618"/>
              <a:gd name="T26" fmla="*/ 2147483647 w 648"/>
              <a:gd name="T27" fmla="*/ 2147483647 h 618"/>
              <a:gd name="T28" fmla="*/ 2147483647 w 648"/>
              <a:gd name="T29" fmla="*/ 2147483647 h 618"/>
              <a:gd name="T30" fmla="*/ 2147483647 w 648"/>
              <a:gd name="T31" fmla="*/ 2147483647 h 618"/>
              <a:gd name="T32" fmla="*/ 0 w 648"/>
              <a:gd name="T33" fmla="*/ 2147483647 h 6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48"/>
              <a:gd name="T52" fmla="*/ 0 h 618"/>
              <a:gd name="T53" fmla="*/ 648 w 648"/>
              <a:gd name="T54" fmla="*/ 618 h 6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48" h="618">
                <a:moveTo>
                  <a:pt x="0" y="374"/>
                </a:moveTo>
                <a:lnTo>
                  <a:pt x="88" y="320"/>
                </a:lnTo>
                <a:lnTo>
                  <a:pt x="122" y="340"/>
                </a:lnTo>
                <a:lnTo>
                  <a:pt x="184" y="452"/>
                </a:lnTo>
                <a:lnTo>
                  <a:pt x="278" y="316"/>
                </a:lnTo>
                <a:lnTo>
                  <a:pt x="434" y="148"/>
                </a:lnTo>
                <a:lnTo>
                  <a:pt x="534" y="60"/>
                </a:lnTo>
                <a:lnTo>
                  <a:pt x="632" y="0"/>
                </a:lnTo>
                <a:lnTo>
                  <a:pt x="648" y="26"/>
                </a:lnTo>
                <a:lnTo>
                  <a:pt x="566" y="98"/>
                </a:lnTo>
                <a:lnTo>
                  <a:pt x="448" y="230"/>
                </a:lnTo>
                <a:lnTo>
                  <a:pt x="346" y="360"/>
                </a:lnTo>
                <a:lnTo>
                  <a:pt x="234" y="554"/>
                </a:lnTo>
                <a:lnTo>
                  <a:pt x="144" y="618"/>
                </a:lnTo>
                <a:lnTo>
                  <a:pt x="82" y="466"/>
                </a:lnTo>
                <a:lnTo>
                  <a:pt x="42" y="404"/>
                </a:lnTo>
                <a:lnTo>
                  <a:pt x="0" y="374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>
            <a:noFill/>
          </a:ln>
        </p:spPr>
        <p:txBody>
          <a:bodyPr wrap="square" lIns="92346" tIns="46173" rIns="92346" bIns="46173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99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pic>
        <p:nvPicPr>
          <p:cNvPr id="96" name="Picture 9" descr="E:\01转移\PTT元素\射光-011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38444" y="2994736"/>
            <a:ext cx="4677135" cy="101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2DE2A91-1298-4275-9A11-C764B079DD8A}"/>
              </a:ext>
            </a:extLst>
          </p:cNvPr>
          <p:cNvGrpSpPr/>
          <p:nvPr/>
        </p:nvGrpSpPr>
        <p:grpSpPr>
          <a:xfrm>
            <a:off x="2477854" y="2938229"/>
            <a:ext cx="1006477" cy="2796652"/>
            <a:chOff x="2453198" y="3971846"/>
            <a:chExt cx="1585126" cy="2797744"/>
          </a:xfrm>
        </p:grpSpPr>
        <p:cxnSp>
          <p:nvCxnSpPr>
            <p:cNvPr id="98" name="直接箭头连接符 97"/>
            <p:cNvCxnSpPr>
              <a:cxnSpLocks/>
            </p:cNvCxnSpPr>
            <p:nvPr/>
          </p:nvCxnSpPr>
          <p:spPr>
            <a:xfrm>
              <a:off x="2472198" y="4900958"/>
              <a:ext cx="1549197" cy="24957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箭头连接符 98"/>
            <p:cNvCxnSpPr>
              <a:cxnSpLocks/>
            </p:cNvCxnSpPr>
            <p:nvPr/>
          </p:nvCxnSpPr>
          <p:spPr>
            <a:xfrm flipV="1">
              <a:off x="2472199" y="5150528"/>
              <a:ext cx="1566125" cy="18297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箭头连接符 103"/>
            <p:cNvCxnSpPr>
              <a:cxnSpLocks/>
            </p:cNvCxnSpPr>
            <p:nvPr/>
          </p:nvCxnSpPr>
          <p:spPr>
            <a:xfrm flipV="1">
              <a:off x="2472199" y="5158344"/>
              <a:ext cx="1549197" cy="55084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箭头连接符 106"/>
            <p:cNvCxnSpPr>
              <a:cxnSpLocks/>
            </p:cNvCxnSpPr>
            <p:nvPr/>
          </p:nvCxnSpPr>
          <p:spPr>
            <a:xfrm flipV="1">
              <a:off x="2472199" y="5150528"/>
              <a:ext cx="1549197" cy="820405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箭头连接符 111"/>
            <p:cNvCxnSpPr>
              <a:cxnSpLocks/>
            </p:cNvCxnSpPr>
            <p:nvPr/>
          </p:nvCxnSpPr>
          <p:spPr>
            <a:xfrm flipV="1">
              <a:off x="2472199" y="5139234"/>
              <a:ext cx="1549197" cy="109616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箭头连接符 114"/>
            <p:cNvCxnSpPr>
              <a:cxnSpLocks/>
            </p:cNvCxnSpPr>
            <p:nvPr/>
          </p:nvCxnSpPr>
          <p:spPr>
            <a:xfrm flipV="1">
              <a:off x="2472199" y="5139234"/>
              <a:ext cx="1549197" cy="163035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/>
            <p:cNvCxnSpPr>
              <a:cxnSpLocks/>
            </p:cNvCxnSpPr>
            <p:nvPr/>
          </p:nvCxnSpPr>
          <p:spPr>
            <a:xfrm>
              <a:off x="2453198" y="4373574"/>
              <a:ext cx="1425167" cy="133561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箭头连接符 120"/>
            <p:cNvCxnSpPr>
              <a:cxnSpLocks/>
            </p:cNvCxnSpPr>
            <p:nvPr/>
          </p:nvCxnSpPr>
          <p:spPr>
            <a:xfrm>
              <a:off x="2472198" y="5333504"/>
              <a:ext cx="1406166" cy="32945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箭头连接符 124"/>
            <p:cNvCxnSpPr>
              <a:cxnSpLocks/>
            </p:cNvCxnSpPr>
            <p:nvPr/>
          </p:nvCxnSpPr>
          <p:spPr>
            <a:xfrm flipV="1">
              <a:off x="2472198" y="5662958"/>
              <a:ext cx="1406166" cy="5261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/>
            <p:cNvCxnSpPr>
              <a:cxnSpLocks/>
            </p:cNvCxnSpPr>
            <p:nvPr/>
          </p:nvCxnSpPr>
          <p:spPr>
            <a:xfrm flipV="1">
              <a:off x="2472198" y="5662958"/>
              <a:ext cx="1406166" cy="30797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箭头连接符 130"/>
            <p:cNvCxnSpPr>
              <a:cxnSpLocks/>
            </p:cNvCxnSpPr>
            <p:nvPr/>
          </p:nvCxnSpPr>
          <p:spPr>
            <a:xfrm>
              <a:off x="2472198" y="4900958"/>
              <a:ext cx="1448336" cy="137110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>
              <a:cxnSpLocks/>
            </p:cNvCxnSpPr>
            <p:nvPr/>
          </p:nvCxnSpPr>
          <p:spPr>
            <a:xfrm>
              <a:off x="2472199" y="3971846"/>
              <a:ext cx="1406167" cy="226355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53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55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57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77612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圆角矩形 106"/>
          <p:cNvSpPr/>
          <p:nvPr/>
        </p:nvSpPr>
        <p:spPr>
          <a:xfrm>
            <a:off x="685533" y="3192026"/>
            <a:ext cx="5288131" cy="3038347"/>
          </a:xfrm>
          <a:prstGeom prst="roundRect">
            <a:avLst>
              <a:gd name="adj" fmla="val 10817"/>
            </a:avLst>
          </a:prstGeom>
          <a:solidFill>
            <a:schemeClr val="tx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575899" y="169361"/>
            <a:ext cx="10889310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b="0" dirty="0" err="1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SmartAcceleration</a:t>
            </a:r>
            <a:r>
              <a:rPr lang="en-US" sz="2798" b="0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: ROW-based Large-Block Sequential Writes Solve Random Write Performance Bottlenecks of HDDs</a:t>
            </a:r>
          </a:p>
        </p:txBody>
      </p:sp>
      <p:sp>
        <p:nvSpPr>
          <p:cNvPr id="7" name="矩形 6"/>
          <p:cNvSpPr/>
          <p:nvPr/>
        </p:nvSpPr>
        <p:spPr>
          <a:xfrm>
            <a:off x="1764621" y="2407241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A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8483" y="1395155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B'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3205" y="2407239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B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81789" y="2407238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C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48837" y="2407241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D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8956" y="2407241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E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38474" y="1395155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D'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74237" y="1395155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E'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57548" y="2407241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P1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99194" y="2407237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P2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1442" y="2390021"/>
            <a:ext cx="1096601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Data written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31441" y="1377940"/>
            <a:ext cx="1206261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Data to be modified</a:t>
            </a:r>
          </a:p>
        </p:txBody>
      </p:sp>
      <p:sp>
        <p:nvSpPr>
          <p:cNvPr id="19" name="下箭头 51"/>
          <p:cNvSpPr/>
          <p:nvPr/>
        </p:nvSpPr>
        <p:spPr bwMode="auto">
          <a:xfrm>
            <a:off x="2348602" y="1962486"/>
            <a:ext cx="288706" cy="38867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35" tIns="34268" rIns="68535" bIns="34268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685343" fontAlgn="ctr">
              <a:buClr>
                <a:srgbClr val="CC9900"/>
              </a:buClr>
              <a:buFont typeface="Wingdings" pitchFamily="2" charset="2"/>
              <a:buChar char="n"/>
              <a:defRPr/>
            </a:pPr>
            <a:endParaRPr lang="en-US" altLang="zh-CN" sz="1399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下箭头 51"/>
          <p:cNvSpPr/>
          <p:nvPr/>
        </p:nvSpPr>
        <p:spPr bwMode="auto">
          <a:xfrm>
            <a:off x="3201399" y="1954303"/>
            <a:ext cx="288706" cy="38867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35" tIns="34268" rIns="68535" bIns="34268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685343" fontAlgn="ctr">
              <a:buClr>
                <a:srgbClr val="CC9900"/>
              </a:buClr>
              <a:buFont typeface="Wingdings" pitchFamily="2" charset="2"/>
              <a:buChar char="n"/>
              <a:defRPr/>
            </a:pPr>
            <a:endParaRPr lang="en-US" altLang="zh-CN" sz="1399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91248" y="3212001"/>
            <a:ext cx="4076379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Traditional solution (</a:t>
            </a:r>
            <a:r>
              <a:rPr lang="en-US" sz="1599" b="1" dirty="0" err="1">
                <a:solidFill>
                  <a:srgbClr val="1D1D1A"/>
                </a:solidFill>
                <a:latin typeface="Arial" panose="020B0604020202020204" pitchFamily="34" charset="0"/>
              </a:rPr>
              <a:t>OceanStor</a:t>
            </a: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 V5)</a:t>
            </a:r>
          </a:p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Write in Place</a:t>
            </a:r>
            <a:endParaRPr lang="en-US" altLang="zh-CN" sz="15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53807" y="4593620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A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412391" y="4593618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B'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970975" y="4593617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C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538023" y="4593620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D'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88142" y="4593620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E'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646734" y="4593620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P1'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188381" y="4593616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P2'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59337" y="4436755"/>
            <a:ext cx="1326887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Data after modification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1845342" y="5352071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B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01813" y="5352071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D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951932" y="5352071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E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59337" y="5240186"/>
            <a:ext cx="1530678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Snapshot</a:t>
            </a: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protection zone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009138" y="1483282"/>
            <a:ext cx="1069390" cy="399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Snapshot</a:t>
            </a:r>
          </a:p>
        </p:txBody>
      </p:sp>
      <p:sp>
        <p:nvSpPr>
          <p:cNvPr id="35" name="矩形 34"/>
          <p:cNvSpPr/>
          <p:nvPr/>
        </p:nvSpPr>
        <p:spPr>
          <a:xfrm>
            <a:off x="5034700" y="1391151"/>
            <a:ext cx="594538" cy="56315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2799" dirty="0">
                <a:solidFill>
                  <a:srgbClr val="1D1D1A"/>
                </a:solidFill>
                <a:latin typeface="Arial" panose="020B0604020202020204" pitchFamily="34" charset="0"/>
              </a:rPr>
              <a:t>S</a:t>
            </a:r>
            <a:endParaRPr lang="en-US" altLang="zh-CN" sz="2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cxnSp>
        <p:nvCxnSpPr>
          <p:cNvPr id="37" name="直接箭头连接符 36"/>
          <p:cNvCxnSpPr>
            <a:stCxn id="35" idx="2"/>
            <a:endCxn id="7" idx="0"/>
          </p:cNvCxnSpPr>
          <p:nvPr/>
        </p:nvCxnSpPr>
        <p:spPr>
          <a:xfrm flipH="1">
            <a:off x="2039681" y="1954303"/>
            <a:ext cx="3292289" cy="45293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35" idx="2"/>
            <a:endCxn id="9" idx="0"/>
          </p:cNvCxnSpPr>
          <p:nvPr/>
        </p:nvCxnSpPr>
        <p:spPr>
          <a:xfrm flipH="1">
            <a:off x="2598265" y="1954303"/>
            <a:ext cx="2733705" cy="45293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5" idx="2"/>
            <a:endCxn id="10" idx="0"/>
          </p:cNvCxnSpPr>
          <p:nvPr/>
        </p:nvCxnSpPr>
        <p:spPr>
          <a:xfrm flipH="1">
            <a:off x="3156849" y="1954304"/>
            <a:ext cx="2175121" cy="45293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35" idx="2"/>
            <a:endCxn id="11" idx="0"/>
          </p:cNvCxnSpPr>
          <p:nvPr/>
        </p:nvCxnSpPr>
        <p:spPr>
          <a:xfrm flipH="1">
            <a:off x="3723897" y="1954303"/>
            <a:ext cx="1608073" cy="45293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35" idx="2"/>
            <a:endCxn id="12" idx="0"/>
          </p:cNvCxnSpPr>
          <p:nvPr/>
        </p:nvCxnSpPr>
        <p:spPr>
          <a:xfrm flipH="1">
            <a:off x="4274016" y="1954303"/>
            <a:ext cx="1057954" cy="45293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1892947" y="3804593"/>
            <a:ext cx="594538" cy="56315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2799" dirty="0">
                <a:solidFill>
                  <a:srgbClr val="1D1D1A"/>
                </a:solidFill>
                <a:latin typeface="Arial" panose="020B0604020202020204" pitchFamily="34" charset="0"/>
              </a:rPr>
              <a:t>S</a:t>
            </a:r>
            <a:endParaRPr lang="en-US" altLang="zh-CN" sz="2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59337" y="3932124"/>
            <a:ext cx="1189599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Snapshot</a:t>
            </a:r>
          </a:p>
        </p:txBody>
      </p:sp>
      <p:cxnSp>
        <p:nvCxnSpPr>
          <p:cNvPr id="59" name="直接箭头连接符 58"/>
          <p:cNvCxnSpPr>
            <a:stCxn id="51" idx="2"/>
            <a:endCxn id="22" idx="0"/>
          </p:cNvCxnSpPr>
          <p:nvPr/>
        </p:nvCxnSpPr>
        <p:spPr>
          <a:xfrm flipH="1">
            <a:off x="2128867" y="4367745"/>
            <a:ext cx="61349" cy="22587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>
            <a:stCxn id="51" idx="2"/>
            <a:endCxn id="30" idx="0"/>
          </p:cNvCxnSpPr>
          <p:nvPr/>
        </p:nvCxnSpPr>
        <p:spPr>
          <a:xfrm flipH="1">
            <a:off x="2120402" y="4367746"/>
            <a:ext cx="69814" cy="9843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>
            <a:stCxn id="51" idx="2"/>
            <a:endCxn id="24" idx="0"/>
          </p:cNvCxnSpPr>
          <p:nvPr/>
        </p:nvCxnSpPr>
        <p:spPr>
          <a:xfrm>
            <a:off x="2190216" y="4367746"/>
            <a:ext cx="1055819" cy="22587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>
            <a:stCxn id="51" idx="2"/>
            <a:endCxn id="31" idx="0"/>
          </p:cNvCxnSpPr>
          <p:nvPr/>
        </p:nvCxnSpPr>
        <p:spPr>
          <a:xfrm>
            <a:off x="2190216" y="4367746"/>
            <a:ext cx="486657" cy="9843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>
            <a:stCxn id="51" idx="2"/>
            <a:endCxn id="32" idx="0"/>
          </p:cNvCxnSpPr>
          <p:nvPr/>
        </p:nvCxnSpPr>
        <p:spPr>
          <a:xfrm>
            <a:off x="2190216" y="4367746"/>
            <a:ext cx="1036776" cy="9843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3462396" y="5168987"/>
            <a:ext cx="2552643" cy="9229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381" indent="-171381" defTabSz="914112" fontAlgn="ctr">
              <a:buFont typeface="Arial" panose="020B0604020202020204" pitchFamily="34" charset="0"/>
              <a:buChar char="•"/>
              <a:defRPr/>
            </a:pPr>
            <a:r>
              <a:rPr lang="en-US" sz="900" b="1" dirty="0">
                <a:solidFill>
                  <a:srgbClr val="1D1D1A"/>
                </a:solidFill>
                <a:latin typeface="Arial" panose="020B0604020202020204" pitchFamily="34" charset="0"/>
              </a:rPr>
              <a:t>The write performance is poor when the data to be written is not at the SSD layer.</a:t>
            </a:r>
            <a:endParaRPr lang="en-US" altLang="zh-CN" sz="900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71381" indent="-171381" defTabSz="914112" fontAlgn="ctr">
              <a:buFont typeface="Arial" panose="020B0604020202020204" pitchFamily="34" charset="0"/>
              <a:buChar char="•"/>
              <a:defRPr/>
            </a:pPr>
            <a:r>
              <a:rPr lang="en-US" sz="900" b="1" dirty="0">
                <a:solidFill>
                  <a:srgbClr val="1D1D1A"/>
                </a:solidFill>
                <a:latin typeface="Arial" panose="020B0604020202020204" pitchFamily="34" charset="0"/>
              </a:rPr>
              <a:t>Write penalty is generated due to overwriting.</a:t>
            </a:r>
          </a:p>
          <a:p>
            <a:pPr marL="171381" indent="-171381" defTabSz="914112" fontAlgn="ctr">
              <a:buFont typeface="Arial" panose="020B0604020202020204" pitchFamily="34" charset="0"/>
              <a:buChar char="•"/>
              <a:defRPr/>
            </a:pPr>
            <a:r>
              <a:rPr lang="en-US" sz="900" b="1" dirty="0">
                <a:solidFill>
                  <a:srgbClr val="1D1D1A"/>
                </a:solidFill>
                <a:latin typeface="Arial" panose="020B0604020202020204" pitchFamily="34" charset="0"/>
              </a:rPr>
              <a:t>Overheads are generated when original data is migrated to protected zones.</a:t>
            </a:r>
          </a:p>
        </p:txBody>
      </p:sp>
      <p:sp>
        <p:nvSpPr>
          <p:cNvPr id="84" name="文本框 83"/>
          <p:cNvSpPr txBox="1"/>
          <p:nvPr/>
        </p:nvSpPr>
        <p:spPr>
          <a:xfrm>
            <a:off x="6517908" y="1226546"/>
            <a:ext cx="4867610" cy="646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600" b="1" dirty="0">
                <a:solidFill>
                  <a:srgbClr val="1D1D1A"/>
                </a:solidFill>
                <a:latin typeface="Arial" panose="020B0604020202020204" pitchFamily="34" charset="0"/>
              </a:rPr>
              <a:t>Next-gen </a:t>
            </a:r>
            <a:r>
              <a:rPr lang="en-US" sz="1600" b="1" dirty="0" err="1">
                <a:solidFill>
                  <a:srgbClr val="1D1D1A"/>
                </a:solidFill>
                <a:latin typeface="Arial" panose="020B0604020202020204" pitchFamily="34" charset="0"/>
              </a:rPr>
              <a:t>OceanStor</a:t>
            </a:r>
            <a:r>
              <a:rPr lang="en-US" sz="1600" b="1" dirty="0">
                <a:solidFill>
                  <a:srgbClr val="1D1D1A"/>
                </a:solidFill>
                <a:latin typeface="Arial" panose="020B0604020202020204" pitchFamily="34" charset="0"/>
              </a:rPr>
              <a:t> hybrid flash storage, integrated into the </a:t>
            </a:r>
            <a:r>
              <a:rPr lang="en-US" sz="1600" b="1" dirty="0" err="1">
                <a:solidFill>
                  <a:srgbClr val="1D1D1A"/>
                </a:solidFill>
                <a:latin typeface="Arial" panose="020B0604020202020204" pitchFamily="34" charset="0"/>
              </a:rPr>
              <a:t>OpenStor</a:t>
            </a:r>
            <a:r>
              <a:rPr lang="en-US" sz="1600" b="1" dirty="0">
                <a:solidFill>
                  <a:srgbClr val="1D1D1A"/>
                </a:solidFill>
                <a:latin typeface="Arial" panose="020B0604020202020204" pitchFamily="34" charset="0"/>
              </a:rPr>
              <a:t> 2910 solution,  row-based large-block sequential writes</a:t>
            </a:r>
          </a:p>
        </p:txBody>
      </p:sp>
      <p:sp>
        <p:nvSpPr>
          <p:cNvPr id="108" name="圆角矩形 107"/>
          <p:cNvSpPr/>
          <p:nvPr/>
        </p:nvSpPr>
        <p:spPr>
          <a:xfrm>
            <a:off x="6203037" y="1123044"/>
            <a:ext cx="5417991" cy="5107329"/>
          </a:xfrm>
          <a:prstGeom prst="roundRect">
            <a:avLst>
              <a:gd name="adj" fmla="val 8879"/>
            </a:avLst>
          </a:prstGeom>
          <a:noFill/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7339211" y="2911615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A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7897795" y="2911613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B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8456379" y="2911612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C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9023428" y="2911615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D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9573547" y="2911615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E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10132138" y="2911615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P1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10673785" y="2911611"/>
            <a:ext cx="550119" cy="55011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P2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279385" y="2894395"/>
            <a:ext cx="996910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Data written</a:t>
            </a:r>
          </a:p>
        </p:txBody>
      </p:sp>
      <p:sp>
        <p:nvSpPr>
          <p:cNvPr id="133" name="文本框 132"/>
          <p:cNvSpPr txBox="1"/>
          <p:nvPr/>
        </p:nvSpPr>
        <p:spPr>
          <a:xfrm>
            <a:off x="6279385" y="3711919"/>
            <a:ext cx="996910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New data</a:t>
            </a:r>
          </a:p>
        </p:txBody>
      </p:sp>
      <p:sp>
        <p:nvSpPr>
          <p:cNvPr id="134" name="矩形 133"/>
          <p:cNvSpPr/>
          <p:nvPr/>
        </p:nvSpPr>
        <p:spPr>
          <a:xfrm>
            <a:off x="7322760" y="3708262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B'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7884376" y="3708261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D'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8449753" y="3708262"/>
            <a:ext cx="550119" cy="5501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E'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9008871" y="3710423"/>
            <a:ext cx="550119" cy="5501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X1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9563212" y="3710423"/>
            <a:ext cx="550119" cy="5501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X2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10118212" y="3710423"/>
            <a:ext cx="550119" cy="5501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P1'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10667054" y="3710423"/>
            <a:ext cx="550119" cy="5501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FFFFFF"/>
                </a:solidFill>
                <a:latin typeface="Arial" panose="020B0604020202020204" pitchFamily="34" charset="0"/>
              </a:rPr>
              <a:t>P2'</a:t>
            </a:r>
            <a:endParaRPr lang="en-US" altLang="zh-CN" sz="1799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3225775" y="3932124"/>
            <a:ext cx="1828758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The latest data</a:t>
            </a:r>
          </a:p>
        </p:txBody>
      </p:sp>
      <p:sp>
        <p:nvSpPr>
          <p:cNvPr id="143" name="矩形 142"/>
          <p:cNvSpPr/>
          <p:nvPr/>
        </p:nvSpPr>
        <p:spPr>
          <a:xfrm>
            <a:off x="4960856" y="3804593"/>
            <a:ext cx="594538" cy="56315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2799" dirty="0">
                <a:solidFill>
                  <a:srgbClr val="1D1D1A"/>
                </a:solidFill>
                <a:latin typeface="Arial" panose="020B0604020202020204" pitchFamily="34" charset="0"/>
              </a:rPr>
              <a:t>N</a:t>
            </a:r>
            <a:endParaRPr lang="en-US" altLang="zh-CN" sz="2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cxnSp>
        <p:nvCxnSpPr>
          <p:cNvPr id="144" name="直接箭头连接符 143"/>
          <p:cNvCxnSpPr>
            <a:stCxn id="143" idx="2"/>
            <a:endCxn id="26" idx="0"/>
          </p:cNvCxnSpPr>
          <p:nvPr/>
        </p:nvCxnSpPr>
        <p:spPr>
          <a:xfrm flipH="1">
            <a:off x="4363203" y="4367745"/>
            <a:ext cx="894923" cy="22587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箭头连接符 146"/>
          <p:cNvCxnSpPr>
            <a:stCxn id="143" idx="2"/>
            <a:endCxn id="22" idx="0"/>
          </p:cNvCxnSpPr>
          <p:nvPr/>
        </p:nvCxnSpPr>
        <p:spPr>
          <a:xfrm flipH="1">
            <a:off x="2128867" y="4367745"/>
            <a:ext cx="3129259" cy="22587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箭头连接符 151"/>
          <p:cNvCxnSpPr>
            <a:stCxn id="143" idx="2"/>
            <a:endCxn id="23" idx="0"/>
          </p:cNvCxnSpPr>
          <p:nvPr/>
        </p:nvCxnSpPr>
        <p:spPr>
          <a:xfrm flipH="1">
            <a:off x="2687451" y="4367745"/>
            <a:ext cx="2570675" cy="22587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>
            <a:stCxn id="143" idx="2"/>
            <a:endCxn id="24" idx="0"/>
          </p:cNvCxnSpPr>
          <p:nvPr/>
        </p:nvCxnSpPr>
        <p:spPr>
          <a:xfrm flipH="1">
            <a:off x="3246035" y="4367746"/>
            <a:ext cx="2012091" cy="22587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57"/>
          <p:cNvCxnSpPr>
            <a:stCxn id="143" idx="2"/>
            <a:endCxn id="25" idx="0"/>
          </p:cNvCxnSpPr>
          <p:nvPr/>
        </p:nvCxnSpPr>
        <p:spPr>
          <a:xfrm flipH="1">
            <a:off x="3813083" y="4367745"/>
            <a:ext cx="1445043" cy="22587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/>
          <p:cNvSpPr/>
          <p:nvPr/>
        </p:nvSpPr>
        <p:spPr>
          <a:xfrm>
            <a:off x="7360047" y="2061397"/>
            <a:ext cx="594538" cy="56315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2799" dirty="0">
                <a:solidFill>
                  <a:srgbClr val="1D1D1A"/>
                </a:solidFill>
                <a:latin typeface="Arial" panose="020B0604020202020204" pitchFamily="34" charset="0"/>
              </a:rPr>
              <a:t>S</a:t>
            </a:r>
            <a:endParaRPr lang="en-US" altLang="zh-CN" sz="2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6279385" y="2169936"/>
            <a:ext cx="1189599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Snapshot</a:t>
            </a:r>
          </a:p>
        </p:txBody>
      </p:sp>
      <p:sp>
        <p:nvSpPr>
          <p:cNvPr id="174" name="文本框 173"/>
          <p:cNvSpPr txBox="1"/>
          <p:nvPr/>
        </p:nvSpPr>
        <p:spPr>
          <a:xfrm>
            <a:off x="8812102" y="2169936"/>
            <a:ext cx="1662507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The latest data</a:t>
            </a:r>
          </a:p>
        </p:txBody>
      </p:sp>
      <p:sp>
        <p:nvSpPr>
          <p:cNvPr id="175" name="矩形 174"/>
          <p:cNvSpPr/>
          <p:nvPr/>
        </p:nvSpPr>
        <p:spPr>
          <a:xfrm>
            <a:off x="10427957" y="2061397"/>
            <a:ext cx="594538" cy="56315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2799" dirty="0">
                <a:solidFill>
                  <a:srgbClr val="1D1D1A"/>
                </a:solidFill>
                <a:latin typeface="Arial" panose="020B0604020202020204" pitchFamily="34" charset="0"/>
              </a:rPr>
              <a:t>N</a:t>
            </a:r>
            <a:endParaRPr lang="en-US" altLang="zh-CN" sz="2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cxnSp>
        <p:nvCxnSpPr>
          <p:cNvPr id="177" name="直接箭头连接符 176"/>
          <p:cNvCxnSpPr>
            <a:stCxn id="172" idx="2"/>
            <a:endCxn id="125" idx="0"/>
          </p:cNvCxnSpPr>
          <p:nvPr/>
        </p:nvCxnSpPr>
        <p:spPr>
          <a:xfrm flipH="1">
            <a:off x="7614271" y="2624550"/>
            <a:ext cx="43045" cy="2870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>
            <a:stCxn id="172" idx="2"/>
            <a:endCxn id="126" idx="0"/>
          </p:cNvCxnSpPr>
          <p:nvPr/>
        </p:nvCxnSpPr>
        <p:spPr>
          <a:xfrm>
            <a:off x="7657316" y="2624550"/>
            <a:ext cx="515539" cy="28706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>
            <a:stCxn id="172" idx="2"/>
            <a:endCxn id="127" idx="0"/>
          </p:cNvCxnSpPr>
          <p:nvPr/>
        </p:nvCxnSpPr>
        <p:spPr>
          <a:xfrm>
            <a:off x="7657316" y="2624549"/>
            <a:ext cx="1074122" cy="28706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>
            <a:stCxn id="172" idx="2"/>
            <a:endCxn id="128" idx="0"/>
          </p:cNvCxnSpPr>
          <p:nvPr/>
        </p:nvCxnSpPr>
        <p:spPr>
          <a:xfrm>
            <a:off x="7657316" y="2624550"/>
            <a:ext cx="1641171" cy="2870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>
            <a:stCxn id="172" idx="2"/>
            <a:endCxn id="129" idx="0"/>
          </p:cNvCxnSpPr>
          <p:nvPr/>
        </p:nvCxnSpPr>
        <p:spPr>
          <a:xfrm>
            <a:off x="7657316" y="2624550"/>
            <a:ext cx="2191290" cy="2870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箭头连接符 189"/>
          <p:cNvCxnSpPr>
            <a:stCxn id="175" idx="2"/>
            <a:endCxn id="125" idx="0"/>
          </p:cNvCxnSpPr>
          <p:nvPr/>
        </p:nvCxnSpPr>
        <p:spPr>
          <a:xfrm flipH="1">
            <a:off x="7614271" y="2624550"/>
            <a:ext cx="3110955" cy="2870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箭头连接符 192"/>
          <p:cNvCxnSpPr>
            <a:stCxn id="175" idx="2"/>
            <a:endCxn id="134" idx="0"/>
          </p:cNvCxnSpPr>
          <p:nvPr/>
        </p:nvCxnSpPr>
        <p:spPr>
          <a:xfrm flipH="1">
            <a:off x="7597820" y="2624549"/>
            <a:ext cx="3127406" cy="10837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箭头连接符 195"/>
          <p:cNvCxnSpPr>
            <a:stCxn id="175" idx="2"/>
            <a:endCxn id="127" idx="0"/>
          </p:cNvCxnSpPr>
          <p:nvPr/>
        </p:nvCxnSpPr>
        <p:spPr>
          <a:xfrm flipH="1">
            <a:off x="8731439" y="2624549"/>
            <a:ext cx="1993787" cy="28706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箭头连接符 198"/>
          <p:cNvCxnSpPr>
            <a:stCxn id="175" idx="2"/>
            <a:endCxn id="135" idx="0"/>
          </p:cNvCxnSpPr>
          <p:nvPr/>
        </p:nvCxnSpPr>
        <p:spPr>
          <a:xfrm flipH="1">
            <a:off x="8159436" y="2624550"/>
            <a:ext cx="2565790" cy="10837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箭头连接符 201"/>
          <p:cNvCxnSpPr>
            <a:stCxn id="175" idx="2"/>
            <a:endCxn id="136" idx="0"/>
          </p:cNvCxnSpPr>
          <p:nvPr/>
        </p:nvCxnSpPr>
        <p:spPr>
          <a:xfrm flipH="1">
            <a:off x="8724812" y="2624549"/>
            <a:ext cx="2000414" cy="10837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文本框 204"/>
          <p:cNvSpPr txBox="1"/>
          <p:nvPr/>
        </p:nvSpPr>
        <p:spPr>
          <a:xfrm>
            <a:off x="6486712" y="4326838"/>
            <a:ext cx="5077315" cy="10233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381" indent="-171381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C00000"/>
                </a:solidFill>
                <a:latin typeface="Arial" panose="020B0604020202020204" pitchFamily="34" charset="0"/>
              </a:rPr>
              <a:t>Small I/</a:t>
            </a:r>
            <a:r>
              <a:rPr lang="en-US" sz="1399" dirty="0" err="1">
                <a:solidFill>
                  <a:srgbClr val="C00000"/>
                </a:solidFill>
                <a:latin typeface="Arial" panose="020B0604020202020204" pitchFamily="34" charset="0"/>
              </a:rPr>
              <a:t>Os</a:t>
            </a:r>
            <a:r>
              <a:rPr lang="en-US" sz="1399" dirty="0">
                <a:solidFill>
                  <a:srgbClr val="C00000"/>
                </a:solidFill>
                <a:latin typeface="Arial" panose="020B0604020202020204" pitchFamily="34" charset="0"/>
              </a:rPr>
              <a:t> are aggregated into large I/</a:t>
            </a:r>
            <a:r>
              <a:rPr lang="en-US" sz="1399" dirty="0" err="1">
                <a:solidFill>
                  <a:srgbClr val="C00000"/>
                </a:solidFill>
                <a:latin typeface="Arial" panose="020B0604020202020204" pitchFamily="34" charset="0"/>
              </a:rPr>
              <a:t>Os</a:t>
            </a:r>
            <a:r>
              <a:rPr lang="en-US" sz="1399" dirty="0">
                <a:solidFill>
                  <a:srgbClr val="C00000"/>
                </a:solidFill>
                <a:latin typeface="Arial" panose="020B0604020202020204" pitchFamily="34" charset="0"/>
              </a:rPr>
              <a:t> for sequential writes, eliminating HDD bottlenecks.</a:t>
            </a:r>
            <a:endParaRPr lang="en-US" altLang="zh-CN" sz="1399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71381" indent="-171381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C00000"/>
                </a:solidFill>
                <a:latin typeface="Arial" panose="020B0604020202020204" pitchFamily="34" charset="0"/>
              </a:rPr>
              <a:t>New data forms a new RAID group and no write penalty is generated.</a:t>
            </a:r>
            <a:endParaRPr lang="en-US" altLang="zh-CN" sz="1399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71381" indent="-171381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C00000"/>
                </a:solidFill>
                <a:latin typeface="Arial" panose="020B0604020202020204" pitchFamily="34" charset="0"/>
              </a:rPr>
              <a:t>The original data does not need to be migrated and no overhead is generated.</a:t>
            </a:r>
            <a:endParaRPr lang="en-US" altLang="zh-CN" sz="1399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26" name="文本框 225"/>
          <p:cNvSpPr txBox="1"/>
          <p:nvPr/>
        </p:nvSpPr>
        <p:spPr>
          <a:xfrm>
            <a:off x="6860383" y="5644870"/>
            <a:ext cx="4189252" cy="461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Resolve all write performance issues of hot data.</a:t>
            </a:r>
          </a:p>
        </p:txBody>
      </p:sp>
      <p:grpSp>
        <p:nvGrpSpPr>
          <p:cNvPr id="91" name="组合 90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92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93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96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95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组合 507">
            <a:extLst>
              <a:ext uri="{FF2B5EF4-FFF2-40B4-BE49-F238E27FC236}">
                <a16:creationId xmlns:a16="http://schemas.microsoft.com/office/drawing/2014/main" id="{95D315EF-B109-4D3E-B4B3-93BF27389F88}"/>
              </a:ext>
            </a:extLst>
          </p:cNvPr>
          <p:cNvGrpSpPr/>
          <p:nvPr/>
        </p:nvGrpSpPr>
        <p:grpSpPr>
          <a:xfrm>
            <a:off x="6642436" y="3436615"/>
            <a:ext cx="2034659" cy="822380"/>
            <a:chOff x="3949937" y="1447777"/>
            <a:chExt cx="1912702" cy="438790"/>
          </a:xfrm>
        </p:grpSpPr>
        <p:sp>
          <p:nvSpPr>
            <p:cNvPr id="509" name="梯形 508">
              <a:extLst>
                <a:ext uri="{FF2B5EF4-FFF2-40B4-BE49-F238E27FC236}">
                  <a16:creationId xmlns:a16="http://schemas.microsoft.com/office/drawing/2014/main" id="{CDB2241B-29B1-448C-A4B8-3A9DB5A9C1D2}"/>
                </a:ext>
              </a:extLst>
            </p:cNvPr>
            <p:cNvSpPr/>
            <p:nvPr/>
          </p:nvSpPr>
          <p:spPr>
            <a:xfrm>
              <a:off x="3950943" y="1475763"/>
              <a:ext cx="1652138" cy="410804"/>
            </a:xfrm>
            <a:prstGeom prst="trapezoid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100" b="1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510" name="组合 509">
              <a:extLst>
                <a:ext uri="{FF2B5EF4-FFF2-40B4-BE49-F238E27FC236}">
                  <a16:creationId xmlns:a16="http://schemas.microsoft.com/office/drawing/2014/main" id="{941C2679-3807-4F79-BB62-9F57EC697671}"/>
                </a:ext>
              </a:extLst>
            </p:cNvPr>
            <p:cNvGrpSpPr/>
            <p:nvPr/>
          </p:nvGrpSpPr>
          <p:grpSpPr>
            <a:xfrm>
              <a:off x="3949937" y="1449956"/>
              <a:ext cx="1912702" cy="397896"/>
              <a:chOff x="3949937" y="1449956"/>
              <a:chExt cx="1912702" cy="397896"/>
            </a:xfrm>
          </p:grpSpPr>
          <p:sp>
            <p:nvSpPr>
              <p:cNvPr id="512" name="椭圆 511">
                <a:extLst>
                  <a:ext uri="{FF2B5EF4-FFF2-40B4-BE49-F238E27FC236}">
                    <a16:creationId xmlns:a16="http://schemas.microsoft.com/office/drawing/2014/main" id="{A8D73E09-E7FB-4CCA-B432-739B6D7507A2}"/>
                  </a:ext>
                </a:extLst>
              </p:cNvPr>
              <p:cNvSpPr/>
              <p:nvPr/>
            </p:nvSpPr>
            <p:spPr>
              <a:xfrm>
                <a:off x="3949937" y="1581352"/>
                <a:ext cx="1912702" cy="26650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gradFill flip="none" rotWithShape="1">
                  <a:gsLst>
                    <a:gs pos="9000">
                      <a:srgbClr val="FFFFFF">
                        <a:lumMod val="85000"/>
                        <a:alpha val="0"/>
                      </a:srgbClr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513" name="椭圆 512">
                <a:extLst>
                  <a:ext uri="{FF2B5EF4-FFF2-40B4-BE49-F238E27FC236}">
                    <a16:creationId xmlns:a16="http://schemas.microsoft.com/office/drawing/2014/main" id="{FCD4857D-7BB2-4D1D-B26D-2FDA0C17D62F}"/>
                  </a:ext>
                </a:extLst>
              </p:cNvPr>
              <p:cNvSpPr/>
              <p:nvPr/>
            </p:nvSpPr>
            <p:spPr>
              <a:xfrm>
                <a:off x="3949937" y="1449956"/>
                <a:ext cx="1912702" cy="2665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44600">
                    <a:srgbClr val="FFFFFF">
                      <a:alpha val="98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511" name="双括号 510">
              <a:extLst>
                <a:ext uri="{FF2B5EF4-FFF2-40B4-BE49-F238E27FC236}">
                  <a16:creationId xmlns:a16="http://schemas.microsoft.com/office/drawing/2014/main" id="{DEEABCDC-01C2-4CBD-9BF7-6B6D3C65C467}"/>
                </a:ext>
              </a:extLst>
            </p:cNvPr>
            <p:cNvSpPr/>
            <p:nvPr/>
          </p:nvSpPr>
          <p:spPr>
            <a:xfrm>
              <a:off x="4028952" y="1447777"/>
              <a:ext cx="1717798" cy="193652"/>
            </a:xfrm>
            <a:prstGeom prst="bracketPai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399" b="1" kern="0" dirty="0">
                <a:solidFill>
                  <a:srgbClr val="C7000B"/>
                </a:solidFill>
                <a:effectLst>
                  <a:reflection blurRad="6350" stA="20000" endPos="50000" dist="63500" dir="5400000" sy="-100000" algn="bl" rotWithShape="0"/>
                </a:effectLst>
                <a:latin typeface="Arial" panose="020B0604020202020204" pitchFamily="34" charset="0"/>
                <a:ea typeface="微软雅黑"/>
              </a:endParaRPr>
            </a:p>
          </p:txBody>
        </p:sp>
      </p:grpSp>
      <p:sp>
        <p:nvSpPr>
          <p:cNvPr id="269" name="标题 1"/>
          <p:cNvSpPr txBox="1">
            <a:spLocks/>
          </p:cNvSpPr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 err="1"/>
              <a:t>SmartAcceleration</a:t>
            </a:r>
            <a:r>
              <a:rPr lang="en-US" sz="2798" dirty="0"/>
              <a:t>: Elastic Tier/Cache Convergence for Optimal Cost-Performance Balance</a:t>
            </a:r>
          </a:p>
        </p:txBody>
      </p:sp>
      <p:sp>
        <p:nvSpPr>
          <p:cNvPr id="255" name="文本框 254"/>
          <p:cNvSpPr txBox="1"/>
          <p:nvPr/>
        </p:nvSpPr>
        <p:spPr>
          <a:xfrm>
            <a:off x="1169805" y="1187757"/>
            <a:ext cx="4322291" cy="646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Traditional hybrid flash storage</a:t>
            </a: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999" b="1" dirty="0">
                <a:solidFill>
                  <a:srgbClr val="1D1D1A"/>
                </a:solidFill>
                <a:latin typeface="Arial" panose="020B0604020202020204" pitchFamily="34" charset="0"/>
              </a:rPr>
              <a:t>Tier/Cache space isolated</a:t>
            </a:r>
          </a:p>
        </p:txBody>
      </p:sp>
      <p:sp>
        <p:nvSpPr>
          <p:cNvPr id="256" name="圆角矩形 255"/>
          <p:cNvSpPr/>
          <p:nvPr/>
        </p:nvSpPr>
        <p:spPr>
          <a:xfrm>
            <a:off x="682457" y="1187756"/>
            <a:ext cx="5292113" cy="4927604"/>
          </a:xfrm>
          <a:prstGeom prst="roundRect">
            <a:avLst>
              <a:gd name="adj" fmla="val 8879"/>
            </a:avLst>
          </a:prstGeom>
          <a:noFill/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" name="上箭头 2"/>
          <p:cNvSpPr/>
          <p:nvPr/>
        </p:nvSpPr>
        <p:spPr>
          <a:xfrm>
            <a:off x="2073613" y="2476860"/>
            <a:ext cx="198673" cy="399516"/>
          </a:xfrm>
          <a:prstGeom prst="upArrow">
            <a:avLst/>
          </a:prstGeom>
          <a:solidFill>
            <a:srgbClr val="59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60" name="上箭头 259"/>
          <p:cNvSpPr/>
          <p:nvPr/>
        </p:nvSpPr>
        <p:spPr>
          <a:xfrm rot="10800000">
            <a:off x="2318841" y="2492163"/>
            <a:ext cx="198673" cy="399516"/>
          </a:xfrm>
          <a:prstGeom prst="upArrow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2430577" y="2402346"/>
            <a:ext cx="1553992" cy="523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Data migration based on access frequency</a:t>
            </a:r>
          </a:p>
        </p:txBody>
      </p:sp>
      <p:sp>
        <p:nvSpPr>
          <p:cNvPr id="397" name="文本框 396"/>
          <p:cNvSpPr txBox="1"/>
          <p:nvPr/>
        </p:nvSpPr>
        <p:spPr>
          <a:xfrm>
            <a:off x="1293861" y="5639596"/>
            <a:ext cx="783871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Pool 1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98" name="文本框 397"/>
          <p:cNvSpPr txBox="1"/>
          <p:nvPr/>
        </p:nvSpPr>
        <p:spPr>
          <a:xfrm>
            <a:off x="2664046" y="5639596"/>
            <a:ext cx="77884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Pool 2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99" name="文本框 398"/>
          <p:cNvSpPr txBox="1"/>
          <p:nvPr/>
        </p:nvSpPr>
        <p:spPr>
          <a:xfrm>
            <a:off x="3733163" y="2516248"/>
            <a:ext cx="2162352" cy="2445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</a:rPr>
              <a:t>Disadvantages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The SSD performance layer is exclusively used and cannot be shared across pools.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Caches and tiers are independent, and physical space usage is inefficient.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Data needs to be frequently migrated based on access frequency, affecting performance.</a:t>
            </a:r>
          </a:p>
        </p:txBody>
      </p:sp>
      <p:grpSp>
        <p:nvGrpSpPr>
          <p:cNvPr id="400" name="组合 399">
            <a:extLst>
              <a:ext uri="{FF2B5EF4-FFF2-40B4-BE49-F238E27FC236}">
                <a16:creationId xmlns:a16="http://schemas.microsoft.com/office/drawing/2014/main" id="{95D315EF-B109-4D3E-B4B3-93BF27389F88}"/>
              </a:ext>
            </a:extLst>
          </p:cNvPr>
          <p:cNvGrpSpPr/>
          <p:nvPr/>
        </p:nvGrpSpPr>
        <p:grpSpPr>
          <a:xfrm>
            <a:off x="900001" y="3008167"/>
            <a:ext cx="1261010" cy="822380"/>
            <a:chOff x="3949937" y="1447777"/>
            <a:chExt cx="1912702" cy="438790"/>
          </a:xfrm>
        </p:grpSpPr>
        <p:sp>
          <p:nvSpPr>
            <p:cNvPr id="401" name="梯形 400">
              <a:extLst>
                <a:ext uri="{FF2B5EF4-FFF2-40B4-BE49-F238E27FC236}">
                  <a16:creationId xmlns:a16="http://schemas.microsoft.com/office/drawing/2014/main" id="{CDB2241B-29B1-448C-A4B8-3A9DB5A9C1D2}"/>
                </a:ext>
              </a:extLst>
            </p:cNvPr>
            <p:cNvSpPr/>
            <p:nvPr/>
          </p:nvSpPr>
          <p:spPr>
            <a:xfrm>
              <a:off x="3950943" y="1475763"/>
              <a:ext cx="1652138" cy="410804"/>
            </a:xfrm>
            <a:prstGeom prst="trapezoid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100" b="1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402" name="组合 401">
              <a:extLst>
                <a:ext uri="{FF2B5EF4-FFF2-40B4-BE49-F238E27FC236}">
                  <a16:creationId xmlns:a16="http://schemas.microsoft.com/office/drawing/2014/main" id="{941C2679-3807-4F79-BB62-9F57EC697671}"/>
                </a:ext>
              </a:extLst>
            </p:cNvPr>
            <p:cNvGrpSpPr/>
            <p:nvPr/>
          </p:nvGrpSpPr>
          <p:grpSpPr>
            <a:xfrm>
              <a:off x="3949937" y="1449956"/>
              <a:ext cx="1912702" cy="397896"/>
              <a:chOff x="3949937" y="1449956"/>
              <a:chExt cx="1912702" cy="397896"/>
            </a:xfrm>
          </p:grpSpPr>
          <p:sp>
            <p:nvSpPr>
              <p:cNvPr id="404" name="椭圆 403">
                <a:extLst>
                  <a:ext uri="{FF2B5EF4-FFF2-40B4-BE49-F238E27FC236}">
                    <a16:creationId xmlns:a16="http://schemas.microsoft.com/office/drawing/2014/main" id="{A8D73E09-E7FB-4CCA-B432-739B6D7507A2}"/>
                  </a:ext>
                </a:extLst>
              </p:cNvPr>
              <p:cNvSpPr/>
              <p:nvPr/>
            </p:nvSpPr>
            <p:spPr>
              <a:xfrm>
                <a:off x="3949937" y="1581352"/>
                <a:ext cx="1912702" cy="26650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gradFill flip="none" rotWithShape="1">
                  <a:gsLst>
                    <a:gs pos="9000">
                      <a:srgbClr val="FFFFFF">
                        <a:lumMod val="85000"/>
                        <a:alpha val="0"/>
                      </a:srgbClr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405" name="椭圆 404">
                <a:extLst>
                  <a:ext uri="{FF2B5EF4-FFF2-40B4-BE49-F238E27FC236}">
                    <a16:creationId xmlns:a16="http://schemas.microsoft.com/office/drawing/2014/main" id="{FCD4857D-7BB2-4D1D-B26D-2FDA0C17D62F}"/>
                  </a:ext>
                </a:extLst>
              </p:cNvPr>
              <p:cNvSpPr/>
              <p:nvPr/>
            </p:nvSpPr>
            <p:spPr>
              <a:xfrm>
                <a:off x="3949937" y="1449956"/>
                <a:ext cx="1912702" cy="2665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44600">
                    <a:srgbClr val="FFFFFF">
                      <a:alpha val="98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6350" cap="flat" cmpd="sng" algn="ctr">
                <a:gradFill flip="none" rotWithShape="1">
                  <a:gsLst>
                    <a:gs pos="9000">
                      <a:srgbClr val="C7000B">
                        <a:alpha val="0"/>
                      </a:srgbClr>
                    </a:gs>
                    <a:gs pos="100000">
                      <a:srgbClr val="C7000B"/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403" name="双括号 402">
              <a:extLst>
                <a:ext uri="{FF2B5EF4-FFF2-40B4-BE49-F238E27FC236}">
                  <a16:creationId xmlns:a16="http://schemas.microsoft.com/office/drawing/2014/main" id="{DEEABCDC-01C2-4CBD-9BF7-6B6D3C65C467}"/>
                </a:ext>
              </a:extLst>
            </p:cNvPr>
            <p:cNvSpPr/>
            <p:nvPr/>
          </p:nvSpPr>
          <p:spPr>
            <a:xfrm>
              <a:off x="4028952" y="1447777"/>
              <a:ext cx="1717798" cy="193652"/>
            </a:xfrm>
            <a:prstGeom prst="bracketPai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399" b="1" kern="0" dirty="0">
                <a:solidFill>
                  <a:srgbClr val="C7000B"/>
                </a:solidFill>
                <a:effectLst>
                  <a:reflection blurRad="6350" stA="20000" endPos="50000" dist="63500" dir="5400000" sy="-100000" algn="bl" rotWithShape="0"/>
                </a:effectLst>
                <a:latin typeface="Arial" panose="020B0604020202020204" pitchFamily="34" charset="0"/>
                <a:ea typeface="微软雅黑"/>
              </a:endParaRPr>
            </a:p>
          </p:txBody>
        </p:sp>
      </p:grpSp>
      <p:grpSp>
        <p:nvGrpSpPr>
          <p:cNvPr id="406" name="组合 405">
            <a:extLst>
              <a:ext uri="{FF2B5EF4-FFF2-40B4-BE49-F238E27FC236}">
                <a16:creationId xmlns:a16="http://schemas.microsoft.com/office/drawing/2014/main" id="{95D315EF-B109-4D3E-B4B3-93BF27389F88}"/>
              </a:ext>
            </a:extLst>
          </p:cNvPr>
          <p:cNvGrpSpPr/>
          <p:nvPr/>
        </p:nvGrpSpPr>
        <p:grpSpPr>
          <a:xfrm>
            <a:off x="901073" y="3824206"/>
            <a:ext cx="1260347" cy="822380"/>
            <a:chOff x="3949937" y="1447777"/>
            <a:chExt cx="1912702" cy="438790"/>
          </a:xfrm>
        </p:grpSpPr>
        <p:sp>
          <p:nvSpPr>
            <p:cNvPr id="407" name="梯形 406">
              <a:extLst>
                <a:ext uri="{FF2B5EF4-FFF2-40B4-BE49-F238E27FC236}">
                  <a16:creationId xmlns:a16="http://schemas.microsoft.com/office/drawing/2014/main" id="{CDB2241B-29B1-448C-A4B8-3A9DB5A9C1D2}"/>
                </a:ext>
              </a:extLst>
            </p:cNvPr>
            <p:cNvSpPr/>
            <p:nvPr/>
          </p:nvSpPr>
          <p:spPr>
            <a:xfrm>
              <a:off x="3950943" y="1475763"/>
              <a:ext cx="1652138" cy="410804"/>
            </a:xfrm>
            <a:prstGeom prst="trapezoid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100" b="1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408" name="组合 407">
              <a:extLst>
                <a:ext uri="{FF2B5EF4-FFF2-40B4-BE49-F238E27FC236}">
                  <a16:creationId xmlns:a16="http://schemas.microsoft.com/office/drawing/2014/main" id="{941C2679-3807-4F79-BB62-9F57EC697671}"/>
                </a:ext>
              </a:extLst>
            </p:cNvPr>
            <p:cNvGrpSpPr/>
            <p:nvPr/>
          </p:nvGrpSpPr>
          <p:grpSpPr>
            <a:xfrm>
              <a:off x="3949937" y="1449956"/>
              <a:ext cx="1912702" cy="397896"/>
              <a:chOff x="3949937" y="1449956"/>
              <a:chExt cx="1912702" cy="397896"/>
            </a:xfrm>
          </p:grpSpPr>
          <p:sp>
            <p:nvSpPr>
              <p:cNvPr id="410" name="椭圆 409">
                <a:extLst>
                  <a:ext uri="{FF2B5EF4-FFF2-40B4-BE49-F238E27FC236}">
                    <a16:creationId xmlns:a16="http://schemas.microsoft.com/office/drawing/2014/main" id="{A8D73E09-E7FB-4CCA-B432-739B6D7507A2}"/>
                  </a:ext>
                </a:extLst>
              </p:cNvPr>
              <p:cNvSpPr/>
              <p:nvPr/>
            </p:nvSpPr>
            <p:spPr>
              <a:xfrm>
                <a:off x="3949937" y="1581352"/>
                <a:ext cx="1912702" cy="26650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gradFill flip="none" rotWithShape="1">
                  <a:gsLst>
                    <a:gs pos="9000">
                      <a:srgbClr val="FFFFFF">
                        <a:lumMod val="85000"/>
                        <a:alpha val="0"/>
                      </a:srgbClr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411" name="椭圆 410">
                <a:extLst>
                  <a:ext uri="{FF2B5EF4-FFF2-40B4-BE49-F238E27FC236}">
                    <a16:creationId xmlns:a16="http://schemas.microsoft.com/office/drawing/2014/main" id="{FCD4857D-7BB2-4D1D-B26D-2FDA0C17D62F}"/>
                  </a:ext>
                </a:extLst>
              </p:cNvPr>
              <p:cNvSpPr/>
              <p:nvPr/>
            </p:nvSpPr>
            <p:spPr>
              <a:xfrm>
                <a:off x="3949937" y="1449956"/>
                <a:ext cx="1912702" cy="2665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44600">
                    <a:srgbClr val="FFFFFF">
                      <a:alpha val="98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6350" cap="flat" cmpd="sng" algn="ctr">
                <a:solidFill>
                  <a:srgbClr val="F7962B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409" name="双括号 408">
              <a:extLst>
                <a:ext uri="{FF2B5EF4-FFF2-40B4-BE49-F238E27FC236}">
                  <a16:creationId xmlns:a16="http://schemas.microsoft.com/office/drawing/2014/main" id="{DEEABCDC-01C2-4CBD-9BF7-6B6D3C65C467}"/>
                </a:ext>
              </a:extLst>
            </p:cNvPr>
            <p:cNvSpPr/>
            <p:nvPr/>
          </p:nvSpPr>
          <p:spPr>
            <a:xfrm>
              <a:off x="4028952" y="1447777"/>
              <a:ext cx="1717798" cy="193652"/>
            </a:xfrm>
            <a:prstGeom prst="bracketPai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399" b="1" kern="0" dirty="0">
                <a:solidFill>
                  <a:srgbClr val="C7000B"/>
                </a:solidFill>
                <a:effectLst>
                  <a:reflection blurRad="6350" stA="20000" endPos="50000" dist="63500" dir="5400000" sy="-100000" algn="bl" rotWithShape="0"/>
                </a:effectLst>
                <a:latin typeface="Arial" panose="020B0604020202020204" pitchFamily="34" charset="0"/>
                <a:ea typeface="微软雅黑"/>
              </a:endParaRPr>
            </a:p>
          </p:txBody>
        </p:sp>
      </p:grpSp>
      <p:grpSp>
        <p:nvGrpSpPr>
          <p:cNvPr id="412" name="组合 411">
            <a:extLst>
              <a:ext uri="{FF2B5EF4-FFF2-40B4-BE49-F238E27FC236}">
                <a16:creationId xmlns:a16="http://schemas.microsoft.com/office/drawing/2014/main" id="{95D315EF-B109-4D3E-B4B3-93BF27389F88}"/>
              </a:ext>
            </a:extLst>
          </p:cNvPr>
          <p:cNvGrpSpPr/>
          <p:nvPr/>
        </p:nvGrpSpPr>
        <p:grpSpPr>
          <a:xfrm>
            <a:off x="903256" y="4646586"/>
            <a:ext cx="1258996" cy="822380"/>
            <a:chOff x="3949937" y="1447777"/>
            <a:chExt cx="1912702" cy="438790"/>
          </a:xfrm>
        </p:grpSpPr>
        <p:sp>
          <p:nvSpPr>
            <p:cNvPr id="413" name="梯形 412">
              <a:extLst>
                <a:ext uri="{FF2B5EF4-FFF2-40B4-BE49-F238E27FC236}">
                  <a16:creationId xmlns:a16="http://schemas.microsoft.com/office/drawing/2014/main" id="{CDB2241B-29B1-448C-A4B8-3A9DB5A9C1D2}"/>
                </a:ext>
              </a:extLst>
            </p:cNvPr>
            <p:cNvSpPr/>
            <p:nvPr/>
          </p:nvSpPr>
          <p:spPr>
            <a:xfrm>
              <a:off x="3950943" y="1475763"/>
              <a:ext cx="1652138" cy="410804"/>
            </a:xfrm>
            <a:prstGeom prst="trapezoid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100" b="1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414" name="组合 413">
              <a:extLst>
                <a:ext uri="{FF2B5EF4-FFF2-40B4-BE49-F238E27FC236}">
                  <a16:creationId xmlns:a16="http://schemas.microsoft.com/office/drawing/2014/main" id="{941C2679-3807-4F79-BB62-9F57EC697671}"/>
                </a:ext>
              </a:extLst>
            </p:cNvPr>
            <p:cNvGrpSpPr/>
            <p:nvPr/>
          </p:nvGrpSpPr>
          <p:grpSpPr>
            <a:xfrm>
              <a:off x="3949937" y="1449956"/>
              <a:ext cx="1912702" cy="397896"/>
              <a:chOff x="3949937" y="1449956"/>
              <a:chExt cx="1912702" cy="397896"/>
            </a:xfrm>
          </p:grpSpPr>
          <p:sp>
            <p:nvSpPr>
              <p:cNvPr id="416" name="椭圆 415">
                <a:extLst>
                  <a:ext uri="{FF2B5EF4-FFF2-40B4-BE49-F238E27FC236}">
                    <a16:creationId xmlns:a16="http://schemas.microsoft.com/office/drawing/2014/main" id="{A8D73E09-E7FB-4CCA-B432-739B6D7507A2}"/>
                  </a:ext>
                </a:extLst>
              </p:cNvPr>
              <p:cNvSpPr/>
              <p:nvPr/>
            </p:nvSpPr>
            <p:spPr>
              <a:xfrm>
                <a:off x="3949937" y="1581352"/>
                <a:ext cx="1912702" cy="26650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gradFill flip="none" rotWithShape="1">
                  <a:gsLst>
                    <a:gs pos="9000">
                      <a:srgbClr val="FFFFFF">
                        <a:lumMod val="85000"/>
                        <a:alpha val="0"/>
                      </a:srgbClr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417" name="椭圆 416">
                <a:extLst>
                  <a:ext uri="{FF2B5EF4-FFF2-40B4-BE49-F238E27FC236}">
                    <a16:creationId xmlns:a16="http://schemas.microsoft.com/office/drawing/2014/main" id="{FCD4857D-7BB2-4D1D-B26D-2FDA0C17D62F}"/>
                  </a:ext>
                </a:extLst>
              </p:cNvPr>
              <p:cNvSpPr/>
              <p:nvPr/>
            </p:nvSpPr>
            <p:spPr>
              <a:xfrm>
                <a:off x="3949937" y="1449956"/>
                <a:ext cx="1912702" cy="2665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44600">
                    <a:srgbClr val="FFFFFF">
                      <a:alpha val="98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415" name="双括号 414">
              <a:extLst>
                <a:ext uri="{FF2B5EF4-FFF2-40B4-BE49-F238E27FC236}">
                  <a16:creationId xmlns:a16="http://schemas.microsoft.com/office/drawing/2014/main" id="{DEEABCDC-01C2-4CBD-9BF7-6B6D3C65C467}"/>
                </a:ext>
              </a:extLst>
            </p:cNvPr>
            <p:cNvSpPr/>
            <p:nvPr/>
          </p:nvSpPr>
          <p:spPr>
            <a:xfrm>
              <a:off x="4028952" y="1447777"/>
              <a:ext cx="1717798" cy="193652"/>
            </a:xfrm>
            <a:prstGeom prst="bracketPai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399" b="1" kern="0" dirty="0">
                <a:solidFill>
                  <a:srgbClr val="C7000B"/>
                </a:solidFill>
                <a:effectLst>
                  <a:reflection blurRad="6350" stA="20000" endPos="50000" dist="63500" dir="5400000" sy="-100000" algn="bl" rotWithShape="0"/>
                </a:effectLst>
                <a:latin typeface="Arial" panose="020B0604020202020204" pitchFamily="34" charset="0"/>
                <a:ea typeface="微软雅黑"/>
              </a:endParaRPr>
            </a:p>
          </p:txBody>
        </p:sp>
      </p:grpSp>
      <p:sp>
        <p:nvSpPr>
          <p:cNvPr id="418" name="文本框 417"/>
          <p:cNvSpPr txBox="1"/>
          <p:nvPr/>
        </p:nvSpPr>
        <p:spPr>
          <a:xfrm>
            <a:off x="1072073" y="3522157"/>
            <a:ext cx="128137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SSD 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19" name="文本框 418"/>
          <p:cNvSpPr txBox="1"/>
          <p:nvPr/>
        </p:nvSpPr>
        <p:spPr>
          <a:xfrm>
            <a:off x="1074785" y="4354081"/>
            <a:ext cx="128137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SAS 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20" name="文本框 419"/>
          <p:cNvSpPr txBox="1"/>
          <p:nvPr/>
        </p:nvSpPr>
        <p:spPr>
          <a:xfrm>
            <a:off x="964992" y="5198511"/>
            <a:ext cx="128137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NL-SAS 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43" name="椭圆 442">
            <a:extLst>
              <a:ext uri="{FF2B5EF4-FFF2-40B4-BE49-F238E27FC236}">
                <a16:creationId xmlns:a16="http://schemas.microsoft.com/office/drawing/2014/main" id="{FCD4857D-7BB2-4D1D-B26D-2FDA0C17D62F}"/>
              </a:ext>
            </a:extLst>
          </p:cNvPr>
          <p:cNvSpPr/>
          <p:nvPr/>
        </p:nvSpPr>
        <p:spPr>
          <a:xfrm>
            <a:off x="981294" y="1921883"/>
            <a:ext cx="2705141" cy="499474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600">
                <a:srgbClr val="FFFFFF">
                  <a:alpha val="98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6350" cap="flat" cmpd="sng" algn="ctr">
            <a:gradFill flip="none" rotWithShape="1">
              <a:gsLst>
                <a:gs pos="9000">
                  <a:srgbClr val="C7000B">
                    <a:alpha val="0"/>
                  </a:srgbClr>
                </a:gs>
                <a:gs pos="100000">
                  <a:srgbClr val="C7000B"/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799" kern="0" dirty="0">
              <a:solidFill>
                <a:srgbClr val="666666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446" name="文本框 445"/>
          <p:cNvSpPr txBox="1"/>
          <p:nvPr/>
        </p:nvSpPr>
        <p:spPr>
          <a:xfrm>
            <a:off x="1809872" y="1987967"/>
            <a:ext cx="1633017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SSD cache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469" name="组合 468">
            <a:extLst>
              <a:ext uri="{FF2B5EF4-FFF2-40B4-BE49-F238E27FC236}">
                <a16:creationId xmlns:a16="http://schemas.microsoft.com/office/drawing/2014/main" id="{95D315EF-B109-4D3E-B4B3-93BF27389F88}"/>
              </a:ext>
            </a:extLst>
          </p:cNvPr>
          <p:cNvGrpSpPr/>
          <p:nvPr/>
        </p:nvGrpSpPr>
        <p:grpSpPr>
          <a:xfrm>
            <a:off x="2408109" y="3002214"/>
            <a:ext cx="1261010" cy="822380"/>
            <a:chOff x="3949937" y="1447777"/>
            <a:chExt cx="1912702" cy="438790"/>
          </a:xfrm>
        </p:grpSpPr>
        <p:sp>
          <p:nvSpPr>
            <p:cNvPr id="470" name="梯形 469">
              <a:extLst>
                <a:ext uri="{FF2B5EF4-FFF2-40B4-BE49-F238E27FC236}">
                  <a16:creationId xmlns:a16="http://schemas.microsoft.com/office/drawing/2014/main" id="{CDB2241B-29B1-448C-A4B8-3A9DB5A9C1D2}"/>
                </a:ext>
              </a:extLst>
            </p:cNvPr>
            <p:cNvSpPr/>
            <p:nvPr/>
          </p:nvSpPr>
          <p:spPr>
            <a:xfrm>
              <a:off x="3950943" y="1475763"/>
              <a:ext cx="1652138" cy="410804"/>
            </a:xfrm>
            <a:prstGeom prst="trapezoid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100" b="1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471" name="组合 470">
              <a:extLst>
                <a:ext uri="{FF2B5EF4-FFF2-40B4-BE49-F238E27FC236}">
                  <a16:creationId xmlns:a16="http://schemas.microsoft.com/office/drawing/2014/main" id="{941C2679-3807-4F79-BB62-9F57EC697671}"/>
                </a:ext>
              </a:extLst>
            </p:cNvPr>
            <p:cNvGrpSpPr/>
            <p:nvPr/>
          </p:nvGrpSpPr>
          <p:grpSpPr>
            <a:xfrm>
              <a:off x="3949937" y="1449956"/>
              <a:ext cx="1912702" cy="397896"/>
              <a:chOff x="3949937" y="1449956"/>
              <a:chExt cx="1912702" cy="397896"/>
            </a:xfrm>
          </p:grpSpPr>
          <p:sp>
            <p:nvSpPr>
              <p:cNvPr id="473" name="椭圆 472">
                <a:extLst>
                  <a:ext uri="{FF2B5EF4-FFF2-40B4-BE49-F238E27FC236}">
                    <a16:creationId xmlns:a16="http://schemas.microsoft.com/office/drawing/2014/main" id="{A8D73E09-E7FB-4CCA-B432-739B6D7507A2}"/>
                  </a:ext>
                </a:extLst>
              </p:cNvPr>
              <p:cNvSpPr/>
              <p:nvPr/>
            </p:nvSpPr>
            <p:spPr>
              <a:xfrm>
                <a:off x="3949937" y="1581352"/>
                <a:ext cx="1912702" cy="26650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gradFill flip="none" rotWithShape="1">
                  <a:gsLst>
                    <a:gs pos="9000">
                      <a:srgbClr val="FFFFFF">
                        <a:lumMod val="85000"/>
                        <a:alpha val="0"/>
                      </a:srgbClr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474" name="椭圆 473">
                <a:extLst>
                  <a:ext uri="{FF2B5EF4-FFF2-40B4-BE49-F238E27FC236}">
                    <a16:creationId xmlns:a16="http://schemas.microsoft.com/office/drawing/2014/main" id="{FCD4857D-7BB2-4D1D-B26D-2FDA0C17D62F}"/>
                  </a:ext>
                </a:extLst>
              </p:cNvPr>
              <p:cNvSpPr/>
              <p:nvPr/>
            </p:nvSpPr>
            <p:spPr>
              <a:xfrm>
                <a:off x="3949937" y="1449956"/>
                <a:ext cx="1912702" cy="2665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44600">
                    <a:srgbClr val="FFFFFF">
                      <a:alpha val="98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6350" cap="flat" cmpd="sng" algn="ctr">
                <a:gradFill flip="none" rotWithShape="1">
                  <a:gsLst>
                    <a:gs pos="9000">
                      <a:srgbClr val="C7000B">
                        <a:alpha val="0"/>
                      </a:srgbClr>
                    </a:gs>
                    <a:gs pos="100000">
                      <a:srgbClr val="C7000B"/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472" name="双括号 471">
              <a:extLst>
                <a:ext uri="{FF2B5EF4-FFF2-40B4-BE49-F238E27FC236}">
                  <a16:creationId xmlns:a16="http://schemas.microsoft.com/office/drawing/2014/main" id="{DEEABCDC-01C2-4CBD-9BF7-6B6D3C65C467}"/>
                </a:ext>
              </a:extLst>
            </p:cNvPr>
            <p:cNvSpPr/>
            <p:nvPr/>
          </p:nvSpPr>
          <p:spPr>
            <a:xfrm>
              <a:off x="4028952" y="1447777"/>
              <a:ext cx="1717798" cy="193652"/>
            </a:xfrm>
            <a:prstGeom prst="bracketPai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399" b="1" kern="0" dirty="0">
                <a:solidFill>
                  <a:srgbClr val="C7000B"/>
                </a:solidFill>
                <a:effectLst>
                  <a:reflection blurRad="6350" stA="20000" endPos="50000" dist="63500" dir="5400000" sy="-100000" algn="bl" rotWithShape="0"/>
                </a:effectLst>
                <a:latin typeface="Arial" panose="020B0604020202020204" pitchFamily="34" charset="0"/>
                <a:ea typeface="微软雅黑"/>
              </a:endParaRPr>
            </a:p>
          </p:txBody>
        </p:sp>
      </p:grpSp>
      <p:grpSp>
        <p:nvGrpSpPr>
          <p:cNvPr id="475" name="组合 474">
            <a:extLst>
              <a:ext uri="{FF2B5EF4-FFF2-40B4-BE49-F238E27FC236}">
                <a16:creationId xmlns:a16="http://schemas.microsoft.com/office/drawing/2014/main" id="{95D315EF-B109-4D3E-B4B3-93BF27389F88}"/>
              </a:ext>
            </a:extLst>
          </p:cNvPr>
          <p:cNvGrpSpPr/>
          <p:nvPr/>
        </p:nvGrpSpPr>
        <p:grpSpPr>
          <a:xfrm>
            <a:off x="2409181" y="3818253"/>
            <a:ext cx="1260347" cy="822380"/>
            <a:chOff x="3949937" y="1447777"/>
            <a:chExt cx="1912702" cy="438790"/>
          </a:xfrm>
        </p:grpSpPr>
        <p:sp>
          <p:nvSpPr>
            <p:cNvPr id="476" name="梯形 475">
              <a:extLst>
                <a:ext uri="{FF2B5EF4-FFF2-40B4-BE49-F238E27FC236}">
                  <a16:creationId xmlns:a16="http://schemas.microsoft.com/office/drawing/2014/main" id="{CDB2241B-29B1-448C-A4B8-3A9DB5A9C1D2}"/>
                </a:ext>
              </a:extLst>
            </p:cNvPr>
            <p:cNvSpPr/>
            <p:nvPr/>
          </p:nvSpPr>
          <p:spPr>
            <a:xfrm>
              <a:off x="3950943" y="1475763"/>
              <a:ext cx="1652138" cy="410804"/>
            </a:xfrm>
            <a:prstGeom prst="trapezoid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100" b="1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477" name="组合 476">
              <a:extLst>
                <a:ext uri="{FF2B5EF4-FFF2-40B4-BE49-F238E27FC236}">
                  <a16:creationId xmlns:a16="http://schemas.microsoft.com/office/drawing/2014/main" id="{941C2679-3807-4F79-BB62-9F57EC697671}"/>
                </a:ext>
              </a:extLst>
            </p:cNvPr>
            <p:cNvGrpSpPr/>
            <p:nvPr/>
          </p:nvGrpSpPr>
          <p:grpSpPr>
            <a:xfrm>
              <a:off x="3949937" y="1449956"/>
              <a:ext cx="1912702" cy="397896"/>
              <a:chOff x="3949937" y="1449956"/>
              <a:chExt cx="1912702" cy="397896"/>
            </a:xfrm>
          </p:grpSpPr>
          <p:sp>
            <p:nvSpPr>
              <p:cNvPr id="479" name="椭圆 478">
                <a:extLst>
                  <a:ext uri="{FF2B5EF4-FFF2-40B4-BE49-F238E27FC236}">
                    <a16:creationId xmlns:a16="http://schemas.microsoft.com/office/drawing/2014/main" id="{A8D73E09-E7FB-4CCA-B432-739B6D7507A2}"/>
                  </a:ext>
                </a:extLst>
              </p:cNvPr>
              <p:cNvSpPr/>
              <p:nvPr/>
            </p:nvSpPr>
            <p:spPr>
              <a:xfrm>
                <a:off x="3949937" y="1581352"/>
                <a:ext cx="1912702" cy="26650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gradFill flip="none" rotWithShape="1">
                  <a:gsLst>
                    <a:gs pos="9000">
                      <a:srgbClr val="FFFFFF">
                        <a:lumMod val="85000"/>
                        <a:alpha val="0"/>
                      </a:srgbClr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480" name="椭圆 479">
                <a:extLst>
                  <a:ext uri="{FF2B5EF4-FFF2-40B4-BE49-F238E27FC236}">
                    <a16:creationId xmlns:a16="http://schemas.microsoft.com/office/drawing/2014/main" id="{FCD4857D-7BB2-4D1D-B26D-2FDA0C17D62F}"/>
                  </a:ext>
                </a:extLst>
              </p:cNvPr>
              <p:cNvSpPr/>
              <p:nvPr/>
            </p:nvSpPr>
            <p:spPr>
              <a:xfrm>
                <a:off x="3949937" y="1449956"/>
                <a:ext cx="1912702" cy="2665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44600">
                    <a:srgbClr val="FFFFFF">
                      <a:alpha val="98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6350" cap="flat" cmpd="sng" algn="ctr">
                <a:solidFill>
                  <a:srgbClr val="F7962B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478" name="双括号 477">
              <a:extLst>
                <a:ext uri="{FF2B5EF4-FFF2-40B4-BE49-F238E27FC236}">
                  <a16:creationId xmlns:a16="http://schemas.microsoft.com/office/drawing/2014/main" id="{DEEABCDC-01C2-4CBD-9BF7-6B6D3C65C467}"/>
                </a:ext>
              </a:extLst>
            </p:cNvPr>
            <p:cNvSpPr/>
            <p:nvPr/>
          </p:nvSpPr>
          <p:spPr>
            <a:xfrm>
              <a:off x="4028952" y="1447777"/>
              <a:ext cx="1717798" cy="193652"/>
            </a:xfrm>
            <a:prstGeom prst="bracketPai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399" b="1" kern="0" dirty="0">
                <a:solidFill>
                  <a:srgbClr val="C7000B"/>
                </a:solidFill>
                <a:effectLst>
                  <a:reflection blurRad="6350" stA="20000" endPos="50000" dist="63500" dir="5400000" sy="-100000" algn="bl" rotWithShape="0"/>
                </a:effectLst>
                <a:latin typeface="Arial" panose="020B0604020202020204" pitchFamily="34" charset="0"/>
                <a:ea typeface="微软雅黑"/>
              </a:endParaRPr>
            </a:p>
          </p:txBody>
        </p:sp>
      </p:grpSp>
      <p:grpSp>
        <p:nvGrpSpPr>
          <p:cNvPr id="481" name="组合 480">
            <a:extLst>
              <a:ext uri="{FF2B5EF4-FFF2-40B4-BE49-F238E27FC236}">
                <a16:creationId xmlns:a16="http://schemas.microsoft.com/office/drawing/2014/main" id="{95D315EF-B109-4D3E-B4B3-93BF27389F88}"/>
              </a:ext>
            </a:extLst>
          </p:cNvPr>
          <p:cNvGrpSpPr/>
          <p:nvPr/>
        </p:nvGrpSpPr>
        <p:grpSpPr>
          <a:xfrm>
            <a:off x="2411363" y="4640633"/>
            <a:ext cx="1258996" cy="822380"/>
            <a:chOff x="3949937" y="1447777"/>
            <a:chExt cx="1912702" cy="438790"/>
          </a:xfrm>
        </p:grpSpPr>
        <p:sp>
          <p:nvSpPr>
            <p:cNvPr id="482" name="梯形 481">
              <a:extLst>
                <a:ext uri="{FF2B5EF4-FFF2-40B4-BE49-F238E27FC236}">
                  <a16:creationId xmlns:a16="http://schemas.microsoft.com/office/drawing/2014/main" id="{CDB2241B-29B1-448C-A4B8-3A9DB5A9C1D2}"/>
                </a:ext>
              </a:extLst>
            </p:cNvPr>
            <p:cNvSpPr/>
            <p:nvPr/>
          </p:nvSpPr>
          <p:spPr>
            <a:xfrm>
              <a:off x="3950943" y="1475763"/>
              <a:ext cx="1652138" cy="410804"/>
            </a:xfrm>
            <a:prstGeom prst="trapezoid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100" b="1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483" name="组合 482">
              <a:extLst>
                <a:ext uri="{FF2B5EF4-FFF2-40B4-BE49-F238E27FC236}">
                  <a16:creationId xmlns:a16="http://schemas.microsoft.com/office/drawing/2014/main" id="{941C2679-3807-4F79-BB62-9F57EC697671}"/>
                </a:ext>
              </a:extLst>
            </p:cNvPr>
            <p:cNvGrpSpPr/>
            <p:nvPr/>
          </p:nvGrpSpPr>
          <p:grpSpPr>
            <a:xfrm>
              <a:off x="3949937" y="1449956"/>
              <a:ext cx="1912702" cy="397896"/>
              <a:chOff x="3949937" y="1449956"/>
              <a:chExt cx="1912702" cy="397896"/>
            </a:xfrm>
          </p:grpSpPr>
          <p:sp>
            <p:nvSpPr>
              <p:cNvPr id="485" name="椭圆 484">
                <a:extLst>
                  <a:ext uri="{FF2B5EF4-FFF2-40B4-BE49-F238E27FC236}">
                    <a16:creationId xmlns:a16="http://schemas.microsoft.com/office/drawing/2014/main" id="{A8D73E09-E7FB-4CCA-B432-739B6D7507A2}"/>
                  </a:ext>
                </a:extLst>
              </p:cNvPr>
              <p:cNvSpPr/>
              <p:nvPr/>
            </p:nvSpPr>
            <p:spPr>
              <a:xfrm>
                <a:off x="3949937" y="1581352"/>
                <a:ext cx="1912702" cy="26650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gradFill flip="none" rotWithShape="1">
                  <a:gsLst>
                    <a:gs pos="9000">
                      <a:srgbClr val="FFFFFF">
                        <a:lumMod val="85000"/>
                        <a:alpha val="0"/>
                      </a:srgbClr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486" name="椭圆 485">
                <a:extLst>
                  <a:ext uri="{FF2B5EF4-FFF2-40B4-BE49-F238E27FC236}">
                    <a16:creationId xmlns:a16="http://schemas.microsoft.com/office/drawing/2014/main" id="{FCD4857D-7BB2-4D1D-B26D-2FDA0C17D62F}"/>
                  </a:ext>
                </a:extLst>
              </p:cNvPr>
              <p:cNvSpPr/>
              <p:nvPr/>
            </p:nvSpPr>
            <p:spPr>
              <a:xfrm>
                <a:off x="3949937" y="1449956"/>
                <a:ext cx="1912702" cy="2665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44600">
                    <a:srgbClr val="FFFFFF">
                      <a:alpha val="98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484" name="双括号 483">
              <a:extLst>
                <a:ext uri="{FF2B5EF4-FFF2-40B4-BE49-F238E27FC236}">
                  <a16:creationId xmlns:a16="http://schemas.microsoft.com/office/drawing/2014/main" id="{DEEABCDC-01C2-4CBD-9BF7-6B6D3C65C467}"/>
                </a:ext>
              </a:extLst>
            </p:cNvPr>
            <p:cNvSpPr/>
            <p:nvPr/>
          </p:nvSpPr>
          <p:spPr>
            <a:xfrm>
              <a:off x="4028952" y="1447777"/>
              <a:ext cx="1717798" cy="193652"/>
            </a:xfrm>
            <a:prstGeom prst="bracketPai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399" b="1" kern="0" dirty="0">
                <a:solidFill>
                  <a:srgbClr val="C7000B"/>
                </a:solidFill>
                <a:effectLst>
                  <a:reflection blurRad="6350" stA="20000" endPos="50000" dist="63500" dir="5400000" sy="-100000" algn="bl" rotWithShape="0"/>
                </a:effectLst>
                <a:latin typeface="Arial" panose="020B0604020202020204" pitchFamily="34" charset="0"/>
                <a:ea typeface="微软雅黑"/>
              </a:endParaRPr>
            </a:p>
          </p:txBody>
        </p:sp>
      </p:grpSp>
      <p:sp>
        <p:nvSpPr>
          <p:cNvPr id="487" name="文本框 486"/>
          <p:cNvSpPr txBox="1"/>
          <p:nvPr/>
        </p:nvSpPr>
        <p:spPr>
          <a:xfrm>
            <a:off x="2580181" y="3516204"/>
            <a:ext cx="128137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SSD 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88" name="文本框 487"/>
          <p:cNvSpPr txBox="1"/>
          <p:nvPr/>
        </p:nvSpPr>
        <p:spPr>
          <a:xfrm>
            <a:off x="2582893" y="4348128"/>
            <a:ext cx="128137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SAS 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89" name="文本框 488"/>
          <p:cNvSpPr txBox="1"/>
          <p:nvPr/>
        </p:nvSpPr>
        <p:spPr>
          <a:xfrm>
            <a:off x="2473100" y="5192559"/>
            <a:ext cx="128137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NL-SAS 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90" name="圆角矩形 489"/>
          <p:cNvSpPr/>
          <p:nvPr/>
        </p:nvSpPr>
        <p:spPr>
          <a:xfrm>
            <a:off x="6257104" y="1187756"/>
            <a:ext cx="5292113" cy="4927604"/>
          </a:xfrm>
          <a:prstGeom prst="roundRect">
            <a:avLst>
              <a:gd name="adj" fmla="val 8879"/>
            </a:avLst>
          </a:prstGeom>
          <a:noFill/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491" name="文本框 490"/>
          <p:cNvSpPr txBox="1"/>
          <p:nvPr/>
        </p:nvSpPr>
        <p:spPr>
          <a:xfrm>
            <a:off x="6897144" y="1187757"/>
            <a:ext cx="4322291" cy="646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New-gen </a:t>
            </a:r>
            <a:r>
              <a:rPr lang="en-US" sz="1599" dirty="0" err="1">
                <a:solidFill>
                  <a:srgbClr val="1D1D1A"/>
                </a:solidFill>
                <a:latin typeface="Arial" panose="020B0604020202020204" pitchFamily="34" charset="0"/>
              </a:rPr>
              <a:t>OceanStor</a:t>
            </a: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 hybrid flash storage</a:t>
            </a: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999" b="1" dirty="0">
                <a:solidFill>
                  <a:srgbClr val="1D1D1A"/>
                </a:solidFill>
                <a:latin typeface="Arial" panose="020B0604020202020204" pitchFamily="34" charset="0"/>
              </a:rPr>
              <a:t>Elastic tier/cache converged</a:t>
            </a:r>
          </a:p>
        </p:txBody>
      </p:sp>
      <p:sp>
        <p:nvSpPr>
          <p:cNvPr id="492" name="椭圆 491">
            <a:extLst>
              <a:ext uri="{FF2B5EF4-FFF2-40B4-BE49-F238E27FC236}">
                <a16:creationId xmlns:a16="http://schemas.microsoft.com/office/drawing/2014/main" id="{FCD4857D-7BB2-4D1D-B26D-2FDA0C17D62F}"/>
              </a:ext>
            </a:extLst>
          </p:cNvPr>
          <p:cNvSpPr/>
          <p:nvPr/>
        </p:nvSpPr>
        <p:spPr>
          <a:xfrm>
            <a:off x="6791408" y="2220679"/>
            <a:ext cx="4223505" cy="499474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600">
                <a:srgbClr val="FFFFFF">
                  <a:alpha val="98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6350" cap="flat" cmpd="sng" algn="ctr">
            <a:gradFill flip="none" rotWithShape="1">
              <a:gsLst>
                <a:gs pos="9000">
                  <a:srgbClr val="C7000B">
                    <a:alpha val="0"/>
                  </a:srgbClr>
                </a:gs>
                <a:gs pos="100000">
                  <a:srgbClr val="C7000B"/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799" kern="0" dirty="0">
              <a:solidFill>
                <a:srgbClr val="666666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493" name="文本框 492"/>
          <p:cNvSpPr txBox="1"/>
          <p:nvPr/>
        </p:nvSpPr>
        <p:spPr>
          <a:xfrm>
            <a:off x="7456664" y="2145084"/>
            <a:ext cx="2892991" cy="523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399" b="1" dirty="0">
                <a:solidFill>
                  <a:srgbClr val="575756"/>
                </a:solidFill>
                <a:latin typeface="Arial" panose="020B0604020202020204" pitchFamily="34" charset="0"/>
              </a:rPr>
              <a:t>Performance layer</a:t>
            </a:r>
            <a:endParaRPr kumimoji="1" lang="en-US" altLang="zh-CN" sz="1399" b="1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SSD cache/tier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00" name="文本框 499"/>
          <p:cNvSpPr txBox="1"/>
          <p:nvPr/>
        </p:nvSpPr>
        <p:spPr>
          <a:xfrm>
            <a:off x="7097377" y="3538144"/>
            <a:ext cx="128137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NL-SAS 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501" name="组合 500">
            <a:extLst>
              <a:ext uri="{FF2B5EF4-FFF2-40B4-BE49-F238E27FC236}">
                <a16:creationId xmlns:a16="http://schemas.microsoft.com/office/drawing/2014/main" id="{95D315EF-B109-4D3E-B4B3-93BF27389F88}"/>
              </a:ext>
            </a:extLst>
          </p:cNvPr>
          <p:cNvGrpSpPr/>
          <p:nvPr/>
        </p:nvGrpSpPr>
        <p:grpSpPr>
          <a:xfrm>
            <a:off x="9183443" y="3408731"/>
            <a:ext cx="2031433" cy="822380"/>
            <a:chOff x="3949937" y="1447777"/>
            <a:chExt cx="1912702" cy="438790"/>
          </a:xfrm>
        </p:grpSpPr>
        <p:sp>
          <p:nvSpPr>
            <p:cNvPr id="502" name="梯形 501">
              <a:extLst>
                <a:ext uri="{FF2B5EF4-FFF2-40B4-BE49-F238E27FC236}">
                  <a16:creationId xmlns:a16="http://schemas.microsoft.com/office/drawing/2014/main" id="{CDB2241B-29B1-448C-A4B8-3A9DB5A9C1D2}"/>
                </a:ext>
              </a:extLst>
            </p:cNvPr>
            <p:cNvSpPr/>
            <p:nvPr/>
          </p:nvSpPr>
          <p:spPr>
            <a:xfrm>
              <a:off x="3950943" y="1475763"/>
              <a:ext cx="1652138" cy="410804"/>
            </a:xfrm>
            <a:prstGeom prst="trapezoid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100" b="1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503" name="组合 502">
              <a:extLst>
                <a:ext uri="{FF2B5EF4-FFF2-40B4-BE49-F238E27FC236}">
                  <a16:creationId xmlns:a16="http://schemas.microsoft.com/office/drawing/2014/main" id="{941C2679-3807-4F79-BB62-9F57EC697671}"/>
                </a:ext>
              </a:extLst>
            </p:cNvPr>
            <p:cNvGrpSpPr/>
            <p:nvPr/>
          </p:nvGrpSpPr>
          <p:grpSpPr>
            <a:xfrm>
              <a:off x="3949937" y="1449956"/>
              <a:ext cx="1912702" cy="397896"/>
              <a:chOff x="3949937" y="1449956"/>
              <a:chExt cx="1912702" cy="397896"/>
            </a:xfrm>
          </p:grpSpPr>
          <p:sp>
            <p:nvSpPr>
              <p:cNvPr id="505" name="椭圆 504">
                <a:extLst>
                  <a:ext uri="{FF2B5EF4-FFF2-40B4-BE49-F238E27FC236}">
                    <a16:creationId xmlns:a16="http://schemas.microsoft.com/office/drawing/2014/main" id="{A8D73E09-E7FB-4CCA-B432-739B6D7507A2}"/>
                  </a:ext>
                </a:extLst>
              </p:cNvPr>
              <p:cNvSpPr/>
              <p:nvPr/>
            </p:nvSpPr>
            <p:spPr>
              <a:xfrm>
                <a:off x="3949937" y="1581352"/>
                <a:ext cx="1912702" cy="26650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gradFill flip="none" rotWithShape="1">
                  <a:gsLst>
                    <a:gs pos="9000">
                      <a:srgbClr val="FFFFFF">
                        <a:lumMod val="85000"/>
                        <a:alpha val="0"/>
                      </a:srgbClr>
                    </a:gs>
                    <a:gs pos="100000">
                      <a:srgbClr val="FFFFFF">
                        <a:lumMod val="75000"/>
                      </a:srgbClr>
                    </a:gs>
                  </a:gsLst>
                  <a:lin ang="54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506" name="椭圆 505">
                <a:extLst>
                  <a:ext uri="{FF2B5EF4-FFF2-40B4-BE49-F238E27FC236}">
                    <a16:creationId xmlns:a16="http://schemas.microsoft.com/office/drawing/2014/main" id="{FCD4857D-7BB2-4D1D-B26D-2FDA0C17D62F}"/>
                  </a:ext>
                </a:extLst>
              </p:cNvPr>
              <p:cNvSpPr/>
              <p:nvPr/>
            </p:nvSpPr>
            <p:spPr>
              <a:xfrm>
                <a:off x="3949937" y="1449956"/>
                <a:ext cx="1912702" cy="2665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44600">
                    <a:srgbClr val="FFFFFF">
                      <a:alpha val="98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</p:spPr>
            <p:txBody>
  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34" fontAlgn="ctr">
                  <a:defRPr/>
                </a:pPr>
                <a:endParaRPr lang="en-US" altLang="zh-CN" sz="1799" kern="0" dirty="0">
                  <a:solidFill>
                    <a:srgbClr val="666666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504" name="双括号 503">
              <a:extLst>
                <a:ext uri="{FF2B5EF4-FFF2-40B4-BE49-F238E27FC236}">
                  <a16:creationId xmlns:a16="http://schemas.microsoft.com/office/drawing/2014/main" id="{DEEABCDC-01C2-4CBD-9BF7-6B6D3C65C467}"/>
                </a:ext>
              </a:extLst>
            </p:cNvPr>
            <p:cNvSpPr/>
            <p:nvPr/>
          </p:nvSpPr>
          <p:spPr>
            <a:xfrm>
              <a:off x="4028952" y="1447777"/>
              <a:ext cx="1717798" cy="193652"/>
            </a:xfrm>
            <a:prstGeom prst="bracketPai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395869" fontAlgn="ctr">
                <a:defRPr/>
              </a:pPr>
              <a:endParaRPr lang="en-US" altLang="zh-CN" sz="1399" b="1" kern="0" dirty="0">
                <a:solidFill>
                  <a:srgbClr val="C7000B"/>
                </a:solidFill>
                <a:effectLst>
                  <a:reflection blurRad="6350" stA="20000" endPos="50000" dist="63500" dir="5400000" sy="-100000" algn="bl" rotWithShape="0"/>
                </a:effectLst>
                <a:latin typeface="Arial" panose="020B0604020202020204" pitchFamily="34" charset="0"/>
                <a:ea typeface="微软雅黑"/>
              </a:endParaRPr>
            </a:p>
          </p:txBody>
        </p:sp>
      </p:grpSp>
      <p:sp>
        <p:nvSpPr>
          <p:cNvPr id="507" name="文本框 506"/>
          <p:cNvSpPr txBox="1"/>
          <p:nvPr/>
        </p:nvSpPr>
        <p:spPr>
          <a:xfrm>
            <a:off x="9559100" y="3518218"/>
            <a:ext cx="128137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NL-SAS tier</a:t>
            </a:r>
            <a:endParaRPr kumimoji="1" lang="en-US" altLang="zh-CN" sz="1399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4" name="文本框 513"/>
          <p:cNvSpPr txBox="1"/>
          <p:nvPr/>
        </p:nvSpPr>
        <p:spPr>
          <a:xfrm>
            <a:off x="6432315" y="4247543"/>
            <a:ext cx="4926249" cy="1476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Advantages</a:t>
            </a:r>
            <a:endParaRPr lang="en-US" altLang="zh-CN" sz="1799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C00000"/>
                </a:solidFill>
                <a:latin typeface="Arial" panose="020B0604020202020204" pitchFamily="34" charset="0"/>
              </a:rPr>
              <a:t>Caches and tiers converge into a performance layer, enabling efficient cross-pool sharing.</a:t>
            </a:r>
            <a:endParaRPr lang="en-US" altLang="zh-CN" sz="1399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C00000"/>
                </a:solidFill>
                <a:latin typeface="Arial" panose="020B0604020202020204" pitchFamily="34" charset="0"/>
              </a:rPr>
              <a:t>The cache-to-tier capacity ratio is automatically configured by the system, achieving optimal efficiency.</a:t>
            </a:r>
            <a:endParaRPr lang="en-US" altLang="zh-CN" sz="1399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399" dirty="0">
                <a:solidFill>
                  <a:srgbClr val="C00000"/>
                </a:solidFill>
                <a:latin typeface="Arial" panose="020B0604020202020204" pitchFamily="34" charset="0"/>
              </a:rPr>
              <a:t>Data does not need to be migrated across caches or tiers, reducing the impact on performance.</a:t>
            </a:r>
          </a:p>
        </p:txBody>
      </p:sp>
      <p:sp>
        <p:nvSpPr>
          <p:cNvPr id="515" name="上箭头 514"/>
          <p:cNvSpPr/>
          <p:nvPr/>
        </p:nvSpPr>
        <p:spPr>
          <a:xfrm rot="13412374">
            <a:off x="8148766" y="2879954"/>
            <a:ext cx="287212" cy="399516"/>
          </a:xfrm>
          <a:prstGeom prst="upArrow">
            <a:avLst/>
          </a:prstGeom>
          <a:solidFill>
            <a:srgbClr val="59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16" name="上箭头 515"/>
          <p:cNvSpPr/>
          <p:nvPr/>
        </p:nvSpPr>
        <p:spPr>
          <a:xfrm rot="8468348">
            <a:off x="9379347" y="2881875"/>
            <a:ext cx="287212" cy="399516"/>
          </a:xfrm>
          <a:prstGeom prst="upArrow">
            <a:avLst/>
          </a:prstGeom>
          <a:solidFill>
            <a:srgbClr val="59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17" name="文本框 516"/>
          <p:cNvSpPr txBox="1"/>
          <p:nvPr/>
        </p:nvSpPr>
        <p:spPr>
          <a:xfrm>
            <a:off x="8397931" y="2981459"/>
            <a:ext cx="1052747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Regular migration</a:t>
            </a:r>
          </a:p>
        </p:txBody>
      </p:sp>
      <p:grpSp>
        <p:nvGrpSpPr>
          <p:cNvPr id="80" name="组合 79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81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82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83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659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标题 1"/>
          <p:cNvSpPr txBox="1">
            <a:spLocks/>
          </p:cNvSpPr>
          <p:nvPr/>
        </p:nvSpPr>
        <p:spPr>
          <a:xfrm>
            <a:off x="575899" y="169362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 err="1"/>
              <a:t>SmartAcceleration</a:t>
            </a:r>
            <a:r>
              <a:rPr lang="en-US" sz="2798" dirty="0"/>
              <a:t>: Adaptive Access Frequency Perception and Prediction Algorithm, Effectively Improving Hot Data Hits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16244" y="1522049"/>
            <a:ext cx="3112792" cy="16151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Multi-granularity hot data statistics</a:t>
            </a:r>
            <a:endParaRPr lang="en-US" altLang="zh-CN" sz="15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spcBef>
                <a:spcPts val="600"/>
              </a:spcBef>
              <a:defRPr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Hot data information always occupies 20 bytes of memory.</a:t>
            </a:r>
            <a:endParaRPr lang="en-US" altLang="zh-CN" sz="1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High hot data granularity would waste memory space, while low hot data granularity would waste capacity space.</a:t>
            </a:r>
            <a:endParaRPr lang="en-US" altLang="zh-CN" sz="1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spcBef>
                <a:spcPts val="1200"/>
              </a:spcBef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Multi-granularity statistics balance accuracy and efficiency.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48194" y="1298070"/>
            <a:ext cx="2469862" cy="2132829"/>
            <a:chOff x="509729" y="949388"/>
            <a:chExt cx="2711674" cy="2231754"/>
          </a:xfrm>
        </p:grpSpPr>
        <p:sp>
          <p:nvSpPr>
            <p:cNvPr id="3" name="椭圆 2"/>
            <p:cNvSpPr/>
            <p:nvPr/>
          </p:nvSpPr>
          <p:spPr>
            <a:xfrm>
              <a:off x="1260447" y="949388"/>
              <a:ext cx="717048" cy="631528"/>
            </a:xfrm>
            <a:prstGeom prst="ellipse">
              <a:avLst/>
            </a:prstGeom>
            <a:solidFill>
              <a:srgbClr val="EA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285742" y="1080486"/>
              <a:ext cx="661832" cy="32192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1 MB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>
              <a:off x="1906228" y="1777833"/>
              <a:ext cx="492286" cy="4685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7" name="矩形 176"/>
            <p:cNvSpPr/>
            <p:nvPr/>
          </p:nvSpPr>
          <p:spPr>
            <a:xfrm>
              <a:off x="1858861" y="1873615"/>
              <a:ext cx="587020" cy="265589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64 KB</a:t>
              </a:r>
              <a:endParaRPr lang="en-US" altLang="zh-CN" sz="105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1049382" y="1722278"/>
              <a:ext cx="316320" cy="31361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9" name="矩形 178"/>
            <p:cNvSpPr/>
            <p:nvPr/>
          </p:nvSpPr>
          <p:spPr>
            <a:xfrm>
              <a:off x="925538" y="1752691"/>
              <a:ext cx="587020" cy="225349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8 KB</a:t>
              </a: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6" name="直接连接符 5"/>
            <p:cNvCxnSpPr>
              <a:stCxn id="3" idx="4"/>
              <a:endCxn id="178" idx="7"/>
            </p:cNvCxnSpPr>
            <p:nvPr/>
          </p:nvCxnSpPr>
          <p:spPr>
            <a:xfrm flipH="1">
              <a:off x="1319378" y="1580916"/>
              <a:ext cx="299593" cy="187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>
              <a:stCxn id="3" idx="4"/>
              <a:endCxn id="176" idx="1"/>
            </p:cNvCxnSpPr>
            <p:nvPr/>
          </p:nvCxnSpPr>
          <p:spPr>
            <a:xfrm>
              <a:off x="1618971" y="1580916"/>
              <a:ext cx="359351" cy="2655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椭圆 180"/>
            <p:cNvSpPr/>
            <p:nvPr/>
          </p:nvSpPr>
          <p:spPr>
            <a:xfrm>
              <a:off x="557096" y="2413115"/>
              <a:ext cx="492286" cy="46856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2" name="矩形 181"/>
            <p:cNvSpPr/>
            <p:nvPr/>
          </p:nvSpPr>
          <p:spPr>
            <a:xfrm>
              <a:off x="509729" y="2508897"/>
              <a:ext cx="587020" cy="265589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64 KB</a:t>
              </a:r>
              <a:endParaRPr lang="en-US" altLang="zh-CN" sz="105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1260447" y="2427015"/>
              <a:ext cx="418041" cy="39741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4" name="矩形 183"/>
            <p:cNvSpPr/>
            <p:nvPr/>
          </p:nvSpPr>
          <p:spPr>
            <a:xfrm>
              <a:off x="1175664" y="2508897"/>
              <a:ext cx="587020" cy="241444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32 KB</a:t>
              </a:r>
              <a:endParaRPr lang="en-US" altLang="zh-CN" sz="9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连接符 9"/>
            <p:cNvCxnSpPr>
              <a:stCxn id="178" idx="4"/>
              <a:endCxn id="181" idx="0"/>
            </p:cNvCxnSpPr>
            <p:nvPr/>
          </p:nvCxnSpPr>
          <p:spPr>
            <a:xfrm flipH="1">
              <a:off x="803239" y="2035890"/>
              <a:ext cx="404303" cy="377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>
              <a:stCxn id="178" idx="4"/>
              <a:endCxn id="183" idx="0"/>
            </p:cNvCxnSpPr>
            <p:nvPr/>
          </p:nvCxnSpPr>
          <p:spPr>
            <a:xfrm>
              <a:off x="1207542" y="2035890"/>
              <a:ext cx="261926" cy="3911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椭圆 185"/>
            <p:cNvSpPr/>
            <p:nvPr/>
          </p:nvSpPr>
          <p:spPr>
            <a:xfrm>
              <a:off x="1904244" y="2549614"/>
              <a:ext cx="717048" cy="63152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7" name="矩形 186"/>
            <p:cNvSpPr/>
            <p:nvPr/>
          </p:nvSpPr>
          <p:spPr>
            <a:xfrm>
              <a:off x="1929540" y="2680712"/>
              <a:ext cx="661832" cy="32192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399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1 MB</a:t>
              </a:r>
              <a:endParaRPr lang="en-US" altLang="zh-CN" sz="1399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>
              <a:off x="2758228" y="2613701"/>
              <a:ext cx="316320" cy="31361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9" name="矩形 188"/>
            <p:cNvSpPr/>
            <p:nvPr/>
          </p:nvSpPr>
          <p:spPr>
            <a:xfrm>
              <a:off x="2634383" y="2644114"/>
              <a:ext cx="587020" cy="225349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8 KB</a:t>
              </a:r>
              <a:endParaRPr lang="en-US" altLang="zh-CN" sz="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90" name="直接连接符 189"/>
            <p:cNvCxnSpPr>
              <a:stCxn id="176" idx="4"/>
              <a:endCxn id="186" idx="0"/>
            </p:cNvCxnSpPr>
            <p:nvPr/>
          </p:nvCxnSpPr>
          <p:spPr>
            <a:xfrm>
              <a:off x="2152371" y="2246398"/>
              <a:ext cx="110397" cy="303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>
              <a:stCxn id="176" idx="4"/>
              <a:endCxn id="188" idx="7"/>
            </p:cNvCxnSpPr>
            <p:nvPr/>
          </p:nvCxnSpPr>
          <p:spPr>
            <a:xfrm>
              <a:off x="2152371" y="2246398"/>
              <a:ext cx="875853" cy="4132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6146300" y="1298071"/>
            <a:ext cx="2616023" cy="2318192"/>
            <a:chOff x="6430135" y="1291670"/>
            <a:chExt cx="2617045" cy="2319098"/>
          </a:xfrm>
        </p:grpSpPr>
        <p:pic>
          <p:nvPicPr>
            <p:cNvPr id="192" name="图片 1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2771" y="1291670"/>
              <a:ext cx="1137506" cy="807727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7083051" y="2831674"/>
              <a:ext cx="358524" cy="160688"/>
            </a:xfrm>
            <a:prstGeom prst="rect">
              <a:avLst/>
            </a:prstGeom>
            <a:solidFill>
              <a:srgbClr val="AB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7255080" y="3050226"/>
              <a:ext cx="0" cy="988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7255080" y="3149103"/>
              <a:ext cx="133044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>
              <a:off x="8585529" y="3050226"/>
              <a:ext cx="0" cy="1097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矩形 194"/>
            <p:cNvSpPr/>
            <p:nvPr/>
          </p:nvSpPr>
          <p:spPr>
            <a:xfrm>
              <a:off x="8413500" y="2831674"/>
              <a:ext cx="358524" cy="160688"/>
            </a:xfrm>
            <a:prstGeom prst="rect">
              <a:avLst/>
            </a:prstGeom>
            <a:solidFill>
              <a:srgbClr val="C70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96" name="文本框 195"/>
            <p:cNvSpPr txBox="1"/>
            <p:nvPr/>
          </p:nvSpPr>
          <p:spPr>
            <a:xfrm>
              <a:off x="6748794" y="3149103"/>
              <a:ext cx="1069720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T0</a:t>
              </a:r>
            </a:p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Current</a:t>
              </a:r>
              <a:endParaRPr lang="en-US" altLang="zh-CN" sz="12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97" name="文本框 196"/>
            <p:cNvSpPr txBox="1"/>
            <p:nvPr/>
          </p:nvSpPr>
          <p:spPr>
            <a:xfrm>
              <a:off x="8366393" y="3190054"/>
              <a:ext cx="43827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T1</a:t>
              </a:r>
            </a:p>
          </p:txBody>
        </p:sp>
        <p:sp>
          <p:nvSpPr>
            <p:cNvPr id="198" name="文本框 197"/>
            <p:cNvSpPr txBox="1"/>
            <p:nvPr/>
          </p:nvSpPr>
          <p:spPr>
            <a:xfrm>
              <a:off x="6540802" y="2964378"/>
              <a:ext cx="552996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Time</a:t>
              </a:r>
              <a:endParaRPr lang="en-US" altLang="zh-CN" sz="12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99" name="文本框 198"/>
            <p:cNvSpPr txBox="1"/>
            <p:nvPr/>
          </p:nvSpPr>
          <p:spPr>
            <a:xfrm>
              <a:off x="7002015" y="2790462"/>
              <a:ext cx="530616" cy="2308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900" dirty="0">
                  <a:solidFill>
                    <a:srgbClr val="1D1D1A"/>
                  </a:solidFill>
                  <a:latin typeface="Arial" panose="020B0604020202020204" pitchFamily="34" charset="0"/>
                </a:rPr>
                <a:t>Cold</a:t>
              </a:r>
              <a:endParaRPr lang="en-US" altLang="zh-CN" sz="9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200" name="文本框 199"/>
            <p:cNvSpPr txBox="1"/>
            <p:nvPr/>
          </p:nvSpPr>
          <p:spPr>
            <a:xfrm>
              <a:off x="8327454" y="2803905"/>
              <a:ext cx="530616" cy="2308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" panose="020B0604020202020204" pitchFamily="34" charset="0"/>
                </a:rPr>
                <a:t>Hot</a:t>
              </a:r>
              <a:endParaRPr lang="en-US" altLang="zh-CN" sz="900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7316815" y="2610501"/>
              <a:ext cx="1164014" cy="224175"/>
            </a:xfrm>
            <a:custGeom>
              <a:avLst/>
              <a:gdLst>
                <a:gd name="connsiteX0" fmla="*/ 0 w 1164014"/>
                <a:gd name="connsiteY0" fmla="*/ 326046 h 351446"/>
                <a:gd name="connsiteX1" fmla="*/ 563034 w 1164014"/>
                <a:gd name="connsiteY1" fmla="*/ 79 h 351446"/>
                <a:gd name="connsiteX2" fmla="*/ 1155700 w 1164014"/>
                <a:gd name="connsiteY2" fmla="*/ 351446 h 3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4014" h="351446">
                  <a:moveTo>
                    <a:pt x="0" y="326046"/>
                  </a:moveTo>
                  <a:cubicBezTo>
                    <a:pt x="185208" y="160946"/>
                    <a:pt x="370417" y="-4154"/>
                    <a:pt x="563034" y="79"/>
                  </a:cubicBezTo>
                  <a:cubicBezTo>
                    <a:pt x="755651" y="4312"/>
                    <a:pt x="1232606" y="289357"/>
                    <a:pt x="1155700" y="351446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01" name="文本框 200"/>
            <p:cNvSpPr txBox="1"/>
            <p:nvPr/>
          </p:nvSpPr>
          <p:spPr>
            <a:xfrm>
              <a:off x="7344866" y="2099397"/>
              <a:ext cx="1702314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Algorithm: predicts</a:t>
              </a:r>
              <a:endParaRPr lang="en-US" altLang="zh-CN" sz="12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hot data</a:t>
              </a:r>
              <a:endParaRPr lang="en-US" altLang="zh-CN" sz="12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085001" y="1407835"/>
              <a:ext cx="364642" cy="84441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02" name="文本框 201"/>
            <p:cNvSpPr txBox="1"/>
            <p:nvPr/>
          </p:nvSpPr>
          <p:spPr>
            <a:xfrm>
              <a:off x="7006798" y="1308927"/>
              <a:ext cx="290356" cy="1040922"/>
            </a:xfrm>
            <a:prstGeom prst="rect">
              <a:avLst/>
            </a:prstGeom>
            <a:noFill/>
          </p:spPr>
          <p:txBody>
            <a:bodyPr vert="vert270"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050" dirty="0">
                  <a:solidFill>
                    <a:srgbClr val="1D1D1A"/>
                  </a:solidFill>
                  <a:latin typeface="Arial" panose="020B0604020202020204" pitchFamily="34" charset="0"/>
                </a:rPr>
                <a:t>Performance layer</a:t>
              </a:r>
              <a:endParaRPr lang="en-US" altLang="zh-CN" sz="105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cxnSp>
          <p:nvCxnSpPr>
            <p:cNvPr id="36" name="直接箭头连接符 35"/>
            <p:cNvCxnSpPr>
              <a:stCxn id="199" idx="0"/>
              <a:endCxn id="34" idx="2"/>
            </p:cNvCxnSpPr>
            <p:nvPr/>
          </p:nvCxnSpPr>
          <p:spPr>
            <a:xfrm flipH="1" flipV="1">
              <a:off x="7267322" y="2252252"/>
              <a:ext cx="1" cy="5382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文本框 202"/>
            <p:cNvSpPr txBox="1"/>
            <p:nvPr/>
          </p:nvSpPr>
          <p:spPr>
            <a:xfrm>
              <a:off x="6430135" y="2310715"/>
              <a:ext cx="918690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Advance</a:t>
              </a:r>
              <a:r>
                <a:rPr lang="en-US" altLang="zh-CN" sz="1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d</a:t>
              </a:r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prefetch</a:t>
              </a:r>
              <a:endParaRPr lang="en-US" altLang="zh-CN" sz="12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204" name="文本框 203"/>
          <p:cNvSpPr txBox="1"/>
          <p:nvPr/>
        </p:nvSpPr>
        <p:spPr>
          <a:xfrm>
            <a:off x="8670506" y="1522049"/>
            <a:ext cx="3553850" cy="1430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Hot data prediction based on time sequence</a:t>
            </a:r>
            <a:endParaRPr lang="en-US" altLang="zh-CN" sz="15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spcBef>
                <a:spcPts val="600"/>
              </a:spcBef>
              <a:defRPr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Insufficient response to periodic changes in hot data when judging hot data based on historical access frequency.</a:t>
            </a:r>
            <a:endParaRPr lang="en-US" altLang="zh-CN" sz="1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spcBef>
                <a:spcPts val="1200"/>
              </a:spcBef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Predicts future hot data based on machine learning algorithms, achieving higher accuracy of hot data hits.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2960677" y="3783388"/>
            <a:ext cx="3112792" cy="1430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Multidimensional associated data </a:t>
            </a:r>
            <a:r>
              <a:rPr lang="en-US" sz="1599" b="1" dirty="0" err="1">
                <a:solidFill>
                  <a:srgbClr val="1D1D1A"/>
                </a:solidFill>
                <a:latin typeface="Arial" panose="020B0604020202020204" pitchFamily="34" charset="0"/>
              </a:rPr>
              <a:t>prefetch</a:t>
            </a:r>
            <a:endParaRPr lang="en-US" altLang="zh-CN" sz="15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spcBef>
                <a:spcPts val="600"/>
              </a:spcBef>
              <a:defRPr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Associations between data may be related to logical addresses and time.</a:t>
            </a:r>
            <a:endParaRPr lang="en-US" altLang="zh-CN" sz="1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</a:rPr>
              <a:t>Prefetch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 based on continuous addresses has a low hit rate.</a:t>
            </a:r>
            <a:endParaRPr lang="en-US" altLang="zh-CN" sz="1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spcBef>
                <a:spcPts val="1200"/>
              </a:spcBef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Self-learning of multidimensional correlations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Prefetching based on associations has a high hit rate.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339933" y="3789482"/>
            <a:ext cx="2697093" cy="2389149"/>
            <a:chOff x="340065" y="3789623"/>
            <a:chExt cx="2698147" cy="2390082"/>
          </a:xfrm>
        </p:grpSpPr>
        <p:grpSp>
          <p:nvGrpSpPr>
            <p:cNvPr id="47" name="组合 46"/>
            <p:cNvGrpSpPr/>
            <p:nvPr/>
          </p:nvGrpSpPr>
          <p:grpSpPr>
            <a:xfrm>
              <a:off x="997471" y="4332091"/>
              <a:ext cx="1757538" cy="66436"/>
              <a:chOff x="852579" y="4387804"/>
              <a:chExt cx="1642642" cy="132872"/>
            </a:xfrm>
          </p:grpSpPr>
          <p:cxnSp>
            <p:nvCxnSpPr>
              <p:cNvPr id="205" name="直接连接符 204"/>
              <p:cNvCxnSpPr/>
              <p:nvPr/>
            </p:nvCxnSpPr>
            <p:spPr>
              <a:xfrm>
                <a:off x="852579" y="4518665"/>
                <a:ext cx="16426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>
                <a:off x="2495221" y="4387804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>
                <a:off x="852579" y="4389815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矩形 47"/>
            <p:cNvSpPr/>
            <p:nvPr/>
          </p:nvSpPr>
          <p:spPr>
            <a:xfrm>
              <a:off x="1280878" y="4129898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08" name="矩形 207"/>
            <p:cNvSpPr/>
            <p:nvPr/>
          </p:nvSpPr>
          <p:spPr>
            <a:xfrm>
              <a:off x="1028521" y="4129898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09" name="矩形 208"/>
            <p:cNvSpPr/>
            <p:nvPr/>
          </p:nvSpPr>
          <p:spPr>
            <a:xfrm>
              <a:off x="1537056" y="4129898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10" name="矩形 209"/>
            <p:cNvSpPr/>
            <p:nvPr/>
          </p:nvSpPr>
          <p:spPr>
            <a:xfrm>
              <a:off x="1793533" y="4132200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11" name="矩形 210"/>
            <p:cNvSpPr/>
            <p:nvPr/>
          </p:nvSpPr>
          <p:spPr>
            <a:xfrm>
              <a:off x="2050104" y="4135723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12" name="矩形 211"/>
            <p:cNvSpPr/>
            <p:nvPr/>
          </p:nvSpPr>
          <p:spPr>
            <a:xfrm>
              <a:off x="2302068" y="4136947"/>
              <a:ext cx="180433" cy="1910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13" name="矩形 212"/>
            <p:cNvSpPr/>
            <p:nvPr/>
          </p:nvSpPr>
          <p:spPr>
            <a:xfrm>
              <a:off x="2554376" y="4135723"/>
              <a:ext cx="180433" cy="1910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14" name="文本框 213"/>
            <p:cNvSpPr txBox="1"/>
            <p:nvPr/>
          </p:nvSpPr>
          <p:spPr>
            <a:xfrm>
              <a:off x="340065" y="4278076"/>
              <a:ext cx="57793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HBA address</a:t>
              </a:r>
              <a:endParaRPr lang="en-US" altLang="zh-CN" sz="7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grpSp>
          <p:nvGrpSpPr>
            <p:cNvPr id="215" name="组合 214"/>
            <p:cNvGrpSpPr/>
            <p:nvPr/>
          </p:nvGrpSpPr>
          <p:grpSpPr>
            <a:xfrm>
              <a:off x="999645" y="5072599"/>
              <a:ext cx="464833" cy="66436"/>
              <a:chOff x="852579" y="4387804"/>
              <a:chExt cx="1642642" cy="132872"/>
            </a:xfrm>
          </p:grpSpPr>
          <p:cxnSp>
            <p:nvCxnSpPr>
              <p:cNvPr id="216" name="直接连接符 215"/>
              <p:cNvCxnSpPr/>
              <p:nvPr/>
            </p:nvCxnSpPr>
            <p:spPr>
              <a:xfrm>
                <a:off x="852579" y="4518665"/>
                <a:ext cx="16426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>
                <a:off x="2495221" y="4387804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>
                <a:off x="852579" y="4389815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9" name="文本框 218"/>
            <p:cNvSpPr txBox="1"/>
            <p:nvPr/>
          </p:nvSpPr>
          <p:spPr>
            <a:xfrm>
              <a:off x="340065" y="4999471"/>
              <a:ext cx="57793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HBA address</a:t>
              </a:r>
              <a:endParaRPr lang="en-US" altLang="zh-CN" sz="7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grpSp>
          <p:nvGrpSpPr>
            <p:cNvPr id="228" name="组合 227"/>
            <p:cNvGrpSpPr/>
            <p:nvPr/>
          </p:nvGrpSpPr>
          <p:grpSpPr>
            <a:xfrm>
              <a:off x="2302876" y="5072600"/>
              <a:ext cx="464833" cy="66436"/>
              <a:chOff x="852579" y="4387804"/>
              <a:chExt cx="1642642" cy="132872"/>
            </a:xfrm>
          </p:grpSpPr>
          <p:cxnSp>
            <p:nvCxnSpPr>
              <p:cNvPr id="229" name="直接连接符 228"/>
              <p:cNvCxnSpPr/>
              <p:nvPr/>
            </p:nvCxnSpPr>
            <p:spPr>
              <a:xfrm>
                <a:off x="852579" y="4518665"/>
                <a:ext cx="16426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接连接符 229"/>
              <p:cNvCxnSpPr/>
              <p:nvPr/>
            </p:nvCxnSpPr>
            <p:spPr>
              <a:xfrm>
                <a:off x="2495221" y="4387804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接连接符 230"/>
              <p:cNvCxnSpPr/>
              <p:nvPr/>
            </p:nvCxnSpPr>
            <p:spPr>
              <a:xfrm>
                <a:off x="852579" y="4389815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组合 231"/>
            <p:cNvGrpSpPr/>
            <p:nvPr/>
          </p:nvGrpSpPr>
          <p:grpSpPr>
            <a:xfrm>
              <a:off x="1644911" y="5073606"/>
              <a:ext cx="464833" cy="66436"/>
              <a:chOff x="852579" y="4387804"/>
              <a:chExt cx="1642642" cy="132872"/>
            </a:xfrm>
          </p:grpSpPr>
          <p:cxnSp>
            <p:nvCxnSpPr>
              <p:cNvPr id="233" name="直接连接符 232"/>
              <p:cNvCxnSpPr/>
              <p:nvPr/>
            </p:nvCxnSpPr>
            <p:spPr>
              <a:xfrm>
                <a:off x="852579" y="4518665"/>
                <a:ext cx="16426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接连接符 233"/>
              <p:cNvCxnSpPr/>
              <p:nvPr/>
            </p:nvCxnSpPr>
            <p:spPr>
              <a:xfrm>
                <a:off x="2495221" y="4387804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接连接符 234"/>
              <p:cNvCxnSpPr/>
              <p:nvPr/>
            </p:nvCxnSpPr>
            <p:spPr>
              <a:xfrm>
                <a:off x="852579" y="4389815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0" name="矩形 239"/>
            <p:cNvSpPr/>
            <p:nvPr/>
          </p:nvSpPr>
          <p:spPr>
            <a:xfrm>
              <a:off x="1046159" y="4837575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41" name="矩形 240"/>
            <p:cNvSpPr/>
            <p:nvPr/>
          </p:nvSpPr>
          <p:spPr>
            <a:xfrm>
              <a:off x="1264539" y="4837575"/>
              <a:ext cx="180433" cy="1910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42" name="矩形 241"/>
            <p:cNvSpPr/>
            <p:nvPr/>
          </p:nvSpPr>
          <p:spPr>
            <a:xfrm>
              <a:off x="1683007" y="4837575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43" name="矩形 242"/>
            <p:cNvSpPr/>
            <p:nvPr/>
          </p:nvSpPr>
          <p:spPr>
            <a:xfrm>
              <a:off x="1901387" y="4839339"/>
              <a:ext cx="180433" cy="1910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44" name="矩形 243"/>
            <p:cNvSpPr/>
            <p:nvPr/>
          </p:nvSpPr>
          <p:spPr>
            <a:xfrm>
              <a:off x="2335996" y="4834929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45" name="矩形 244"/>
            <p:cNvSpPr/>
            <p:nvPr/>
          </p:nvSpPr>
          <p:spPr>
            <a:xfrm>
              <a:off x="2554376" y="4836693"/>
              <a:ext cx="180433" cy="19101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46" name="文本框 245"/>
            <p:cNvSpPr txBox="1"/>
            <p:nvPr/>
          </p:nvSpPr>
          <p:spPr>
            <a:xfrm>
              <a:off x="1336423" y="4800470"/>
              <a:ext cx="45305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...</a:t>
              </a:r>
            </a:p>
          </p:txBody>
        </p:sp>
        <p:sp>
          <p:nvSpPr>
            <p:cNvPr id="247" name="文本框 246"/>
            <p:cNvSpPr txBox="1"/>
            <p:nvPr/>
          </p:nvSpPr>
          <p:spPr>
            <a:xfrm>
              <a:off x="1987505" y="4800470"/>
              <a:ext cx="45305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...</a:t>
              </a: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1134201" y="4644731"/>
              <a:ext cx="412750" cy="193675"/>
            </a:xfrm>
            <a:custGeom>
              <a:avLst/>
              <a:gdLst>
                <a:gd name="connsiteX0" fmla="*/ 0 w 412750"/>
                <a:gd name="connsiteY0" fmla="*/ 193675 h 193675"/>
                <a:gd name="connsiteX1" fmla="*/ 412750 w 412750"/>
                <a:gd name="connsiteY1" fmla="*/ 0 h 19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2750" h="193675">
                  <a:moveTo>
                    <a:pt x="0" y="193675"/>
                  </a:moveTo>
                  <a:cubicBezTo>
                    <a:pt x="150019" y="108214"/>
                    <a:pt x="300038" y="22754"/>
                    <a:pt x="412750" y="0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1140551" y="4750927"/>
              <a:ext cx="647700" cy="84303"/>
            </a:xfrm>
            <a:custGeom>
              <a:avLst/>
              <a:gdLst>
                <a:gd name="connsiteX0" fmla="*/ 0 w 647700"/>
                <a:gd name="connsiteY0" fmla="*/ 187327 h 190502"/>
                <a:gd name="connsiteX1" fmla="*/ 311150 w 647700"/>
                <a:gd name="connsiteY1" fmla="*/ 2 h 190502"/>
                <a:gd name="connsiteX2" fmla="*/ 647700 w 647700"/>
                <a:gd name="connsiteY2" fmla="*/ 190502 h 19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190502">
                  <a:moveTo>
                    <a:pt x="0" y="187327"/>
                  </a:moveTo>
                  <a:cubicBezTo>
                    <a:pt x="101600" y="93400"/>
                    <a:pt x="203200" y="-527"/>
                    <a:pt x="311150" y="2"/>
                  </a:cubicBezTo>
                  <a:cubicBezTo>
                    <a:pt x="419100" y="531"/>
                    <a:pt x="593196" y="158752"/>
                    <a:pt x="647700" y="19050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49" name="任意多边形 248"/>
            <p:cNvSpPr/>
            <p:nvPr/>
          </p:nvSpPr>
          <p:spPr>
            <a:xfrm>
              <a:off x="1806985" y="4747107"/>
              <a:ext cx="647700" cy="84303"/>
            </a:xfrm>
            <a:custGeom>
              <a:avLst/>
              <a:gdLst>
                <a:gd name="connsiteX0" fmla="*/ 0 w 647700"/>
                <a:gd name="connsiteY0" fmla="*/ 187327 h 190502"/>
                <a:gd name="connsiteX1" fmla="*/ 311150 w 647700"/>
                <a:gd name="connsiteY1" fmla="*/ 2 h 190502"/>
                <a:gd name="connsiteX2" fmla="*/ 647700 w 647700"/>
                <a:gd name="connsiteY2" fmla="*/ 190502 h 19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190502">
                  <a:moveTo>
                    <a:pt x="0" y="187327"/>
                  </a:moveTo>
                  <a:cubicBezTo>
                    <a:pt x="101600" y="93400"/>
                    <a:pt x="203200" y="-527"/>
                    <a:pt x="311150" y="2"/>
                  </a:cubicBezTo>
                  <a:cubicBezTo>
                    <a:pt x="419100" y="531"/>
                    <a:pt x="593196" y="158752"/>
                    <a:pt x="647700" y="19050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grpSp>
          <p:nvGrpSpPr>
            <p:cNvPr id="250" name="组合 249"/>
            <p:cNvGrpSpPr/>
            <p:nvPr/>
          </p:nvGrpSpPr>
          <p:grpSpPr>
            <a:xfrm>
              <a:off x="961717" y="5824218"/>
              <a:ext cx="464833" cy="66436"/>
              <a:chOff x="852579" y="4387804"/>
              <a:chExt cx="1642642" cy="132872"/>
            </a:xfrm>
          </p:grpSpPr>
          <p:cxnSp>
            <p:nvCxnSpPr>
              <p:cNvPr id="251" name="直接连接符 250"/>
              <p:cNvCxnSpPr/>
              <p:nvPr/>
            </p:nvCxnSpPr>
            <p:spPr>
              <a:xfrm>
                <a:off x="852579" y="4518665"/>
                <a:ext cx="16426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>
                <a:off x="2495221" y="4387804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>
                <a:off x="852579" y="4389815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4" name="文本框 253"/>
            <p:cNvSpPr txBox="1"/>
            <p:nvPr/>
          </p:nvSpPr>
          <p:spPr>
            <a:xfrm>
              <a:off x="345277" y="5779022"/>
              <a:ext cx="57793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Timeline</a:t>
              </a:r>
              <a:endParaRPr lang="en-US" altLang="zh-CN" sz="7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grpSp>
          <p:nvGrpSpPr>
            <p:cNvPr id="255" name="组合 254"/>
            <p:cNvGrpSpPr/>
            <p:nvPr/>
          </p:nvGrpSpPr>
          <p:grpSpPr>
            <a:xfrm>
              <a:off x="1887613" y="5824219"/>
              <a:ext cx="464833" cy="66436"/>
              <a:chOff x="852579" y="4387804"/>
              <a:chExt cx="1642642" cy="132872"/>
            </a:xfrm>
          </p:grpSpPr>
          <p:cxnSp>
            <p:nvCxnSpPr>
              <p:cNvPr id="256" name="直接连接符 255"/>
              <p:cNvCxnSpPr/>
              <p:nvPr/>
            </p:nvCxnSpPr>
            <p:spPr>
              <a:xfrm>
                <a:off x="852579" y="4518665"/>
                <a:ext cx="16426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接连接符 256"/>
              <p:cNvCxnSpPr/>
              <p:nvPr/>
            </p:nvCxnSpPr>
            <p:spPr>
              <a:xfrm>
                <a:off x="2495221" y="4387804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连接符 257"/>
              <p:cNvCxnSpPr/>
              <p:nvPr/>
            </p:nvCxnSpPr>
            <p:spPr>
              <a:xfrm>
                <a:off x="852579" y="4389815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组合 258"/>
            <p:cNvGrpSpPr/>
            <p:nvPr/>
          </p:nvGrpSpPr>
          <p:grpSpPr>
            <a:xfrm>
              <a:off x="1426550" y="5824158"/>
              <a:ext cx="464833" cy="66436"/>
              <a:chOff x="852579" y="4387804"/>
              <a:chExt cx="1642642" cy="132872"/>
            </a:xfrm>
          </p:grpSpPr>
          <p:cxnSp>
            <p:nvCxnSpPr>
              <p:cNvPr id="260" name="直接连接符 259"/>
              <p:cNvCxnSpPr/>
              <p:nvPr/>
            </p:nvCxnSpPr>
            <p:spPr>
              <a:xfrm>
                <a:off x="852579" y="4518665"/>
                <a:ext cx="16426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接连接符 260"/>
              <p:cNvCxnSpPr/>
              <p:nvPr/>
            </p:nvCxnSpPr>
            <p:spPr>
              <a:xfrm>
                <a:off x="2495221" y="4387804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接连接符 261"/>
              <p:cNvCxnSpPr/>
              <p:nvPr/>
            </p:nvCxnSpPr>
            <p:spPr>
              <a:xfrm>
                <a:off x="852579" y="4389815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组合 262"/>
            <p:cNvGrpSpPr/>
            <p:nvPr/>
          </p:nvGrpSpPr>
          <p:grpSpPr>
            <a:xfrm>
              <a:off x="2352445" y="5824219"/>
              <a:ext cx="464833" cy="66436"/>
              <a:chOff x="852579" y="4387804"/>
              <a:chExt cx="1642642" cy="132872"/>
            </a:xfrm>
          </p:grpSpPr>
          <p:cxnSp>
            <p:nvCxnSpPr>
              <p:cNvPr id="264" name="直接连接符 263"/>
              <p:cNvCxnSpPr/>
              <p:nvPr/>
            </p:nvCxnSpPr>
            <p:spPr>
              <a:xfrm>
                <a:off x="852579" y="4518665"/>
                <a:ext cx="16426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接连接符 264"/>
              <p:cNvCxnSpPr/>
              <p:nvPr/>
            </p:nvCxnSpPr>
            <p:spPr>
              <a:xfrm>
                <a:off x="2495221" y="4387804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接连接符 265"/>
              <p:cNvCxnSpPr/>
              <p:nvPr/>
            </p:nvCxnSpPr>
            <p:spPr>
              <a:xfrm>
                <a:off x="852579" y="4389815"/>
                <a:ext cx="0" cy="1308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7" name="文本框 266"/>
            <p:cNvSpPr txBox="1"/>
            <p:nvPr/>
          </p:nvSpPr>
          <p:spPr>
            <a:xfrm>
              <a:off x="755861" y="5902706"/>
              <a:ext cx="43827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T0</a:t>
              </a:r>
            </a:p>
          </p:txBody>
        </p:sp>
        <p:sp>
          <p:nvSpPr>
            <p:cNvPr id="268" name="文本框 267"/>
            <p:cNvSpPr txBox="1"/>
            <p:nvPr/>
          </p:nvSpPr>
          <p:spPr>
            <a:xfrm>
              <a:off x="1220694" y="5902705"/>
              <a:ext cx="43827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T1</a:t>
              </a:r>
            </a:p>
          </p:txBody>
        </p:sp>
        <p:sp>
          <p:nvSpPr>
            <p:cNvPr id="269" name="文本框 268"/>
            <p:cNvSpPr txBox="1"/>
            <p:nvPr/>
          </p:nvSpPr>
          <p:spPr>
            <a:xfrm>
              <a:off x="1681974" y="5902704"/>
              <a:ext cx="43827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T2</a:t>
              </a:r>
            </a:p>
          </p:txBody>
        </p:sp>
        <p:sp>
          <p:nvSpPr>
            <p:cNvPr id="270" name="文本框 269"/>
            <p:cNvSpPr txBox="1"/>
            <p:nvPr/>
          </p:nvSpPr>
          <p:spPr>
            <a:xfrm>
              <a:off x="2144710" y="5897912"/>
              <a:ext cx="43827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T3</a:t>
              </a:r>
            </a:p>
          </p:txBody>
        </p:sp>
        <p:sp>
          <p:nvSpPr>
            <p:cNvPr id="271" name="文本框 270"/>
            <p:cNvSpPr txBox="1"/>
            <p:nvPr/>
          </p:nvSpPr>
          <p:spPr>
            <a:xfrm>
              <a:off x="2599940" y="5902706"/>
              <a:ext cx="43827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200" dirty="0">
                  <a:solidFill>
                    <a:srgbClr val="1D1D1A"/>
                  </a:solidFill>
                  <a:latin typeface="Arial" panose="020B0604020202020204" pitchFamily="34" charset="0"/>
                </a:rPr>
                <a:t>T4</a:t>
              </a:r>
            </a:p>
          </p:txBody>
        </p:sp>
        <p:sp>
          <p:nvSpPr>
            <p:cNvPr id="272" name="矩形 271"/>
            <p:cNvSpPr/>
            <p:nvPr/>
          </p:nvSpPr>
          <p:spPr>
            <a:xfrm>
              <a:off x="885536" y="5585337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74" name="矩形 273"/>
            <p:cNvSpPr/>
            <p:nvPr/>
          </p:nvSpPr>
          <p:spPr>
            <a:xfrm>
              <a:off x="1345788" y="5584777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75" name="矩形 274"/>
            <p:cNvSpPr/>
            <p:nvPr/>
          </p:nvSpPr>
          <p:spPr>
            <a:xfrm>
              <a:off x="1812534" y="5584322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76" name="矩形 275"/>
            <p:cNvSpPr/>
            <p:nvPr/>
          </p:nvSpPr>
          <p:spPr>
            <a:xfrm>
              <a:off x="2261597" y="5582023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77" name="矩形 276"/>
            <p:cNvSpPr/>
            <p:nvPr/>
          </p:nvSpPr>
          <p:spPr>
            <a:xfrm>
              <a:off x="2721849" y="5590593"/>
              <a:ext cx="180433" cy="1910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78" name="文本框 277"/>
            <p:cNvSpPr txBox="1"/>
            <p:nvPr/>
          </p:nvSpPr>
          <p:spPr>
            <a:xfrm>
              <a:off x="1915709" y="5571975"/>
              <a:ext cx="45305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...</a:t>
              </a:r>
            </a:p>
          </p:txBody>
        </p:sp>
        <p:sp>
          <p:nvSpPr>
            <p:cNvPr id="279" name="文本框 278"/>
            <p:cNvSpPr txBox="1"/>
            <p:nvPr/>
          </p:nvSpPr>
          <p:spPr>
            <a:xfrm>
              <a:off x="978233" y="5556694"/>
              <a:ext cx="45305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...</a:t>
              </a:r>
            </a:p>
          </p:txBody>
        </p:sp>
        <p:sp>
          <p:nvSpPr>
            <p:cNvPr id="280" name="文本框 279"/>
            <p:cNvSpPr txBox="1"/>
            <p:nvPr/>
          </p:nvSpPr>
          <p:spPr>
            <a:xfrm>
              <a:off x="1445593" y="5556694"/>
              <a:ext cx="45305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...</a:t>
              </a:r>
            </a:p>
          </p:txBody>
        </p:sp>
        <p:sp>
          <p:nvSpPr>
            <p:cNvPr id="281" name="文本框 280"/>
            <p:cNvSpPr txBox="1"/>
            <p:nvPr/>
          </p:nvSpPr>
          <p:spPr>
            <a:xfrm>
              <a:off x="2384501" y="5569170"/>
              <a:ext cx="453050" cy="200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...</a:t>
              </a:r>
            </a:p>
          </p:txBody>
        </p:sp>
        <p:sp>
          <p:nvSpPr>
            <p:cNvPr id="282" name="任意多边形 281"/>
            <p:cNvSpPr/>
            <p:nvPr/>
          </p:nvSpPr>
          <p:spPr>
            <a:xfrm>
              <a:off x="935627" y="5489568"/>
              <a:ext cx="490923" cy="66996"/>
            </a:xfrm>
            <a:custGeom>
              <a:avLst/>
              <a:gdLst>
                <a:gd name="connsiteX0" fmla="*/ 0 w 647700"/>
                <a:gd name="connsiteY0" fmla="*/ 187327 h 190502"/>
                <a:gd name="connsiteX1" fmla="*/ 311150 w 647700"/>
                <a:gd name="connsiteY1" fmla="*/ 2 h 190502"/>
                <a:gd name="connsiteX2" fmla="*/ 647700 w 647700"/>
                <a:gd name="connsiteY2" fmla="*/ 190502 h 19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190502">
                  <a:moveTo>
                    <a:pt x="0" y="187327"/>
                  </a:moveTo>
                  <a:cubicBezTo>
                    <a:pt x="101600" y="93400"/>
                    <a:pt x="203200" y="-527"/>
                    <a:pt x="311150" y="2"/>
                  </a:cubicBezTo>
                  <a:cubicBezTo>
                    <a:pt x="419100" y="531"/>
                    <a:pt x="593196" y="158752"/>
                    <a:pt x="647700" y="19050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84" name="任意多边形 283"/>
            <p:cNvSpPr/>
            <p:nvPr/>
          </p:nvSpPr>
          <p:spPr>
            <a:xfrm>
              <a:off x="1418152" y="5496095"/>
              <a:ext cx="490923" cy="66996"/>
            </a:xfrm>
            <a:custGeom>
              <a:avLst/>
              <a:gdLst>
                <a:gd name="connsiteX0" fmla="*/ 0 w 647700"/>
                <a:gd name="connsiteY0" fmla="*/ 187327 h 190502"/>
                <a:gd name="connsiteX1" fmla="*/ 311150 w 647700"/>
                <a:gd name="connsiteY1" fmla="*/ 2 h 190502"/>
                <a:gd name="connsiteX2" fmla="*/ 647700 w 647700"/>
                <a:gd name="connsiteY2" fmla="*/ 190502 h 19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190502">
                  <a:moveTo>
                    <a:pt x="0" y="187327"/>
                  </a:moveTo>
                  <a:cubicBezTo>
                    <a:pt x="101600" y="93400"/>
                    <a:pt x="203200" y="-527"/>
                    <a:pt x="311150" y="2"/>
                  </a:cubicBezTo>
                  <a:cubicBezTo>
                    <a:pt x="419100" y="531"/>
                    <a:pt x="593196" y="158752"/>
                    <a:pt x="647700" y="19050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85" name="任意多边形 284"/>
            <p:cNvSpPr/>
            <p:nvPr/>
          </p:nvSpPr>
          <p:spPr>
            <a:xfrm>
              <a:off x="1886204" y="5500849"/>
              <a:ext cx="490923" cy="66996"/>
            </a:xfrm>
            <a:custGeom>
              <a:avLst/>
              <a:gdLst>
                <a:gd name="connsiteX0" fmla="*/ 0 w 647700"/>
                <a:gd name="connsiteY0" fmla="*/ 187327 h 190502"/>
                <a:gd name="connsiteX1" fmla="*/ 311150 w 647700"/>
                <a:gd name="connsiteY1" fmla="*/ 2 h 190502"/>
                <a:gd name="connsiteX2" fmla="*/ 647700 w 647700"/>
                <a:gd name="connsiteY2" fmla="*/ 190502 h 19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190502">
                  <a:moveTo>
                    <a:pt x="0" y="187327"/>
                  </a:moveTo>
                  <a:cubicBezTo>
                    <a:pt x="101600" y="93400"/>
                    <a:pt x="203200" y="-527"/>
                    <a:pt x="311150" y="2"/>
                  </a:cubicBezTo>
                  <a:cubicBezTo>
                    <a:pt x="419100" y="531"/>
                    <a:pt x="593196" y="158752"/>
                    <a:pt x="647700" y="19050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86" name="任意多边形 285"/>
            <p:cNvSpPr/>
            <p:nvPr/>
          </p:nvSpPr>
          <p:spPr>
            <a:xfrm>
              <a:off x="2359566" y="5504506"/>
              <a:ext cx="490923" cy="66996"/>
            </a:xfrm>
            <a:custGeom>
              <a:avLst/>
              <a:gdLst>
                <a:gd name="connsiteX0" fmla="*/ 0 w 647700"/>
                <a:gd name="connsiteY0" fmla="*/ 187327 h 190502"/>
                <a:gd name="connsiteX1" fmla="*/ 311150 w 647700"/>
                <a:gd name="connsiteY1" fmla="*/ 2 h 190502"/>
                <a:gd name="connsiteX2" fmla="*/ 647700 w 647700"/>
                <a:gd name="connsiteY2" fmla="*/ 190502 h 19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190502">
                  <a:moveTo>
                    <a:pt x="0" y="187327"/>
                  </a:moveTo>
                  <a:cubicBezTo>
                    <a:pt x="101600" y="93400"/>
                    <a:pt x="203200" y="-527"/>
                    <a:pt x="311150" y="2"/>
                  </a:cubicBezTo>
                  <a:cubicBezTo>
                    <a:pt x="419100" y="531"/>
                    <a:pt x="593196" y="158752"/>
                    <a:pt x="647700" y="19050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88" name="文本框 287"/>
            <p:cNvSpPr txBox="1"/>
            <p:nvPr/>
          </p:nvSpPr>
          <p:spPr>
            <a:xfrm>
              <a:off x="811201" y="3789623"/>
              <a:ext cx="2094442" cy="253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900" dirty="0" err="1">
                  <a:solidFill>
                    <a:srgbClr val="1D1D1A"/>
                  </a:solidFill>
                  <a:latin typeface="Arial" panose="020B0604020202020204" pitchFamily="34" charset="0"/>
                </a:rPr>
                <a:t>Prefetch</a:t>
              </a:r>
              <a:r>
                <a:rPr lang="en-US" sz="900" dirty="0">
                  <a:solidFill>
                    <a:srgbClr val="1D1D1A"/>
                  </a:solidFill>
                  <a:latin typeface="Arial" panose="020B0604020202020204" pitchFamily="34" charset="0"/>
                </a:rPr>
                <a:t> based on continuous addresses</a:t>
              </a:r>
              <a:endParaRPr lang="en-US" altLang="zh-CN" sz="9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289" name="文本框 288"/>
            <p:cNvSpPr txBox="1"/>
            <p:nvPr/>
          </p:nvSpPr>
          <p:spPr>
            <a:xfrm>
              <a:off x="811201" y="4428197"/>
              <a:ext cx="2094442" cy="253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900" dirty="0" err="1">
                  <a:solidFill>
                    <a:srgbClr val="1D1D1A"/>
                  </a:solidFill>
                  <a:latin typeface="Arial" panose="020B0604020202020204" pitchFamily="34" charset="0"/>
                </a:rPr>
                <a:t>Prefetch</a:t>
              </a:r>
              <a:r>
                <a:rPr lang="en-US" sz="900" dirty="0">
                  <a:solidFill>
                    <a:srgbClr val="1D1D1A"/>
                  </a:solidFill>
                  <a:latin typeface="Arial" panose="020B0604020202020204" pitchFamily="34" charset="0"/>
                </a:rPr>
                <a:t> based on associated addresses</a:t>
              </a:r>
              <a:endParaRPr lang="en-US" altLang="zh-CN" sz="9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290" name="文本框 289"/>
            <p:cNvSpPr txBox="1"/>
            <p:nvPr/>
          </p:nvSpPr>
          <p:spPr>
            <a:xfrm>
              <a:off x="811201" y="5238355"/>
              <a:ext cx="2094442" cy="1907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900" dirty="0" err="1">
                  <a:solidFill>
                    <a:srgbClr val="1D1D1A"/>
                  </a:solidFill>
                  <a:latin typeface="Arial" panose="020B0604020202020204" pitchFamily="34" charset="0"/>
                </a:rPr>
                <a:t>Prefetch</a:t>
              </a:r>
              <a:r>
                <a:rPr lang="en-US" sz="900" dirty="0">
                  <a:solidFill>
                    <a:srgbClr val="1D1D1A"/>
                  </a:solidFill>
                  <a:latin typeface="Arial" panose="020B0604020202020204" pitchFamily="34" charset="0"/>
                </a:rPr>
                <a:t> based on associated times</a:t>
              </a:r>
              <a:endParaRPr lang="en-US" altLang="zh-CN" sz="9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>
            <a:off x="289338" y="3710117"/>
            <a:ext cx="1167870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直接连接符 290"/>
          <p:cNvCxnSpPr/>
          <p:nvPr/>
        </p:nvCxnSpPr>
        <p:spPr>
          <a:xfrm>
            <a:off x="6128690" y="1221419"/>
            <a:ext cx="0" cy="52714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/>
          <p:cNvGrpSpPr/>
          <p:nvPr/>
        </p:nvGrpSpPr>
        <p:grpSpPr>
          <a:xfrm>
            <a:off x="6246389" y="3820962"/>
            <a:ext cx="2614492" cy="2817287"/>
            <a:chOff x="6322983" y="3832459"/>
            <a:chExt cx="2615513" cy="2818388"/>
          </a:xfrm>
        </p:grpSpPr>
        <p:sp>
          <p:nvSpPr>
            <p:cNvPr id="292" name="文本框 291"/>
            <p:cNvSpPr txBox="1"/>
            <p:nvPr/>
          </p:nvSpPr>
          <p:spPr>
            <a:xfrm>
              <a:off x="6408210" y="6396931"/>
              <a:ext cx="2339838" cy="253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050" dirty="0">
                  <a:solidFill>
                    <a:srgbClr val="1D1D1A"/>
                  </a:solidFill>
                  <a:latin typeface="Arial" panose="020B0604020202020204" pitchFamily="34" charset="0"/>
                </a:rPr>
                <a:t>SAN/Large files</a:t>
              </a:r>
              <a:endParaRPr lang="en-US" altLang="zh-CN" sz="105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6737299" y="4629933"/>
              <a:ext cx="1731501" cy="13049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93" name="文本框 292"/>
            <p:cNvSpPr txBox="1"/>
            <p:nvPr/>
          </p:nvSpPr>
          <p:spPr>
            <a:xfrm>
              <a:off x="6616225" y="4656945"/>
              <a:ext cx="820480" cy="4154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050" b="1" dirty="0">
                  <a:solidFill>
                    <a:srgbClr val="1D1D1A"/>
                  </a:solidFill>
                  <a:latin typeface="Arial" panose="020B0604020202020204" pitchFamily="34" charset="0"/>
                </a:rPr>
                <a:t>Memory</a:t>
              </a:r>
              <a:endParaRPr lang="en-US" altLang="zh-CN" sz="1050" b="1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  <a:p>
              <a:pPr algn="ctr" defTabSz="914112" fontAlgn="ctr">
                <a:defRPr/>
              </a:pPr>
              <a:r>
                <a:rPr lang="en-US" sz="1050" b="1" dirty="0">
                  <a:solidFill>
                    <a:srgbClr val="1D1D1A"/>
                  </a:solidFill>
                  <a:latin typeface="Arial" panose="020B0604020202020204" pitchFamily="34" charset="0"/>
                </a:rPr>
                <a:t>space</a:t>
              </a:r>
              <a:endParaRPr lang="en-US" altLang="zh-CN" sz="1050" b="1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7146696" y="4986131"/>
              <a:ext cx="642519" cy="5957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7763002" y="4745040"/>
              <a:ext cx="642519" cy="59572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96" name="文本框 295"/>
            <p:cNvSpPr txBox="1"/>
            <p:nvPr/>
          </p:nvSpPr>
          <p:spPr>
            <a:xfrm>
              <a:off x="7722122" y="4815473"/>
              <a:ext cx="752305" cy="4154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Small I/O</a:t>
              </a:r>
            </a:p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access frequency info.</a:t>
              </a:r>
              <a:endParaRPr lang="en-US" altLang="zh-CN" sz="7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297" name="文本框 296"/>
            <p:cNvSpPr txBox="1"/>
            <p:nvPr/>
          </p:nvSpPr>
          <p:spPr>
            <a:xfrm>
              <a:off x="7102448" y="5052878"/>
              <a:ext cx="747992" cy="4154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Small file</a:t>
              </a:r>
              <a:endParaRPr lang="en-US" altLang="zh-CN" sz="7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  <a:p>
              <a:pPr algn="ctr" defTabSz="914112" fontAlgn="ctr">
                <a:defRPr/>
              </a:pPr>
              <a:r>
                <a:rPr lang="en-US" sz="700" dirty="0">
                  <a:solidFill>
                    <a:srgbClr val="1D1D1A"/>
                  </a:solidFill>
                  <a:latin typeface="Arial" panose="020B0604020202020204" pitchFamily="34" charset="0"/>
                </a:rPr>
                <a:t>access frequency info.</a:t>
              </a:r>
              <a:endParaRPr lang="en-US" altLang="zh-CN" sz="70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00" name="椭圆 299"/>
            <p:cNvSpPr/>
            <p:nvPr/>
          </p:nvSpPr>
          <p:spPr>
            <a:xfrm>
              <a:off x="7415946" y="4685734"/>
              <a:ext cx="312693" cy="27057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01" name="椭圆 300"/>
            <p:cNvSpPr/>
            <p:nvPr/>
          </p:nvSpPr>
          <p:spPr>
            <a:xfrm>
              <a:off x="8069981" y="5391021"/>
              <a:ext cx="312693" cy="27057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02" name="椭圆 301"/>
            <p:cNvSpPr/>
            <p:nvPr/>
          </p:nvSpPr>
          <p:spPr>
            <a:xfrm>
              <a:off x="6844496" y="5430915"/>
              <a:ext cx="316232" cy="3261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03" name="椭圆 302"/>
            <p:cNvSpPr/>
            <p:nvPr/>
          </p:nvSpPr>
          <p:spPr>
            <a:xfrm>
              <a:off x="7613366" y="5527747"/>
              <a:ext cx="316232" cy="3261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8121990" y="4432532"/>
              <a:ext cx="368268" cy="514350"/>
            </a:xfrm>
            <a:custGeom>
              <a:avLst/>
              <a:gdLst>
                <a:gd name="connsiteX0" fmla="*/ 173168 w 368268"/>
                <a:gd name="connsiteY0" fmla="*/ 514350 h 514350"/>
                <a:gd name="connsiteX1" fmla="*/ 363668 w 368268"/>
                <a:gd name="connsiteY1" fmla="*/ 76200 h 514350"/>
                <a:gd name="connsiteX2" fmla="*/ 1718 w 368268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268" h="514350">
                  <a:moveTo>
                    <a:pt x="173168" y="514350"/>
                  </a:moveTo>
                  <a:cubicBezTo>
                    <a:pt x="282705" y="338137"/>
                    <a:pt x="392243" y="161925"/>
                    <a:pt x="363668" y="76200"/>
                  </a:cubicBezTo>
                  <a:cubicBezTo>
                    <a:pt x="335093" y="-9525"/>
                    <a:pt x="-27915" y="63500"/>
                    <a:pt x="1718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04" name="椭圆 303"/>
            <p:cNvSpPr/>
            <p:nvPr/>
          </p:nvSpPr>
          <p:spPr>
            <a:xfrm>
              <a:off x="7778250" y="4318471"/>
              <a:ext cx="312693" cy="27057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966809" y="5523586"/>
              <a:ext cx="476714" cy="596567"/>
            </a:xfrm>
            <a:custGeom>
              <a:avLst/>
              <a:gdLst>
                <a:gd name="connsiteX0" fmla="*/ 406864 w 476714"/>
                <a:gd name="connsiteY0" fmla="*/ 0 h 596567"/>
                <a:gd name="connsiteX1" fmla="*/ 464 w 476714"/>
                <a:gd name="connsiteY1" fmla="*/ 527050 h 596567"/>
                <a:gd name="connsiteX2" fmla="*/ 476714 w 476714"/>
                <a:gd name="connsiteY2" fmla="*/ 590550 h 59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714" h="596567">
                  <a:moveTo>
                    <a:pt x="406864" y="0"/>
                  </a:moveTo>
                  <a:cubicBezTo>
                    <a:pt x="197843" y="214312"/>
                    <a:pt x="-11178" y="428625"/>
                    <a:pt x="464" y="527050"/>
                  </a:cubicBezTo>
                  <a:cubicBezTo>
                    <a:pt x="12106" y="625475"/>
                    <a:pt x="476714" y="590550"/>
                    <a:pt x="476714" y="59055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7496490" y="5977609"/>
              <a:ext cx="316232" cy="3261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endParaRPr lang="en-US" altLang="zh-CN" sz="1799" dirty="0">
                <a:solidFill>
                  <a:srgbClr val="666666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06" name="文本框 305"/>
            <p:cNvSpPr txBox="1"/>
            <p:nvPr/>
          </p:nvSpPr>
          <p:spPr>
            <a:xfrm>
              <a:off x="7688903" y="5952425"/>
              <a:ext cx="1249593" cy="4154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900" dirty="0">
                  <a:solidFill>
                    <a:srgbClr val="C00000"/>
                  </a:solidFill>
                  <a:latin typeface="Arial" panose="020B0604020202020204" pitchFamily="34" charset="0"/>
                </a:rPr>
                <a:t>Small file access frequency info.</a:t>
              </a:r>
              <a:endParaRPr lang="en-US" altLang="zh-CN" sz="9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  <a:p>
              <a:pPr algn="ctr" defTabSz="914112" fontAlgn="ctr">
                <a:defRPr/>
              </a:pPr>
              <a:r>
                <a:rPr lang="en-US" sz="900" dirty="0">
                  <a:solidFill>
                    <a:srgbClr val="C00000"/>
                  </a:solidFill>
                  <a:latin typeface="Arial" panose="020B0604020202020204" pitchFamily="34" charset="0"/>
                </a:rPr>
                <a:t>eliminated in priority</a:t>
              </a:r>
              <a:endParaRPr lang="en-US" altLang="zh-CN" sz="9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07" name="文本框 306"/>
            <p:cNvSpPr txBox="1"/>
            <p:nvPr/>
          </p:nvSpPr>
          <p:spPr>
            <a:xfrm>
              <a:off x="6322983" y="4129690"/>
              <a:ext cx="1512007" cy="4154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900" dirty="0">
                  <a:solidFill>
                    <a:srgbClr val="C00000"/>
                  </a:solidFill>
                  <a:latin typeface="Arial" panose="020B0604020202020204" pitchFamily="34" charset="0"/>
                </a:rPr>
                <a:t>Small I/O access frequency info.</a:t>
              </a:r>
              <a:endParaRPr lang="en-US" altLang="zh-CN" sz="9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  <a:p>
              <a:pPr algn="ctr" defTabSz="914112" fontAlgn="ctr">
                <a:defRPr/>
              </a:pPr>
              <a:r>
                <a:rPr lang="en-US" sz="900" dirty="0">
                  <a:solidFill>
                    <a:srgbClr val="C00000"/>
                  </a:solidFill>
                  <a:latin typeface="Arial" panose="020B0604020202020204" pitchFamily="34" charset="0"/>
                </a:rPr>
                <a:t>eliminated in priority</a:t>
              </a:r>
              <a:endParaRPr lang="en-US" altLang="zh-CN" sz="9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08" name="文本框 307"/>
            <p:cNvSpPr txBox="1"/>
            <p:nvPr/>
          </p:nvSpPr>
          <p:spPr>
            <a:xfrm>
              <a:off x="6522464" y="3832459"/>
              <a:ext cx="2339838" cy="253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112" fontAlgn="ctr">
                <a:defRPr/>
              </a:pPr>
              <a:r>
                <a:rPr lang="en-US" sz="1050" dirty="0">
                  <a:solidFill>
                    <a:srgbClr val="1D1D1A"/>
                  </a:solidFill>
                  <a:latin typeface="Arial" panose="020B0604020202020204" pitchFamily="34" charset="0"/>
                </a:rPr>
                <a:t>Massive small files</a:t>
              </a:r>
              <a:endParaRPr lang="en-US" altLang="zh-CN" sz="1050" dirty="0">
                <a:solidFill>
                  <a:srgbClr val="1D1D1A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310" name="文本框 309"/>
          <p:cNvSpPr txBox="1"/>
          <p:nvPr/>
        </p:nvSpPr>
        <p:spPr>
          <a:xfrm>
            <a:off x="8583055" y="3783388"/>
            <a:ext cx="3452362" cy="16151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Elimination policies of scenario-based access frequency info.</a:t>
            </a:r>
            <a:endParaRPr lang="en-US" altLang="zh-CN" sz="15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spcBef>
                <a:spcPts val="600"/>
              </a:spcBef>
              <a:defRPr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Small I/</a:t>
            </a: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</a:rPr>
              <a:t>Os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/Large files (in a tree) and small files (in a queue)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differ in the structure of access frequency info., and cannot be combined.</a:t>
            </a:r>
            <a:endParaRPr lang="en-US" altLang="zh-CN" sz="1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When the memory space is insufficient, some info. needs to be eliminated.</a:t>
            </a:r>
            <a:endParaRPr lang="en-US" altLang="zh-CN" sz="1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spcBef>
                <a:spcPts val="1200"/>
              </a:spcBef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The elimination priority is adjusted based on the I/O scenario.</a:t>
            </a:r>
          </a:p>
          <a:p>
            <a:pPr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Performance is greatly improved in hybrid workload scenarios.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147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148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151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66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1">
            <a:extLst>
              <a:ext uri="{FF2B5EF4-FFF2-40B4-BE49-F238E27FC236}">
                <a16:creationId xmlns:a16="http://schemas.microsoft.com/office/drawing/2014/main" id="{A87A7056-33CA-4F3F-B877-7BEFDD011CB9}"/>
              </a:ext>
            </a:extLst>
          </p:cNvPr>
          <p:cNvSpPr txBox="1">
            <a:spLocks/>
          </p:cNvSpPr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 err="1"/>
              <a:t>SmartAcceleration</a:t>
            </a:r>
            <a:r>
              <a:rPr lang="en-US" sz="2798" dirty="0"/>
              <a:t>: Dynamic, Adaptive Data Layout Policy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D3D3841-E8F0-462C-B560-76FA2CFC78B2}"/>
              </a:ext>
            </a:extLst>
          </p:cNvPr>
          <p:cNvSpPr/>
          <p:nvPr/>
        </p:nvSpPr>
        <p:spPr>
          <a:xfrm>
            <a:off x="5934427" y="1225724"/>
            <a:ext cx="5329044" cy="426549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000" kern="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C31201E-F7C4-4F09-876C-90EF580E877C}"/>
              </a:ext>
            </a:extLst>
          </p:cNvPr>
          <p:cNvSpPr/>
          <p:nvPr/>
        </p:nvSpPr>
        <p:spPr>
          <a:xfrm>
            <a:off x="635820" y="1224256"/>
            <a:ext cx="4912933" cy="426549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799" kern="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BEF296B-9CBB-4B48-A87D-33373B813235}"/>
              </a:ext>
            </a:extLst>
          </p:cNvPr>
          <p:cNvSpPr txBox="1"/>
          <p:nvPr/>
        </p:nvSpPr>
        <p:spPr>
          <a:xfrm>
            <a:off x="4335873" y="4263238"/>
            <a:ext cx="1304952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Aggregated large I/</a:t>
            </a:r>
            <a:r>
              <a:rPr lang="en-US" sz="1100" dirty="0" err="1">
                <a:solidFill>
                  <a:srgbClr val="575756"/>
                </a:solidFill>
                <a:latin typeface="Arial" panose="020B0604020202020204" pitchFamily="34" charset="0"/>
              </a:rPr>
              <a:t>Os</a:t>
            </a: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 delivered to disks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9F554AD-28B3-4BB6-80DE-87DB2646464B}"/>
              </a:ext>
            </a:extLst>
          </p:cNvPr>
          <p:cNvSpPr/>
          <p:nvPr/>
        </p:nvSpPr>
        <p:spPr>
          <a:xfrm>
            <a:off x="2173469" y="1349358"/>
            <a:ext cx="794379" cy="39208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1218652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99" dirty="0">
                <a:solidFill>
                  <a:srgbClr val="2C4155">
                    <a:lumMod val="75000"/>
                  </a:srgbClr>
                </a:solidFill>
                <a:latin typeface="Arial" panose="020B0604020202020204" pitchFamily="34" charset="0"/>
              </a:rPr>
              <a:t>Write</a:t>
            </a:r>
            <a:endParaRPr lang="en-US" sz="1799" kern="0" dirty="0">
              <a:solidFill>
                <a:srgbClr val="2C4155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</a:endParaRPr>
          </a:p>
        </p:txBody>
      </p:sp>
      <p:cxnSp>
        <p:nvCxnSpPr>
          <p:cNvPr id="8" name="Straight Arrow Connector 28">
            <a:extLst>
              <a:ext uri="{FF2B5EF4-FFF2-40B4-BE49-F238E27FC236}">
                <a16:creationId xmlns:a16="http://schemas.microsoft.com/office/drawing/2014/main" id="{E045811F-17B8-4481-BC90-B1B06766DEB5}"/>
              </a:ext>
            </a:extLst>
          </p:cNvPr>
          <p:cNvCxnSpPr/>
          <p:nvPr/>
        </p:nvCxnSpPr>
        <p:spPr>
          <a:xfrm>
            <a:off x="2583262" y="1741439"/>
            <a:ext cx="0" cy="576593"/>
          </a:xfrm>
          <a:prstGeom prst="straightConnector1">
            <a:avLst/>
          </a:prstGeom>
          <a:noFill/>
          <a:ln w="19050" cap="flat" cmpd="sng" algn="ctr">
            <a:solidFill>
              <a:srgbClr val="1D1D1A"/>
            </a:solidFill>
            <a:prstDash val="solid"/>
            <a:miter lim="800000"/>
            <a:tailEnd type="arrow"/>
          </a:ln>
          <a:effectLst/>
        </p:spPr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CDD0DF47-209D-4805-9B86-B2E34366068B}"/>
              </a:ext>
            </a:extLst>
          </p:cNvPr>
          <p:cNvSpPr/>
          <p:nvPr/>
        </p:nvSpPr>
        <p:spPr>
          <a:xfrm>
            <a:off x="1744656" y="2318032"/>
            <a:ext cx="1801226" cy="467649"/>
          </a:xfrm>
          <a:prstGeom prst="rect">
            <a:avLst/>
          </a:prstGeom>
          <a:solidFill>
            <a:srgbClr val="E900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399" kern="0" dirty="0">
              <a:solidFill>
                <a:srgbClr val="1D1D1A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CD3155-DAE3-4C22-8598-75F7D6331B30}"/>
              </a:ext>
            </a:extLst>
          </p:cNvPr>
          <p:cNvSpPr txBox="1"/>
          <p:nvPr/>
        </p:nvSpPr>
        <p:spPr>
          <a:xfrm>
            <a:off x="898969" y="2466830"/>
            <a:ext cx="895164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DRAM</a:t>
            </a:r>
            <a:endParaRPr kumimoji="1" lang="en-US" altLang="zh-CN" sz="11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3DC0A-25DC-4B54-9963-FAFE701F00BE}"/>
              </a:ext>
            </a:extLst>
          </p:cNvPr>
          <p:cNvSpPr/>
          <p:nvPr/>
        </p:nvSpPr>
        <p:spPr>
          <a:xfrm>
            <a:off x="1744656" y="3780059"/>
            <a:ext cx="2660272" cy="467649"/>
          </a:xfrm>
          <a:prstGeom prst="rect">
            <a:avLst/>
          </a:prstGeom>
          <a:solidFill>
            <a:srgbClr val="E9002F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399" kern="0" dirty="0">
              <a:solidFill>
                <a:srgbClr val="1D1D1A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EBC1F4C-CC74-4C9E-8308-57D868897034}"/>
              </a:ext>
            </a:extLst>
          </p:cNvPr>
          <p:cNvSpPr/>
          <p:nvPr/>
        </p:nvSpPr>
        <p:spPr>
          <a:xfrm>
            <a:off x="1744656" y="4835551"/>
            <a:ext cx="3288391" cy="467649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399" kern="0" dirty="0">
              <a:solidFill>
                <a:srgbClr val="1D1D1A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18D6546-EA83-4154-AF18-DF9F3CE8BDF0}"/>
              </a:ext>
            </a:extLst>
          </p:cNvPr>
          <p:cNvSpPr txBox="1"/>
          <p:nvPr/>
        </p:nvSpPr>
        <p:spPr>
          <a:xfrm>
            <a:off x="679879" y="3846740"/>
            <a:ext cx="1200341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050" dirty="0">
                <a:solidFill>
                  <a:srgbClr val="575756"/>
                </a:solidFill>
                <a:latin typeface="Arial" panose="020B0604020202020204" pitchFamily="34" charset="0"/>
              </a:rPr>
              <a:t>SSD performance layer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9DD3C14-27E9-413F-A52B-ED2D32B1EFA3}"/>
              </a:ext>
            </a:extLst>
          </p:cNvPr>
          <p:cNvSpPr txBox="1"/>
          <p:nvPr/>
        </p:nvSpPr>
        <p:spPr>
          <a:xfrm>
            <a:off x="679879" y="4935005"/>
            <a:ext cx="1119463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050" dirty="0">
                <a:solidFill>
                  <a:srgbClr val="575756"/>
                </a:solidFill>
                <a:latin typeface="Arial" panose="020B0604020202020204" pitchFamily="34" charset="0"/>
              </a:rPr>
              <a:t>HDD capacity layer</a:t>
            </a:r>
          </a:p>
        </p:txBody>
      </p:sp>
      <p:pic>
        <p:nvPicPr>
          <p:cNvPr id="15" name="yunyuansheng.png" descr="yunyuansheng.png">
            <a:extLst>
              <a:ext uri="{FF2B5EF4-FFF2-40B4-BE49-F238E27FC236}">
                <a16:creationId xmlns:a16="http://schemas.microsoft.com/office/drawing/2014/main" id="{C317A5F3-9A54-4494-87A2-6A01E224863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duotone>
              <a:prstClr val="black"/>
              <a:srgbClr val="C7000A">
                <a:tint val="45000"/>
                <a:satMod val="400000"/>
              </a:srgbClr>
            </a:duotone>
          </a:blip>
          <a:srcRect l="7224" t="3595" r="9249" b="4103"/>
          <a:stretch/>
        </p:blipFill>
        <p:spPr>
          <a:xfrm>
            <a:off x="2387893" y="3273560"/>
            <a:ext cx="347979" cy="459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 93">
            <a:extLst>
              <a:ext uri="{FF2B5EF4-FFF2-40B4-BE49-F238E27FC236}">
                <a16:creationId xmlns:a16="http://schemas.microsoft.com/office/drawing/2014/main" id="{B9DD11F1-2535-437F-ADB9-79506803E915}"/>
              </a:ext>
            </a:extLst>
          </p:cNvPr>
          <p:cNvGrpSpPr/>
          <p:nvPr/>
        </p:nvGrpSpPr>
        <p:grpSpPr>
          <a:xfrm>
            <a:off x="1883926" y="2440637"/>
            <a:ext cx="1088262" cy="259254"/>
            <a:chOff x="2324981" y="4975320"/>
            <a:chExt cx="1252673" cy="259354"/>
          </a:xfrm>
        </p:grpSpPr>
        <p:sp>
          <p:nvSpPr>
            <p:cNvPr id="17" name="Rectangle 94">
              <a:extLst>
                <a:ext uri="{FF2B5EF4-FFF2-40B4-BE49-F238E27FC236}">
                  <a16:creationId xmlns:a16="http://schemas.microsoft.com/office/drawing/2014/main" id="{901C051F-12BE-4652-9C1F-E07AB0EA43A3}"/>
                </a:ext>
              </a:extLst>
            </p:cNvPr>
            <p:cNvSpPr/>
            <p:nvPr/>
          </p:nvSpPr>
          <p:spPr>
            <a:xfrm>
              <a:off x="2324981" y="4975320"/>
              <a:ext cx="248142" cy="259354"/>
            </a:xfrm>
            <a:prstGeom prst="rect">
              <a:avLst/>
            </a:prstGeom>
            <a:solidFill>
              <a:srgbClr val="CF7B0F"/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8652" font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endParaRPr>
            </a:p>
          </p:txBody>
        </p:sp>
        <p:sp>
          <p:nvSpPr>
            <p:cNvPr id="18" name="Rectangle 106">
              <a:extLst>
                <a:ext uri="{FF2B5EF4-FFF2-40B4-BE49-F238E27FC236}">
                  <a16:creationId xmlns:a16="http://schemas.microsoft.com/office/drawing/2014/main" id="{4524E0F0-75D7-4492-883C-09F65FDCADE5}"/>
                </a:ext>
              </a:extLst>
            </p:cNvPr>
            <p:cNvSpPr/>
            <p:nvPr/>
          </p:nvSpPr>
          <p:spPr>
            <a:xfrm>
              <a:off x="2623163" y="4975320"/>
              <a:ext cx="124071" cy="259354"/>
            </a:xfrm>
            <a:prstGeom prst="rect">
              <a:avLst/>
            </a:prstGeom>
            <a:solidFill>
              <a:srgbClr val="2290B3">
                <a:lumMod val="60000"/>
                <a:lumOff val="40000"/>
              </a:srgbClr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 defTabSz="1218652" font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endParaRPr>
            </a:p>
          </p:txBody>
        </p:sp>
        <p:sp>
          <p:nvSpPr>
            <p:cNvPr id="19" name="Rectangle 107">
              <a:extLst>
                <a:ext uri="{FF2B5EF4-FFF2-40B4-BE49-F238E27FC236}">
                  <a16:creationId xmlns:a16="http://schemas.microsoft.com/office/drawing/2014/main" id="{2778EB36-9E03-48BF-BB15-1FE461AA9CBB}"/>
                </a:ext>
              </a:extLst>
            </p:cNvPr>
            <p:cNvSpPr/>
            <p:nvPr/>
          </p:nvSpPr>
          <p:spPr>
            <a:xfrm>
              <a:off x="3331609" y="4975320"/>
              <a:ext cx="246045" cy="259354"/>
            </a:xfrm>
            <a:prstGeom prst="rect">
              <a:avLst/>
            </a:prstGeom>
            <a:solidFill>
              <a:srgbClr val="CF7B0F"/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8652" font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endParaRPr>
            </a:p>
          </p:txBody>
        </p:sp>
        <p:sp>
          <p:nvSpPr>
            <p:cNvPr id="20" name="Rectangle 108">
              <a:extLst>
                <a:ext uri="{FF2B5EF4-FFF2-40B4-BE49-F238E27FC236}">
                  <a16:creationId xmlns:a16="http://schemas.microsoft.com/office/drawing/2014/main" id="{050B3572-16FB-4B79-B913-FE7C22059017}"/>
                </a:ext>
              </a:extLst>
            </p:cNvPr>
            <p:cNvSpPr/>
            <p:nvPr/>
          </p:nvSpPr>
          <p:spPr>
            <a:xfrm>
              <a:off x="3156452" y="4975320"/>
              <a:ext cx="124071" cy="259354"/>
            </a:xfrm>
            <a:prstGeom prst="rect">
              <a:avLst/>
            </a:prstGeom>
            <a:solidFill>
              <a:srgbClr val="2C4155">
                <a:lumMod val="75000"/>
              </a:srgbClr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 defTabSz="1218652" font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endParaRPr>
            </a:p>
          </p:txBody>
        </p:sp>
        <p:sp>
          <p:nvSpPr>
            <p:cNvPr id="21" name="Rectangle 109">
              <a:extLst>
                <a:ext uri="{FF2B5EF4-FFF2-40B4-BE49-F238E27FC236}">
                  <a16:creationId xmlns:a16="http://schemas.microsoft.com/office/drawing/2014/main" id="{A768C0AE-36E5-4FA8-863E-57D83EFCD274}"/>
                </a:ext>
              </a:extLst>
            </p:cNvPr>
            <p:cNvSpPr/>
            <p:nvPr/>
          </p:nvSpPr>
          <p:spPr>
            <a:xfrm>
              <a:off x="2808553" y="4975320"/>
              <a:ext cx="124071" cy="259354"/>
            </a:xfrm>
            <a:prstGeom prst="rect">
              <a:avLst/>
            </a:prstGeom>
            <a:solidFill>
              <a:srgbClr val="2C4155">
                <a:lumMod val="75000"/>
              </a:srgbClr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 defTabSz="1218652" font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endParaRPr>
            </a:p>
          </p:txBody>
        </p:sp>
        <p:sp>
          <p:nvSpPr>
            <p:cNvPr id="22" name="Rectangle 110">
              <a:extLst>
                <a:ext uri="{FF2B5EF4-FFF2-40B4-BE49-F238E27FC236}">
                  <a16:creationId xmlns:a16="http://schemas.microsoft.com/office/drawing/2014/main" id="{DDBE2493-E9C9-4E3C-93BA-9B475ECDE83B}"/>
                </a:ext>
              </a:extLst>
            </p:cNvPr>
            <p:cNvSpPr/>
            <p:nvPr/>
          </p:nvSpPr>
          <p:spPr>
            <a:xfrm>
              <a:off x="2981290" y="4975320"/>
              <a:ext cx="124071" cy="259354"/>
            </a:xfrm>
            <a:prstGeom prst="rect">
              <a:avLst/>
            </a:prstGeom>
            <a:solidFill>
              <a:srgbClr val="2290B3">
                <a:lumMod val="60000"/>
                <a:lumOff val="40000"/>
              </a:srgbClr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algn="ctr" defTabSz="1218652" font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endParaRPr>
            </a:p>
          </p:txBody>
        </p:sp>
      </p:grpSp>
      <p:cxnSp>
        <p:nvCxnSpPr>
          <p:cNvPr id="23" name="Straight Arrow Connector 28">
            <a:extLst>
              <a:ext uri="{FF2B5EF4-FFF2-40B4-BE49-F238E27FC236}">
                <a16:creationId xmlns:a16="http://schemas.microsoft.com/office/drawing/2014/main" id="{F114289A-EF4F-4507-BDBC-051D5331C990}"/>
              </a:ext>
            </a:extLst>
          </p:cNvPr>
          <p:cNvCxnSpPr>
            <a:endCxn id="15" idx="0"/>
          </p:cNvCxnSpPr>
          <p:nvPr/>
        </p:nvCxnSpPr>
        <p:spPr>
          <a:xfrm>
            <a:off x="2561882" y="2786527"/>
            <a:ext cx="0" cy="487033"/>
          </a:xfrm>
          <a:prstGeom prst="straightConnector1">
            <a:avLst/>
          </a:prstGeom>
          <a:noFill/>
          <a:ln w="19050" cap="flat" cmpd="sng" algn="ctr">
            <a:solidFill>
              <a:srgbClr val="1D1D1A"/>
            </a:solidFill>
            <a:prstDash val="solid"/>
            <a:miter lim="800000"/>
            <a:tailEnd type="arrow"/>
          </a:ln>
          <a:effectLst/>
        </p:spPr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C465B67F-FC1E-4FB2-88FF-D44E59472DC8}"/>
              </a:ext>
            </a:extLst>
          </p:cNvPr>
          <p:cNvSpPr/>
          <p:nvPr/>
        </p:nvSpPr>
        <p:spPr>
          <a:xfrm>
            <a:off x="1883925" y="3855015"/>
            <a:ext cx="722342" cy="291108"/>
          </a:xfrm>
          <a:prstGeom prst="rect">
            <a:avLst/>
          </a:prstGeom>
          <a:solidFill>
            <a:srgbClr val="E900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Cache</a:t>
            </a:r>
            <a:endParaRPr lang="en-US" altLang="zh-CN" sz="1100" b="1" kern="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A7E6A23-5871-456B-8ED6-7419A7DAEA96}"/>
              </a:ext>
            </a:extLst>
          </p:cNvPr>
          <p:cNvSpPr/>
          <p:nvPr/>
        </p:nvSpPr>
        <p:spPr>
          <a:xfrm>
            <a:off x="3746477" y="3862335"/>
            <a:ext cx="524458" cy="2993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399" b="1" dirty="0">
                <a:solidFill>
                  <a:srgbClr val="FFFFFF"/>
                </a:solidFill>
                <a:latin typeface="Arial" panose="020B0604020202020204" pitchFamily="34" charset="0"/>
              </a:rPr>
              <a:t>Tier</a:t>
            </a:r>
            <a:endParaRPr lang="en-US" altLang="zh-CN" sz="1399" b="1" kern="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cxnSp>
        <p:nvCxnSpPr>
          <p:cNvPr id="26" name="肘形连接符 24">
            <a:extLst>
              <a:ext uri="{FF2B5EF4-FFF2-40B4-BE49-F238E27FC236}">
                <a16:creationId xmlns:a16="http://schemas.microsoft.com/office/drawing/2014/main" id="{02A74992-D860-41CF-A2A8-448327219A48}"/>
              </a:ext>
            </a:extLst>
          </p:cNvPr>
          <p:cNvCxnSpPr>
            <a:cxnSpLocks/>
            <a:stCxn id="15" idx="3"/>
            <a:endCxn id="25" idx="0"/>
          </p:cNvCxnSpPr>
          <p:nvPr/>
        </p:nvCxnSpPr>
        <p:spPr>
          <a:xfrm>
            <a:off x="2735871" y="3503494"/>
            <a:ext cx="1272835" cy="358841"/>
          </a:xfrm>
          <a:prstGeom prst="bentConnector2">
            <a:avLst/>
          </a:prstGeom>
          <a:noFill/>
          <a:ln w="6350" cap="flat" cmpd="sng" algn="ctr">
            <a:solidFill>
              <a:srgbClr val="C700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肘形连接符 25">
            <a:extLst>
              <a:ext uri="{FF2B5EF4-FFF2-40B4-BE49-F238E27FC236}">
                <a16:creationId xmlns:a16="http://schemas.microsoft.com/office/drawing/2014/main" id="{B6E4A337-DCE7-446C-B7A0-B2F7D968AA74}"/>
              </a:ext>
            </a:extLst>
          </p:cNvPr>
          <p:cNvCxnSpPr/>
          <p:nvPr/>
        </p:nvCxnSpPr>
        <p:spPr>
          <a:xfrm>
            <a:off x="2758435" y="3503493"/>
            <a:ext cx="2035115" cy="1287732"/>
          </a:xfrm>
          <a:prstGeom prst="bentConnector3">
            <a:avLst>
              <a:gd name="adj1" fmla="val 100381"/>
            </a:avLst>
          </a:prstGeom>
          <a:noFill/>
          <a:ln w="6350" cap="flat" cmpd="sng" algn="ctr">
            <a:solidFill>
              <a:srgbClr val="C700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C3D3F9E1-5EDB-4B9A-A660-4D68D9876AA9}"/>
              </a:ext>
            </a:extLst>
          </p:cNvPr>
          <p:cNvSpPr txBox="1"/>
          <p:nvPr/>
        </p:nvSpPr>
        <p:spPr>
          <a:xfrm>
            <a:off x="2722383" y="2829872"/>
            <a:ext cx="1780271" cy="523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</a:rPr>
              <a:t>Small I/</a:t>
            </a:r>
            <a:r>
              <a:rPr lang="en-US" sz="1000" dirty="0" err="1">
                <a:solidFill>
                  <a:srgbClr val="575756"/>
                </a:solidFill>
                <a:latin typeface="Arial" panose="020B0604020202020204" pitchFamily="34" charset="0"/>
              </a:rPr>
              <a:t>Os</a:t>
            </a: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</a:rPr>
              <a:t> are written into the SSD tier;</a:t>
            </a:r>
          </a:p>
          <a:p>
            <a:pPr defTabSz="914034" fontAlgn="ctr">
              <a:defRPr/>
            </a:pP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</a:rPr>
              <a:t>Hot read data is overwritten to the SSD tier.</a:t>
            </a:r>
            <a:endParaRPr kumimoji="1" lang="en-US" altLang="zh-CN" sz="10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A95407-E56D-4395-B339-521E8E99936A}"/>
              </a:ext>
            </a:extLst>
          </p:cNvPr>
          <p:cNvCxnSpPr/>
          <p:nvPr/>
        </p:nvCxnSpPr>
        <p:spPr>
          <a:xfrm>
            <a:off x="4008706" y="4304193"/>
            <a:ext cx="0" cy="487033"/>
          </a:xfrm>
          <a:prstGeom prst="straightConnector1">
            <a:avLst/>
          </a:prstGeom>
          <a:noFill/>
          <a:ln w="19050" cap="flat" cmpd="sng" algn="ctr">
            <a:solidFill>
              <a:srgbClr val="F4A100"/>
            </a:solidFill>
            <a:prstDash val="solid"/>
            <a:miter lim="800000"/>
            <a:tailEnd type="arrow"/>
          </a:ln>
          <a:effectLst/>
        </p:spPr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9BD5B350-438B-44AB-9D8C-E56DB1016F87}"/>
              </a:ext>
            </a:extLst>
          </p:cNvPr>
          <p:cNvSpPr txBox="1"/>
          <p:nvPr/>
        </p:nvSpPr>
        <p:spPr>
          <a:xfrm>
            <a:off x="3129783" y="4352405"/>
            <a:ext cx="1660469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Regular migration</a:t>
            </a: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28DB72E0-AA8A-474D-988C-7AD6F9E966A3}"/>
              </a:ext>
            </a:extLst>
          </p:cNvPr>
          <p:cNvSpPr/>
          <p:nvPr/>
        </p:nvSpPr>
        <p:spPr>
          <a:xfrm>
            <a:off x="7632074" y="1339744"/>
            <a:ext cx="914034" cy="39208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1218652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99" dirty="0">
                <a:solidFill>
                  <a:srgbClr val="2C4155">
                    <a:lumMod val="75000"/>
                  </a:srgbClr>
                </a:solidFill>
                <a:latin typeface="Arial" panose="020B0604020202020204" pitchFamily="34" charset="0"/>
              </a:rPr>
              <a:t>Read</a:t>
            </a:r>
            <a:endParaRPr lang="en-US" sz="1799" kern="0" dirty="0">
              <a:solidFill>
                <a:srgbClr val="2C4155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1B643E1-68B2-41E9-8AA7-5CB71A8B8D5F}"/>
              </a:ext>
            </a:extLst>
          </p:cNvPr>
          <p:cNvSpPr/>
          <p:nvPr/>
        </p:nvSpPr>
        <p:spPr>
          <a:xfrm>
            <a:off x="7138670" y="2308418"/>
            <a:ext cx="2072539" cy="467649"/>
          </a:xfrm>
          <a:prstGeom prst="rect">
            <a:avLst/>
          </a:prstGeom>
          <a:solidFill>
            <a:srgbClr val="E900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399" kern="0" dirty="0">
              <a:solidFill>
                <a:srgbClr val="1D1D1A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7EAF355-91B0-4A03-A656-8C08B9887D62}"/>
              </a:ext>
            </a:extLst>
          </p:cNvPr>
          <p:cNvSpPr txBox="1"/>
          <p:nvPr/>
        </p:nvSpPr>
        <p:spPr>
          <a:xfrm>
            <a:off x="6387841" y="2457216"/>
            <a:ext cx="807758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DRAM</a:t>
            </a:r>
            <a:endParaRPr kumimoji="1" lang="en-US" altLang="zh-CN" sz="11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AE2A2E6-27F6-4CA4-BD01-50E33CE4C901}"/>
              </a:ext>
            </a:extLst>
          </p:cNvPr>
          <p:cNvSpPr/>
          <p:nvPr/>
        </p:nvSpPr>
        <p:spPr>
          <a:xfrm>
            <a:off x="7171747" y="3440968"/>
            <a:ext cx="2438294" cy="467649"/>
          </a:xfrm>
          <a:prstGeom prst="rect">
            <a:avLst/>
          </a:prstGeom>
          <a:solidFill>
            <a:srgbClr val="E9002F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399" kern="0" dirty="0">
              <a:solidFill>
                <a:srgbClr val="1D1D1A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91A63AC-4D55-4CEB-BEE6-6D1A5E88E6CE}"/>
              </a:ext>
            </a:extLst>
          </p:cNvPr>
          <p:cNvSpPr/>
          <p:nvPr/>
        </p:nvSpPr>
        <p:spPr>
          <a:xfrm>
            <a:off x="7138670" y="4804813"/>
            <a:ext cx="3783713" cy="467649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399" kern="0" dirty="0">
              <a:solidFill>
                <a:srgbClr val="1D1D1A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C09222B-4104-4976-8856-DD9A569EF104}"/>
              </a:ext>
            </a:extLst>
          </p:cNvPr>
          <p:cNvSpPr txBox="1"/>
          <p:nvPr/>
        </p:nvSpPr>
        <p:spPr>
          <a:xfrm>
            <a:off x="5943276" y="3556305"/>
            <a:ext cx="1179753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SSD performance layer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72D4A0B-7BB2-43DE-A1B9-11409BB490C9}"/>
              </a:ext>
            </a:extLst>
          </p:cNvPr>
          <p:cNvSpPr txBox="1"/>
          <p:nvPr/>
        </p:nvSpPr>
        <p:spPr>
          <a:xfrm>
            <a:off x="5943276" y="4906664"/>
            <a:ext cx="1179753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HDD capacity layer</a:t>
            </a:r>
          </a:p>
        </p:txBody>
      </p:sp>
      <p:pic>
        <p:nvPicPr>
          <p:cNvPr id="38" name="yunyuansheng.png" descr="yunyuansheng.png">
            <a:extLst>
              <a:ext uri="{FF2B5EF4-FFF2-40B4-BE49-F238E27FC236}">
                <a16:creationId xmlns:a16="http://schemas.microsoft.com/office/drawing/2014/main" id="{943E326D-00B2-41CD-BA9D-E4B00F0F2A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duotone>
              <a:prstClr val="black"/>
              <a:srgbClr val="C7000A">
                <a:tint val="45000"/>
                <a:satMod val="400000"/>
              </a:srgbClr>
            </a:duotone>
          </a:blip>
          <a:srcRect l="7224" t="3595" r="9249" b="4103"/>
          <a:stretch/>
        </p:blipFill>
        <p:spPr>
          <a:xfrm>
            <a:off x="8809209" y="2951023"/>
            <a:ext cx="292298" cy="335716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DAC3CB2-9353-4118-915B-BA2A7D8253A3}"/>
              </a:ext>
            </a:extLst>
          </p:cNvPr>
          <p:cNvSpPr/>
          <p:nvPr/>
        </p:nvSpPr>
        <p:spPr>
          <a:xfrm>
            <a:off x="7298917" y="3515924"/>
            <a:ext cx="831146" cy="291108"/>
          </a:xfrm>
          <a:prstGeom prst="rect">
            <a:avLst/>
          </a:prstGeom>
          <a:solidFill>
            <a:srgbClr val="E900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Cache</a:t>
            </a:r>
            <a:endParaRPr lang="en-US" altLang="zh-CN" sz="1100" b="1" kern="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FE9935C-F2B0-4686-85E6-A26A92D5C9EB}"/>
              </a:ext>
            </a:extLst>
          </p:cNvPr>
          <p:cNvSpPr/>
          <p:nvPr/>
        </p:nvSpPr>
        <p:spPr>
          <a:xfrm>
            <a:off x="8973508" y="3485159"/>
            <a:ext cx="603455" cy="3691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399" b="1" dirty="0">
                <a:solidFill>
                  <a:srgbClr val="FFFFFF"/>
                </a:solidFill>
                <a:latin typeface="Arial" panose="020B0604020202020204" pitchFamily="34" charset="0"/>
              </a:rPr>
              <a:t>Tier</a:t>
            </a:r>
            <a:endParaRPr lang="en-US" altLang="zh-CN" sz="1399" b="1" kern="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cxnSp>
        <p:nvCxnSpPr>
          <p:cNvPr id="41" name="Straight Arrow Connector 28">
            <a:extLst>
              <a:ext uri="{FF2B5EF4-FFF2-40B4-BE49-F238E27FC236}">
                <a16:creationId xmlns:a16="http://schemas.microsoft.com/office/drawing/2014/main" id="{B0800B83-1BEA-4341-89E7-28A1727F25B6}"/>
              </a:ext>
            </a:extLst>
          </p:cNvPr>
          <p:cNvCxnSpPr/>
          <p:nvPr/>
        </p:nvCxnSpPr>
        <p:spPr>
          <a:xfrm>
            <a:off x="8110540" y="1741439"/>
            <a:ext cx="0" cy="576593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  <a:tailEnd type="arrow"/>
          </a:ln>
          <a:effectLst/>
        </p:spPr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044D6391-4DC3-4318-8C97-7CEB859BA0A6}"/>
              </a:ext>
            </a:extLst>
          </p:cNvPr>
          <p:cNvSpPr txBox="1"/>
          <p:nvPr/>
        </p:nvSpPr>
        <p:spPr>
          <a:xfrm>
            <a:off x="7291431" y="2347117"/>
            <a:ext cx="1416111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1. Find hot read data in the DRAM.</a:t>
            </a:r>
            <a:endParaRPr kumimoji="1" lang="en-US" altLang="zh-CN" sz="1100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B26AD21-EF78-40F7-B2EC-D9F19936299A}"/>
              </a:ext>
            </a:extLst>
          </p:cNvPr>
          <p:cNvSpPr txBox="1"/>
          <p:nvPr/>
        </p:nvSpPr>
        <p:spPr>
          <a:xfrm>
            <a:off x="9128411" y="2927453"/>
            <a:ext cx="2013167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</a:rPr>
              <a:t>Admission: Check whether the data is hot enough to be distributed to SSDs.</a:t>
            </a:r>
            <a:endParaRPr kumimoji="1" lang="en-US" altLang="zh-CN" sz="10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cxnSp>
        <p:nvCxnSpPr>
          <p:cNvPr id="44" name="Straight Arrow Connector 28">
            <a:extLst>
              <a:ext uri="{FF2B5EF4-FFF2-40B4-BE49-F238E27FC236}">
                <a16:creationId xmlns:a16="http://schemas.microsoft.com/office/drawing/2014/main" id="{422799DB-303A-4A96-BE48-78169BDA3ED9}"/>
              </a:ext>
            </a:extLst>
          </p:cNvPr>
          <p:cNvCxnSpPr>
            <a:endCxn id="39" idx="0"/>
          </p:cNvCxnSpPr>
          <p:nvPr/>
        </p:nvCxnSpPr>
        <p:spPr>
          <a:xfrm>
            <a:off x="7701611" y="2819572"/>
            <a:ext cx="12879" cy="696353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  <a:tailEnd type="arrow"/>
          </a:ln>
          <a:effectLst/>
        </p:spPr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331BAF6B-0964-42F1-A32C-DDB68332476A}"/>
              </a:ext>
            </a:extLst>
          </p:cNvPr>
          <p:cNvSpPr txBox="1"/>
          <p:nvPr/>
        </p:nvSpPr>
        <p:spPr>
          <a:xfrm>
            <a:off x="6733386" y="3914196"/>
            <a:ext cx="1628083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</a:rPr>
              <a:t>2. Find hot read data in the SSD cache.</a:t>
            </a:r>
            <a:endParaRPr kumimoji="1" lang="en-US" altLang="zh-CN" sz="1100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FAA8D3C-43F7-4DD9-91E3-CCC77F1788E5}"/>
              </a:ext>
            </a:extLst>
          </p:cNvPr>
          <p:cNvCxnSpPr/>
          <p:nvPr/>
        </p:nvCxnSpPr>
        <p:spPr>
          <a:xfrm flipV="1">
            <a:off x="8130062" y="3660810"/>
            <a:ext cx="978260" cy="8943"/>
          </a:xfrm>
          <a:prstGeom prst="straightConnector1">
            <a:avLst/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1D9BCDD3-DD8F-4CB9-BF6B-E0285D14E4B1}"/>
              </a:ext>
            </a:extLst>
          </p:cNvPr>
          <p:cNvSpPr txBox="1"/>
          <p:nvPr/>
        </p:nvSpPr>
        <p:spPr>
          <a:xfrm>
            <a:off x="8370067" y="3914196"/>
            <a:ext cx="1941767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</a:rPr>
              <a:t>3. Find hot read data in the SSD tier.</a:t>
            </a:r>
            <a:endParaRPr kumimoji="1" lang="en-US" altLang="zh-CN" sz="1100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F39F5DE1-F4AF-4531-8255-F26E019E4CFD}"/>
              </a:ext>
            </a:extLst>
          </p:cNvPr>
          <p:cNvCxnSpPr/>
          <p:nvPr/>
        </p:nvCxnSpPr>
        <p:spPr>
          <a:xfrm flipV="1">
            <a:off x="8319728" y="1714799"/>
            <a:ext cx="0" cy="603233"/>
          </a:xfrm>
          <a:prstGeom prst="straightConnector1">
            <a:avLst/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椭圆 48">
            <a:extLst>
              <a:ext uri="{FF2B5EF4-FFF2-40B4-BE49-F238E27FC236}">
                <a16:creationId xmlns:a16="http://schemas.microsoft.com/office/drawing/2014/main" id="{A321149D-6F5F-441A-8D0D-7C573A82869B}"/>
              </a:ext>
            </a:extLst>
          </p:cNvPr>
          <p:cNvSpPr/>
          <p:nvPr/>
        </p:nvSpPr>
        <p:spPr>
          <a:xfrm>
            <a:off x="5739122" y="2041698"/>
            <a:ext cx="4191106" cy="2104425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34" fontAlgn="ctr">
              <a:defRPr/>
            </a:pPr>
            <a:endParaRPr lang="en-US" altLang="zh-CN" sz="1399" kern="0" dirty="0">
              <a:solidFill>
                <a:srgbClr val="1D1D1A"/>
              </a:solidFill>
              <a:latin typeface="Arial" panose="020B0604020202020204" pitchFamily="34" charset="0"/>
              <a:ea typeface="黑体" panose="02010609060101010101" pitchFamily="49" charset="-122"/>
              <a:cs typeface="Arial"/>
            </a:endParaRPr>
          </a:p>
        </p:txBody>
      </p:sp>
      <p:cxnSp>
        <p:nvCxnSpPr>
          <p:cNvPr id="50" name="曲线连接符 50">
            <a:extLst>
              <a:ext uri="{FF2B5EF4-FFF2-40B4-BE49-F238E27FC236}">
                <a16:creationId xmlns:a16="http://schemas.microsoft.com/office/drawing/2014/main" id="{F2C1D58A-E122-4B8B-AAF4-386C8AF2D569}"/>
              </a:ext>
            </a:extLst>
          </p:cNvPr>
          <p:cNvCxnSpPr/>
          <p:nvPr/>
        </p:nvCxnSpPr>
        <p:spPr>
          <a:xfrm rot="16200000" flipV="1">
            <a:off x="8609522" y="3068519"/>
            <a:ext cx="2324394" cy="1121018"/>
          </a:xfrm>
          <a:prstGeom prst="curvedConnector3">
            <a:avLst>
              <a:gd name="adj1" fmla="val 117082"/>
            </a:avLst>
          </a:prstGeom>
          <a:noFill/>
          <a:ln w="6350" cap="flat" cmpd="sng" algn="ctr">
            <a:solidFill>
              <a:srgbClr val="C700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3AE5430B-8961-4137-8C8D-DCEB0894AE0F}"/>
              </a:ext>
            </a:extLst>
          </p:cNvPr>
          <p:cNvSpPr txBox="1"/>
          <p:nvPr/>
        </p:nvSpPr>
        <p:spPr>
          <a:xfrm>
            <a:off x="10139173" y="4414565"/>
            <a:ext cx="830073" cy="2615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</a:rPr>
              <a:t>Hot data I/O</a:t>
            </a:r>
            <a:endParaRPr lang="en-US" altLang="zh-CN" sz="1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2" name="Rectangle 65">
            <a:extLst>
              <a:ext uri="{FF2B5EF4-FFF2-40B4-BE49-F238E27FC236}">
                <a16:creationId xmlns:a16="http://schemas.microsoft.com/office/drawing/2014/main" id="{74716434-C5A3-4C8E-817E-3753D8440338}"/>
              </a:ext>
            </a:extLst>
          </p:cNvPr>
          <p:cNvSpPr/>
          <p:nvPr/>
        </p:nvSpPr>
        <p:spPr>
          <a:xfrm>
            <a:off x="10268763" y="4915315"/>
            <a:ext cx="101515" cy="198314"/>
          </a:xfrm>
          <a:prstGeom prst="rect">
            <a:avLst/>
          </a:prstGeom>
          <a:solidFill>
            <a:srgbClr val="2290B3">
              <a:lumMod val="60000"/>
              <a:lumOff val="40000"/>
            </a:srgbClr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lIns="0" rIns="0" rtlCol="0" anchor="ctr">
            <a:noAutofit/>
          </a:bodyPr>
          <a:lstStyle/>
          <a:p>
            <a:pPr algn="ctr" defTabSz="1218652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1" kern="0" dirty="0">
              <a:solidFill>
                <a:sysClr val="windowText" lastClr="000000"/>
              </a:solidFill>
              <a:latin typeface="Arial" panose="020B0604020202020204" pitchFamily="34" charset="0"/>
              <a:ea typeface="华文细黑"/>
              <a:cs typeface="Arial"/>
            </a:endParaRPr>
          </a:p>
        </p:txBody>
      </p:sp>
      <p:sp>
        <p:nvSpPr>
          <p:cNvPr id="53" name="Rectangle 65">
            <a:extLst>
              <a:ext uri="{FF2B5EF4-FFF2-40B4-BE49-F238E27FC236}">
                <a16:creationId xmlns:a16="http://schemas.microsoft.com/office/drawing/2014/main" id="{6EF6D3E0-CECD-425F-94BF-F6E926423DED}"/>
              </a:ext>
            </a:extLst>
          </p:cNvPr>
          <p:cNvSpPr/>
          <p:nvPr/>
        </p:nvSpPr>
        <p:spPr>
          <a:xfrm>
            <a:off x="10550612" y="4927135"/>
            <a:ext cx="101515" cy="198314"/>
          </a:xfrm>
          <a:prstGeom prst="rect">
            <a:avLst/>
          </a:prstGeom>
          <a:solidFill>
            <a:srgbClr val="F79646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lIns="0" rIns="0" rtlCol="0" anchor="ctr">
            <a:noAutofit/>
          </a:bodyPr>
          <a:lstStyle/>
          <a:p>
            <a:pPr algn="ctr" defTabSz="1218652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1" kern="0" dirty="0">
              <a:solidFill>
                <a:sysClr val="windowText" lastClr="000000"/>
              </a:solidFill>
              <a:latin typeface="Arial" panose="020B0604020202020204" pitchFamily="34" charset="0"/>
              <a:ea typeface="华文细黑"/>
              <a:cs typeface="Arial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DF0BDFC-3D5C-4566-8092-DE64EE74EBB8}"/>
              </a:ext>
            </a:extLst>
          </p:cNvPr>
          <p:cNvSpPr/>
          <p:nvPr/>
        </p:nvSpPr>
        <p:spPr bwMode="auto">
          <a:xfrm>
            <a:off x="10185680" y="4847428"/>
            <a:ext cx="538877" cy="374472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9169" tIns="39585" rIns="79169" bIns="395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01367" fontAlgn="ctr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99" kern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/>
            </a:endParaRPr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ADD5EC31-8866-4DFE-A1E5-41F01CCC420F}"/>
              </a:ext>
            </a:extLst>
          </p:cNvPr>
          <p:cNvCxnSpPr>
            <a:stCxn id="52" idx="3"/>
            <a:endCxn id="53" idx="1"/>
          </p:cNvCxnSpPr>
          <p:nvPr/>
        </p:nvCxnSpPr>
        <p:spPr bwMode="auto">
          <a:xfrm>
            <a:off x="10370277" y="5014472"/>
            <a:ext cx="180334" cy="1182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28">
            <a:extLst>
              <a:ext uri="{FF2B5EF4-FFF2-40B4-BE49-F238E27FC236}">
                <a16:creationId xmlns:a16="http://schemas.microsoft.com/office/drawing/2014/main" id="{28F8AE20-0FC3-4ED6-8914-35BDDBF66AE4}"/>
              </a:ext>
            </a:extLst>
          </p:cNvPr>
          <p:cNvCxnSpPr/>
          <p:nvPr/>
        </p:nvCxnSpPr>
        <p:spPr>
          <a:xfrm>
            <a:off x="9108322" y="3846740"/>
            <a:ext cx="0" cy="962395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  <a:tailEnd type="arrow"/>
          </a:ln>
          <a:effectLst/>
        </p:spPr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40E21F63-80E1-4D8C-90AA-767BBEC75E8D}"/>
              </a:ext>
            </a:extLst>
          </p:cNvPr>
          <p:cNvSpPr txBox="1"/>
          <p:nvPr/>
        </p:nvSpPr>
        <p:spPr>
          <a:xfrm>
            <a:off x="7281500" y="3007570"/>
            <a:ext cx="561358" cy="246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</a:rPr>
              <a:t>Miss</a:t>
            </a:r>
            <a:endParaRPr kumimoji="1" lang="en-US" altLang="zh-CN" sz="10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5317E0A5-CACC-4957-AE9F-E7D0ACBA8A9A}"/>
              </a:ext>
            </a:extLst>
          </p:cNvPr>
          <p:cNvSpPr txBox="1"/>
          <p:nvPr/>
        </p:nvSpPr>
        <p:spPr>
          <a:xfrm>
            <a:off x="8345094" y="3447977"/>
            <a:ext cx="561358" cy="246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</a:rPr>
              <a:t>Miss</a:t>
            </a:r>
            <a:endParaRPr kumimoji="1" lang="en-US" altLang="zh-CN" sz="10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59" name="Rectangle 65">
            <a:extLst>
              <a:ext uri="{FF2B5EF4-FFF2-40B4-BE49-F238E27FC236}">
                <a16:creationId xmlns:a16="http://schemas.microsoft.com/office/drawing/2014/main" id="{EDAA61FE-D960-4325-91C9-C01E85DEE73F}"/>
              </a:ext>
            </a:extLst>
          </p:cNvPr>
          <p:cNvSpPr/>
          <p:nvPr/>
        </p:nvSpPr>
        <p:spPr>
          <a:xfrm>
            <a:off x="8759700" y="2458287"/>
            <a:ext cx="101515" cy="198314"/>
          </a:xfrm>
          <a:prstGeom prst="rect">
            <a:avLst/>
          </a:prstGeom>
          <a:solidFill>
            <a:srgbClr val="2290B3">
              <a:lumMod val="60000"/>
              <a:lumOff val="40000"/>
            </a:srgbClr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lIns="0" rIns="0" rtlCol="0" anchor="ctr">
            <a:noAutofit/>
          </a:bodyPr>
          <a:lstStyle/>
          <a:p>
            <a:pPr algn="ctr" defTabSz="1218652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1" kern="0" dirty="0">
              <a:solidFill>
                <a:sysClr val="windowText" lastClr="000000"/>
              </a:solidFill>
              <a:latin typeface="Arial" panose="020B0604020202020204" pitchFamily="34" charset="0"/>
              <a:ea typeface="华文细黑"/>
              <a:cs typeface="Arial"/>
            </a:endParaRPr>
          </a:p>
        </p:txBody>
      </p:sp>
      <p:sp>
        <p:nvSpPr>
          <p:cNvPr id="60" name="Rectangle 65">
            <a:extLst>
              <a:ext uri="{FF2B5EF4-FFF2-40B4-BE49-F238E27FC236}">
                <a16:creationId xmlns:a16="http://schemas.microsoft.com/office/drawing/2014/main" id="{FDD9DD1E-57E4-44BA-87A0-0298CA560F09}"/>
              </a:ext>
            </a:extLst>
          </p:cNvPr>
          <p:cNvSpPr/>
          <p:nvPr/>
        </p:nvSpPr>
        <p:spPr>
          <a:xfrm>
            <a:off x="9041549" y="2470108"/>
            <a:ext cx="101515" cy="198314"/>
          </a:xfrm>
          <a:prstGeom prst="rect">
            <a:avLst/>
          </a:prstGeom>
          <a:solidFill>
            <a:srgbClr val="F79646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lIns="0" rIns="0" rtlCol="0" anchor="ctr">
            <a:noAutofit/>
          </a:bodyPr>
          <a:lstStyle/>
          <a:p>
            <a:pPr algn="ctr" defTabSz="1218652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000" b="1" kern="0" dirty="0">
              <a:solidFill>
                <a:sysClr val="windowText" lastClr="000000"/>
              </a:solidFill>
              <a:latin typeface="Arial" panose="020B0604020202020204" pitchFamily="34" charset="0"/>
              <a:ea typeface="华文细黑"/>
              <a:cs typeface="Arial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330D303-8E87-40D9-AFC8-CEF11F971CAC}"/>
              </a:ext>
            </a:extLst>
          </p:cNvPr>
          <p:cNvSpPr/>
          <p:nvPr/>
        </p:nvSpPr>
        <p:spPr bwMode="auto">
          <a:xfrm>
            <a:off x="8676617" y="2390401"/>
            <a:ext cx="538877" cy="374472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9169" tIns="39585" rIns="79169" bIns="395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01367" fontAlgn="ctr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99" kern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/>
            </a:endParaRPr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498758AD-DAFB-4F29-BC3F-BD356F2FF6CA}"/>
              </a:ext>
            </a:extLst>
          </p:cNvPr>
          <p:cNvCxnSpPr>
            <a:stCxn id="59" idx="3"/>
            <a:endCxn id="60" idx="1"/>
          </p:cNvCxnSpPr>
          <p:nvPr/>
        </p:nvCxnSpPr>
        <p:spPr bwMode="auto">
          <a:xfrm>
            <a:off x="8861215" y="2557445"/>
            <a:ext cx="180334" cy="1182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2EE747B4-FA92-402E-A524-3F916525FF89}"/>
              </a:ext>
            </a:extLst>
          </p:cNvPr>
          <p:cNvCxnSpPr>
            <a:endCxn id="38" idx="0"/>
          </p:cNvCxnSpPr>
          <p:nvPr/>
        </p:nvCxnSpPr>
        <p:spPr>
          <a:xfrm>
            <a:off x="8955358" y="2732142"/>
            <a:ext cx="0" cy="218881"/>
          </a:xfrm>
          <a:prstGeom prst="straightConnector1">
            <a:avLst/>
          </a:prstGeom>
          <a:noFill/>
          <a:ln w="6350" cap="flat" cmpd="sng" algn="ctr">
            <a:solidFill>
              <a:srgbClr val="C7000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肘形连接符 64">
            <a:extLst>
              <a:ext uri="{FF2B5EF4-FFF2-40B4-BE49-F238E27FC236}">
                <a16:creationId xmlns:a16="http://schemas.microsoft.com/office/drawing/2014/main" id="{D28EA9D0-F93E-42FA-A008-91353FB62255}"/>
              </a:ext>
            </a:extLst>
          </p:cNvPr>
          <p:cNvCxnSpPr>
            <a:stCxn id="38" idx="2"/>
          </p:cNvCxnSpPr>
          <p:nvPr/>
        </p:nvCxnSpPr>
        <p:spPr>
          <a:xfrm rot="5400000">
            <a:off x="8451237" y="2834609"/>
            <a:ext cx="51993" cy="956250"/>
          </a:xfrm>
          <a:prstGeom prst="bentConnector2">
            <a:avLst/>
          </a:prstGeom>
          <a:noFill/>
          <a:ln w="6350" cap="flat" cmpd="sng" algn="ctr">
            <a:solidFill>
              <a:srgbClr val="C7000A"/>
            </a:solidFill>
            <a:prstDash val="solid"/>
            <a:miter lim="800000"/>
          </a:ln>
          <a:effectLst/>
        </p:spPr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AEEAB456-B7A7-4087-8D5E-B6F3201C2766}"/>
              </a:ext>
            </a:extLst>
          </p:cNvPr>
          <p:cNvCxnSpPr/>
          <p:nvPr/>
        </p:nvCxnSpPr>
        <p:spPr>
          <a:xfrm>
            <a:off x="7999108" y="3347833"/>
            <a:ext cx="0" cy="208472"/>
          </a:xfrm>
          <a:prstGeom prst="straightConnector1">
            <a:avLst/>
          </a:prstGeom>
          <a:noFill/>
          <a:ln w="6350" cap="flat" cmpd="sng" algn="ctr">
            <a:solidFill>
              <a:srgbClr val="C700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DC8D4203-DAF3-4EA2-9323-38D92166DCB1}"/>
              </a:ext>
            </a:extLst>
          </p:cNvPr>
          <p:cNvSpPr txBox="1"/>
          <p:nvPr/>
        </p:nvSpPr>
        <p:spPr>
          <a:xfrm>
            <a:off x="8677621" y="4349419"/>
            <a:ext cx="561358" cy="246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</a:rPr>
              <a:t>Miss</a:t>
            </a:r>
            <a:endParaRPr kumimoji="1" lang="en-US" altLang="zh-CN" sz="10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cxnSp>
        <p:nvCxnSpPr>
          <p:cNvPr id="67" name="曲线连接符 67">
            <a:extLst>
              <a:ext uri="{FF2B5EF4-FFF2-40B4-BE49-F238E27FC236}">
                <a16:creationId xmlns:a16="http://schemas.microsoft.com/office/drawing/2014/main" id="{031EF9DE-2919-4948-8462-F18DA0B94475}"/>
              </a:ext>
            </a:extLst>
          </p:cNvPr>
          <p:cNvCxnSpPr>
            <a:stCxn id="15" idx="1"/>
          </p:cNvCxnSpPr>
          <p:nvPr/>
        </p:nvCxnSpPr>
        <p:spPr>
          <a:xfrm rot="10800000" flipV="1">
            <a:off x="2181897" y="3503494"/>
            <a:ext cx="205997" cy="343246"/>
          </a:xfrm>
          <a:prstGeom prst="curvedConnector2">
            <a:avLst/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9A874A45-4287-47D9-94C8-7A7B7B795498}"/>
              </a:ext>
            </a:extLst>
          </p:cNvPr>
          <p:cNvSpPr txBox="1"/>
          <p:nvPr/>
        </p:nvSpPr>
        <p:spPr>
          <a:xfrm>
            <a:off x="1408036" y="3526855"/>
            <a:ext cx="900008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Admission</a:t>
            </a:r>
            <a:endParaRPr kumimoji="1" lang="en-US" altLang="zh-CN" sz="11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cxnSp>
        <p:nvCxnSpPr>
          <p:cNvPr id="69" name="曲线连接符 69">
            <a:extLst>
              <a:ext uri="{FF2B5EF4-FFF2-40B4-BE49-F238E27FC236}">
                <a16:creationId xmlns:a16="http://schemas.microsoft.com/office/drawing/2014/main" id="{73476C4E-F185-4883-A051-7ECB31D76330}"/>
              </a:ext>
            </a:extLst>
          </p:cNvPr>
          <p:cNvCxnSpPr>
            <a:endCxn id="15" idx="3"/>
          </p:cNvCxnSpPr>
          <p:nvPr/>
        </p:nvCxnSpPr>
        <p:spPr>
          <a:xfrm rot="10800000">
            <a:off x="2735873" y="3503495"/>
            <a:ext cx="1064777" cy="399567"/>
          </a:xfrm>
          <a:prstGeom prst="curvedConnector3">
            <a:avLst>
              <a:gd name="adj1" fmla="val 92379"/>
            </a:avLst>
          </a:prstGeom>
          <a:noFill/>
          <a:ln w="6350" cap="flat" cmpd="sng" algn="ctr">
            <a:solidFill>
              <a:srgbClr val="F4A1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246E3B72-7E04-41E8-BEBE-1F4AA32B47E2}"/>
              </a:ext>
            </a:extLst>
          </p:cNvPr>
          <p:cNvSpPr txBox="1"/>
          <p:nvPr/>
        </p:nvSpPr>
        <p:spPr>
          <a:xfrm>
            <a:off x="2082716" y="4388704"/>
            <a:ext cx="947996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Elimination</a:t>
            </a:r>
            <a:endParaRPr kumimoji="1" lang="en-US" altLang="zh-CN" sz="11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cxnSp>
        <p:nvCxnSpPr>
          <p:cNvPr id="71" name="曲线连接符 71">
            <a:extLst>
              <a:ext uri="{FF2B5EF4-FFF2-40B4-BE49-F238E27FC236}">
                <a16:creationId xmlns:a16="http://schemas.microsoft.com/office/drawing/2014/main" id="{D967FB5B-4B46-41D1-A16F-E8F53D4CECC6}"/>
              </a:ext>
            </a:extLst>
          </p:cNvPr>
          <p:cNvCxnSpPr>
            <a:stCxn id="24" idx="3"/>
          </p:cNvCxnSpPr>
          <p:nvPr/>
        </p:nvCxnSpPr>
        <p:spPr>
          <a:xfrm flipH="1">
            <a:off x="2595979" y="4000569"/>
            <a:ext cx="10289" cy="369438"/>
          </a:xfrm>
          <a:prstGeom prst="curvedConnector4">
            <a:avLst>
              <a:gd name="adj1" fmla="val -2220927"/>
              <a:gd name="adj2" fmla="val 69699"/>
            </a:avLst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A016FFAC-FEF9-4A6A-84B5-562CE0474DDA}"/>
              </a:ext>
            </a:extLst>
          </p:cNvPr>
          <p:cNvSpPr txBox="1"/>
          <p:nvPr/>
        </p:nvSpPr>
        <p:spPr>
          <a:xfrm>
            <a:off x="9790514" y="4302109"/>
            <a:ext cx="1612900" cy="3929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Read</a:t>
            </a:r>
            <a:endParaRPr kumimoji="1" lang="en-US" altLang="zh-CN" sz="1100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  <a:p>
            <a:pPr algn="ctr" defTabSz="914034" fontAlgn="ctr">
              <a:defRPr/>
            </a:pP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(including </a:t>
            </a:r>
            <a:r>
              <a:rPr lang="en-US" sz="1100" dirty="0" err="1">
                <a:solidFill>
                  <a:srgbClr val="575756"/>
                </a:solidFill>
                <a:latin typeface="Arial" panose="020B0604020202020204" pitchFamily="34" charset="0"/>
              </a:rPr>
              <a:t>prefetch</a:t>
            </a:r>
            <a:r>
              <a:rPr lang="en-US" sz="1100" dirty="0">
                <a:solidFill>
                  <a:srgbClr val="575756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95535E88-7132-4907-A863-08ACB1FAFB66}"/>
              </a:ext>
            </a:extLst>
          </p:cNvPr>
          <p:cNvSpPr txBox="1"/>
          <p:nvPr/>
        </p:nvSpPr>
        <p:spPr>
          <a:xfrm>
            <a:off x="4374867" y="2816343"/>
            <a:ext cx="1325886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200" b="1" dirty="0">
                <a:solidFill>
                  <a:srgbClr val="575756"/>
                </a:solidFill>
                <a:latin typeface="Arial" panose="020B0604020202020204" pitchFamily="34" charset="0"/>
              </a:rPr>
              <a:t>Write I/O distribution</a:t>
            </a:r>
            <a:endParaRPr kumimoji="1" lang="en-US" altLang="zh-CN" sz="1200" b="1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718A69D-140F-4E99-8377-A23854CB0D39}"/>
              </a:ext>
            </a:extLst>
          </p:cNvPr>
          <p:cNvSpPr txBox="1"/>
          <p:nvPr/>
        </p:nvSpPr>
        <p:spPr>
          <a:xfrm>
            <a:off x="681776" y="2845211"/>
            <a:ext cx="1772319" cy="3722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200" b="1" dirty="0">
                <a:solidFill>
                  <a:srgbClr val="575756"/>
                </a:solidFill>
                <a:latin typeface="Arial" panose="020B0604020202020204" pitchFamily="34" charset="0"/>
              </a:rPr>
              <a:t>Intelligent access frequency identification algorithm</a:t>
            </a:r>
            <a:endParaRPr kumimoji="1" lang="en-US" altLang="zh-CN" sz="1200" b="1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91FD8761-B4F9-42F8-8BAF-CA3A8CC71E12}"/>
              </a:ext>
            </a:extLst>
          </p:cNvPr>
          <p:cNvSpPr txBox="1"/>
          <p:nvPr/>
        </p:nvSpPr>
        <p:spPr>
          <a:xfrm>
            <a:off x="9138769" y="2556746"/>
            <a:ext cx="2250935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200" b="1" dirty="0">
                <a:solidFill>
                  <a:srgbClr val="575756"/>
                </a:solidFill>
                <a:latin typeface="Arial" panose="020B0604020202020204" pitchFamily="34" charset="0"/>
              </a:rPr>
              <a:t>Intelligent access frequency identification algorithm</a:t>
            </a:r>
            <a:endParaRPr kumimoji="1" lang="en-US" altLang="zh-CN" sz="1200" b="1" dirty="0">
              <a:solidFill>
                <a:srgbClr val="57575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80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81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84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866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7">
            <a:hlinkClick r:id="" action="ppaction://noaction"/>
          </p:cNvPr>
          <p:cNvSpPr txBox="1"/>
          <p:nvPr/>
        </p:nvSpPr>
        <p:spPr>
          <a:xfrm>
            <a:off x="6653172" y="5626022"/>
            <a:ext cx="4854725" cy="21536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>
              <a:defRPr sz="1000">
                <a:solidFill>
                  <a:prstClr val="white">
                    <a:lumMod val="50000"/>
                  </a:prstClr>
                </a:solidFill>
                <a:latin typeface="Arial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914112" fontAlgn="ctr">
              <a:defRPr/>
            </a:pPr>
            <a:r>
              <a:rPr lang="en-US" sz="1050" b="1" dirty="0">
                <a:solidFill>
                  <a:srgbClr val="666666"/>
                </a:solidFill>
                <a:latin typeface="Arial" panose="020B0604020202020204" pitchFamily="34" charset="0"/>
              </a:rPr>
              <a:t>Test equipment</a:t>
            </a:r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</a:rPr>
              <a:t>: </a:t>
            </a:r>
            <a:r>
              <a:rPr lang="en-US" altLang="zh-CN" sz="1050" dirty="0">
                <a:solidFill>
                  <a:srgbClr val="666666"/>
                </a:solidFill>
                <a:latin typeface="Arial" panose="020B0604020202020204" pitchFamily="34" charset="0"/>
              </a:rPr>
              <a:t>d</a:t>
            </a:r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</a:rPr>
              <a:t>ual-controller, 1 TB cache, 48 NL-SAS HDDs + 4 SSDs</a:t>
            </a:r>
          </a:p>
        </p:txBody>
      </p:sp>
      <p:sp>
        <p:nvSpPr>
          <p:cNvPr id="156" name="圆角矩形 155"/>
          <p:cNvSpPr/>
          <p:nvPr/>
        </p:nvSpPr>
        <p:spPr>
          <a:xfrm>
            <a:off x="6479350" y="1137545"/>
            <a:ext cx="5030484" cy="4869057"/>
          </a:xfrm>
          <a:prstGeom prst="roundRect">
            <a:avLst>
              <a:gd name="adj" fmla="val 3210"/>
            </a:avLst>
          </a:prstGeom>
          <a:noFill/>
          <a:ln w="190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7071104" y="1034723"/>
            <a:ext cx="3925705" cy="389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7071104" y="3513541"/>
            <a:ext cx="3846973" cy="4193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19" name="矩形 218"/>
          <p:cNvSpPr/>
          <p:nvPr/>
        </p:nvSpPr>
        <p:spPr>
          <a:xfrm>
            <a:off x="7477464" y="976798"/>
            <a:ext cx="3235520" cy="3099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EBEBEB">
                    <a:lumMod val="25000"/>
                  </a:srgbClr>
                </a:solidFill>
                <a:latin typeface="Arial" panose="020B0604020202020204" pitchFamily="34" charset="0"/>
              </a:rPr>
              <a:t>Performance with value-added features enabled</a:t>
            </a:r>
            <a:endParaRPr lang="en-US" altLang="zh-CN" sz="1399" b="1" dirty="0">
              <a:solidFill>
                <a:srgbClr val="EBEBEB">
                  <a:lumMod val="25000"/>
                </a:srgbClr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70421" y="1971303"/>
            <a:ext cx="4562364" cy="3113912"/>
            <a:chOff x="6716031" y="1720936"/>
            <a:chExt cx="4564146" cy="1323980"/>
          </a:xfrm>
        </p:grpSpPr>
        <p:grpSp>
          <p:nvGrpSpPr>
            <p:cNvPr id="196" name="组合 195"/>
            <p:cNvGrpSpPr/>
            <p:nvPr/>
          </p:nvGrpSpPr>
          <p:grpSpPr>
            <a:xfrm>
              <a:off x="6716031" y="1720936"/>
              <a:ext cx="4564146" cy="1323980"/>
              <a:chOff x="15258192" y="1703696"/>
              <a:chExt cx="5186212" cy="1323980"/>
            </a:xfrm>
          </p:grpSpPr>
          <p:sp>
            <p:nvSpPr>
              <p:cNvPr id="197" name="Shape 741"/>
              <p:cNvSpPr/>
              <p:nvPr/>
            </p:nvSpPr>
            <p:spPr>
              <a:xfrm>
                <a:off x="18053941" y="2901663"/>
                <a:ext cx="1047310" cy="126013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wrap="square" lIns="38043" tIns="38043" rIns="38043" bIns="38043" anchor="ctr">
                <a:noAutofit/>
              </a:bodyPr>
              <a:lstStyle/>
              <a:p>
                <a:pPr algn="ctr" defTabSz="1218712" fontAlgn="ctr">
                  <a:defRPr sz="1800"/>
                </a:pPr>
                <a:r>
                  <a:rPr lang="en-US" sz="1050" dirty="0">
                    <a:solidFill>
                      <a:srgbClr val="666666"/>
                    </a:solidFill>
                    <a:latin typeface="Arial" panose="020B0604020202020204" pitchFamily="34" charset="0"/>
                  </a:rPr>
                  <a:t>RAID 6</a:t>
                </a:r>
              </a:p>
            </p:txBody>
          </p:sp>
          <p:sp>
            <p:nvSpPr>
              <p:cNvPr id="198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15258192" y="1703696"/>
                <a:ext cx="3358766" cy="1193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199" name="Line 9"/>
              <p:cNvSpPr>
                <a:spLocks noChangeShapeType="1"/>
              </p:cNvSpPr>
              <p:nvPr/>
            </p:nvSpPr>
            <p:spPr bwMode="auto">
              <a:xfrm>
                <a:off x="15260404" y="2892261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666666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0" name="Line 10"/>
              <p:cNvSpPr>
                <a:spLocks noChangeShapeType="1"/>
              </p:cNvSpPr>
              <p:nvPr/>
            </p:nvSpPr>
            <p:spPr bwMode="auto">
              <a:xfrm>
                <a:off x="15260404" y="2754108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1" name="Line 11"/>
              <p:cNvSpPr>
                <a:spLocks noChangeShapeType="1"/>
              </p:cNvSpPr>
              <p:nvPr/>
            </p:nvSpPr>
            <p:spPr bwMode="auto">
              <a:xfrm>
                <a:off x="15260404" y="2627217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2" name="Line 12"/>
              <p:cNvSpPr>
                <a:spLocks noChangeShapeType="1"/>
              </p:cNvSpPr>
              <p:nvPr/>
            </p:nvSpPr>
            <p:spPr bwMode="auto">
              <a:xfrm>
                <a:off x="15260404" y="2492068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3" name="Line 13"/>
              <p:cNvSpPr>
                <a:spLocks noChangeShapeType="1"/>
              </p:cNvSpPr>
              <p:nvPr/>
            </p:nvSpPr>
            <p:spPr bwMode="auto">
              <a:xfrm>
                <a:off x="15260404" y="2362174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4" name="Line 14"/>
              <p:cNvSpPr>
                <a:spLocks noChangeShapeType="1"/>
              </p:cNvSpPr>
              <p:nvPr/>
            </p:nvSpPr>
            <p:spPr bwMode="auto">
              <a:xfrm>
                <a:off x="15260404" y="2235284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5" name="Line 15"/>
              <p:cNvSpPr>
                <a:spLocks noChangeShapeType="1"/>
              </p:cNvSpPr>
              <p:nvPr/>
            </p:nvSpPr>
            <p:spPr bwMode="auto">
              <a:xfrm>
                <a:off x="15260404" y="2100134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6" name="Line 16"/>
              <p:cNvSpPr>
                <a:spLocks noChangeShapeType="1"/>
              </p:cNvSpPr>
              <p:nvPr/>
            </p:nvSpPr>
            <p:spPr bwMode="auto">
              <a:xfrm>
                <a:off x="15260404" y="1973244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7" name="Line 17"/>
              <p:cNvSpPr>
                <a:spLocks noChangeShapeType="1"/>
              </p:cNvSpPr>
              <p:nvPr/>
            </p:nvSpPr>
            <p:spPr bwMode="auto">
              <a:xfrm>
                <a:off x="15260404" y="1837344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8" name="Line 18"/>
              <p:cNvSpPr>
                <a:spLocks noChangeShapeType="1"/>
              </p:cNvSpPr>
              <p:nvPr/>
            </p:nvSpPr>
            <p:spPr bwMode="auto">
              <a:xfrm>
                <a:off x="15260404" y="1708201"/>
                <a:ext cx="5184000" cy="0"/>
              </a:xfrm>
              <a:prstGeom prst="line">
                <a:avLst/>
              </a:prstGeom>
              <a:noFill/>
              <a:ln w="7" cap="flat">
                <a:solidFill>
                  <a:schemeClr val="bg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09" name="Shape 741"/>
              <p:cNvSpPr/>
              <p:nvPr/>
            </p:nvSpPr>
            <p:spPr>
              <a:xfrm>
                <a:off x="15373379" y="2941030"/>
                <a:ext cx="1362843" cy="47277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wrap="square" lIns="38043" tIns="38043" rIns="38043" bIns="38043" anchor="ctr">
                <a:noAutofit/>
              </a:bodyPr>
              <a:lstStyle/>
              <a:p>
                <a:pPr algn="ctr" defTabSz="1218712" fontAlgn="ctr">
                  <a:defRPr sz="1800"/>
                </a:pPr>
                <a:r>
                  <a:rPr lang="en-US" sz="1050" dirty="0">
                    <a:solidFill>
                      <a:srgbClr val="666666"/>
                    </a:solidFill>
                    <a:latin typeface="Arial" panose="020B0604020202020204" pitchFamily="34" charset="0"/>
                  </a:rPr>
                  <a:t>Initial performance</a:t>
                </a:r>
                <a:endParaRPr lang="en-US" altLang="zh-CN" sz="1050" dirty="0">
                  <a:solidFill>
                    <a:srgbClr val="666666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  <a:sym typeface="+mn-lt"/>
                </a:endParaRPr>
              </a:p>
            </p:txBody>
          </p:sp>
          <p:sp>
            <p:nvSpPr>
              <p:cNvPr id="210" name="Rectangle 19"/>
              <p:cNvSpPr>
                <a:spLocks noChangeArrowheads="1"/>
              </p:cNvSpPr>
              <p:nvPr/>
            </p:nvSpPr>
            <p:spPr bwMode="auto">
              <a:xfrm>
                <a:off x="15722707" y="1818501"/>
                <a:ext cx="360000" cy="108044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11" name="Shape 741"/>
              <p:cNvSpPr/>
              <p:nvPr/>
            </p:nvSpPr>
            <p:spPr>
              <a:xfrm>
                <a:off x="17028420" y="2901661"/>
                <a:ext cx="615574" cy="126015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wrap="square" lIns="38043" tIns="38043" rIns="38043" bIns="38043" anchor="ctr">
                <a:noAutofit/>
              </a:bodyPr>
              <a:lstStyle/>
              <a:p>
                <a:pPr algn="ctr" defTabSz="1218712" fontAlgn="ctr">
                  <a:defRPr sz="1800"/>
                </a:pPr>
                <a:r>
                  <a:rPr lang="en-US" sz="1050" dirty="0">
                    <a:solidFill>
                      <a:srgbClr val="666666"/>
                    </a:solidFill>
                    <a:latin typeface="Arial" panose="020B0604020202020204" pitchFamily="34" charset="0"/>
                  </a:rPr>
                  <a:t>GC</a:t>
                </a:r>
              </a:p>
            </p:txBody>
          </p:sp>
          <p:sp>
            <p:nvSpPr>
              <p:cNvPr id="212" name="Rectangle 20"/>
              <p:cNvSpPr>
                <a:spLocks noChangeArrowheads="1"/>
              </p:cNvSpPr>
              <p:nvPr/>
            </p:nvSpPr>
            <p:spPr bwMode="auto">
              <a:xfrm>
                <a:off x="16964215" y="2184156"/>
                <a:ext cx="360000" cy="71479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13" name="Rectangle 21"/>
              <p:cNvSpPr>
                <a:spLocks noChangeArrowheads="1"/>
              </p:cNvSpPr>
              <p:nvPr/>
            </p:nvSpPr>
            <p:spPr bwMode="auto">
              <a:xfrm>
                <a:off x="18214448" y="2187159"/>
                <a:ext cx="360000" cy="71178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cxnSp>
            <p:nvCxnSpPr>
              <p:cNvPr id="214" name="直接连接符 213"/>
              <p:cNvCxnSpPr/>
              <p:nvPr/>
            </p:nvCxnSpPr>
            <p:spPr>
              <a:xfrm>
                <a:off x="16072190" y="1822587"/>
                <a:ext cx="3729292" cy="429105"/>
              </a:xfrm>
              <a:prstGeom prst="line">
                <a:avLst/>
              </a:prstGeom>
              <a:ln w="9525">
                <a:solidFill>
                  <a:schemeClr val="tx2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Rectangle 22"/>
              <p:cNvSpPr>
                <a:spLocks noChangeArrowheads="1"/>
              </p:cNvSpPr>
              <p:nvPr/>
            </p:nvSpPr>
            <p:spPr bwMode="auto">
              <a:xfrm>
                <a:off x="19462456" y="2250228"/>
                <a:ext cx="360000" cy="64871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12" fontAlgn="ctr">
                  <a:defRPr/>
                </a:pPr>
                <a:endParaRPr lang="en-US" altLang="zh-CN" sz="1599" dirty="0">
                  <a:solidFill>
                    <a:srgbClr val="1D1D1A"/>
                  </a:solidFill>
                  <a:latin typeface="Arial" panose="020B0604020202020204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16" name="Shape 741"/>
              <p:cNvSpPr/>
              <p:nvPr/>
            </p:nvSpPr>
            <p:spPr>
              <a:xfrm>
                <a:off x="19418466" y="2901663"/>
                <a:ext cx="764201" cy="126013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wrap="square" lIns="38043" tIns="38043" rIns="38043" bIns="38043" anchor="ctr">
                <a:noAutofit/>
              </a:bodyPr>
              <a:lstStyle/>
              <a:p>
                <a:pPr algn="ctr" defTabSz="1218712" fontAlgn="ctr">
                  <a:defRPr sz="1800"/>
                </a:pPr>
                <a:r>
                  <a:rPr lang="en-US" sz="1050" dirty="0">
                    <a:solidFill>
                      <a:srgbClr val="666666"/>
                    </a:solidFill>
                    <a:latin typeface="Arial" panose="020B0604020202020204" pitchFamily="34" charset="0"/>
                  </a:rPr>
                  <a:t>Snapshot</a:t>
                </a:r>
                <a:endParaRPr lang="en-US" altLang="zh-CN" sz="1050" dirty="0">
                  <a:solidFill>
                    <a:srgbClr val="666666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  <a:sym typeface="+mn-lt"/>
                </a:endParaRPr>
              </a:p>
            </p:txBody>
          </p:sp>
        </p:grpSp>
        <p:sp>
          <p:nvSpPr>
            <p:cNvPr id="71" name="Rectangle 19"/>
            <p:cNvSpPr>
              <a:spLocks noChangeArrowheads="1"/>
            </p:cNvSpPr>
            <p:nvPr/>
          </p:nvSpPr>
          <p:spPr bwMode="auto">
            <a:xfrm>
              <a:off x="7461060" y="1835741"/>
              <a:ext cx="316819" cy="108044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72" name="Rectangle 19"/>
            <p:cNvSpPr>
              <a:spLocks noChangeArrowheads="1"/>
            </p:cNvSpPr>
            <p:nvPr/>
          </p:nvSpPr>
          <p:spPr bwMode="auto">
            <a:xfrm>
              <a:off x="8536189" y="1923879"/>
              <a:ext cx="316819" cy="99230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73" name="Rectangle 19"/>
            <p:cNvSpPr>
              <a:spLocks noChangeArrowheads="1"/>
            </p:cNvSpPr>
            <p:nvPr/>
          </p:nvSpPr>
          <p:spPr bwMode="auto">
            <a:xfrm>
              <a:off x="9637384" y="1946565"/>
              <a:ext cx="316819" cy="96962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74" name="Rectangle 19"/>
            <p:cNvSpPr>
              <a:spLocks noChangeArrowheads="1"/>
            </p:cNvSpPr>
            <p:nvPr/>
          </p:nvSpPr>
          <p:spPr bwMode="auto">
            <a:xfrm>
              <a:off x="10738045" y="1969118"/>
              <a:ext cx="316819" cy="94706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12" fontAlgn="ctr">
                <a:defRPr/>
              </a:pPr>
              <a:endParaRPr lang="en-US" altLang="zh-CN" sz="1599" dirty="0">
                <a:solidFill>
                  <a:srgbClr val="1D1D1A"/>
                </a:solidFill>
                <a:latin typeface="Arial" panose="020B0604020202020204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78" name="Rectangle 19"/>
          <p:cNvSpPr>
            <a:spLocks noChangeArrowheads="1"/>
          </p:cNvSpPr>
          <p:nvPr/>
        </p:nvSpPr>
        <p:spPr bwMode="auto">
          <a:xfrm>
            <a:off x="7703563" y="5328444"/>
            <a:ext cx="316695" cy="1151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1" name="TextBox 7">
            <a:hlinkClick r:id="" action="ppaction://noaction"/>
          </p:cNvPr>
          <p:cNvSpPr txBox="1"/>
          <p:nvPr/>
        </p:nvSpPr>
        <p:spPr>
          <a:xfrm>
            <a:off x="7989323" y="5186676"/>
            <a:ext cx="1277693" cy="24612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>
              <a:defRPr sz="1000">
                <a:solidFill>
                  <a:prstClr val="white">
                    <a:lumMod val="50000"/>
                  </a:prstClr>
                </a:solidFill>
                <a:latin typeface="Arial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914112" fontAlgn="ctr">
              <a:defRPr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Competitor hybrid flash storage</a:t>
            </a:r>
          </a:p>
        </p:txBody>
      </p:sp>
      <p:sp>
        <p:nvSpPr>
          <p:cNvPr id="82" name="TextBox 7">
            <a:hlinkClick r:id="" action="ppaction://noaction"/>
          </p:cNvPr>
          <p:cNvSpPr txBox="1"/>
          <p:nvPr/>
        </p:nvSpPr>
        <p:spPr>
          <a:xfrm>
            <a:off x="9571564" y="5186676"/>
            <a:ext cx="1435995" cy="24612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>
              <a:defRPr sz="1000">
                <a:solidFill>
                  <a:prstClr val="white">
                    <a:lumMod val="50000"/>
                  </a:prstClr>
                </a:solidFill>
                <a:latin typeface="Arial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914112" fontAlgn="ctr">
              <a:defRPr/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Huawei </a:t>
            </a:r>
            <a:r>
              <a:rPr lang="en-US" dirty="0" err="1">
                <a:solidFill>
                  <a:srgbClr val="666666"/>
                </a:solidFill>
                <a:latin typeface="Arial" panose="020B0604020202020204" pitchFamily="34" charset="0"/>
              </a:rPr>
              <a:t>OceanStor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 hybrid flash storage</a:t>
            </a:r>
          </a:p>
        </p:txBody>
      </p:sp>
      <p:sp>
        <p:nvSpPr>
          <p:cNvPr id="85" name="Rectangle 19"/>
          <p:cNvSpPr>
            <a:spLocks noChangeArrowheads="1"/>
          </p:cNvSpPr>
          <p:nvPr/>
        </p:nvSpPr>
        <p:spPr bwMode="auto">
          <a:xfrm>
            <a:off x="9256587" y="5317128"/>
            <a:ext cx="316695" cy="1151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90" name="直接连接符 89"/>
          <p:cNvCxnSpPr/>
          <p:nvPr/>
        </p:nvCxnSpPr>
        <p:spPr>
          <a:xfrm>
            <a:off x="7714835" y="2237995"/>
            <a:ext cx="3292725" cy="332710"/>
          </a:xfrm>
          <a:prstGeom prst="line">
            <a:avLst/>
          </a:prstGeom>
          <a:ln w="95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 90"/>
          <p:cNvSpPr/>
          <p:nvPr/>
        </p:nvSpPr>
        <p:spPr>
          <a:xfrm>
            <a:off x="6515194" y="1449749"/>
            <a:ext cx="4964850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200" dirty="0">
                <a:solidFill>
                  <a:srgbClr val="EBEBEB">
                    <a:lumMod val="25000"/>
                  </a:srgbClr>
                </a:solidFill>
                <a:latin typeface="Arial" panose="020B0604020202020204" pitchFamily="34" charset="0"/>
              </a:rPr>
              <a:t>Competitor hybrid flash storage: 20% to 30% decrease; Huawei </a:t>
            </a:r>
            <a:r>
              <a:rPr lang="en-US" sz="1200" dirty="0" err="1">
                <a:solidFill>
                  <a:srgbClr val="EBEBEB">
                    <a:lumMod val="25000"/>
                  </a:srgbClr>
                </a:solidFill>
                <a:latin typeface="Arial" panose="020B0604020202020204" pitchFamily="34" charset="0"/>
              </a:rPr>
              <a:t>OceanStor</a:t>
            </a:r>
            <a:r>
              <a:rPr lang="en-US" sz="1200" dirty="0">
                <a:solidFill>
                  <a:srgbClr val="EBEBEB">
                    <a:lumMod val="25000"/>
                  </a:srgbClr>
                </a:solidFill>
                <a:latin typeface="Arial" panose="020B0604020202020204" pitchFamily="34" charset="0"/>
              </a:rPr>
              <a:t> hybrid flash storage: &lt;10% decrease</a:t>
            </a:r>
          </a:p>
        </p:txBody>
      </p:sp>
      <p:sp>
        <p:nvSpPr>
          <p:cNvPr id="46" name="文本框 2"/>
          <p:cNvSpPr txBox="1"/>
          <p:nvPr/>
        </p:nvSpPr>
        <p:spPr>
          <a:xfrm>
            <a:off x="615847" y="2740324"/>
            <a:ext cx="4744051" cy="1569047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defTabSz="914112" fontAlgn="ctr">
              <a:defRPr/>
            </a:pPr>
            <a:r>
              <a:rPr lang="en-US" sz="3599" b="1" dirty="0">
                <a:solidFill>
                  <a:srgbClr val="C00000"/>
                </a:solidFill>
                <a:latin typeface="Arial" panose="020B0604020202020204" pitchFamily="34" charset="0"/>
              </a:rPr>
              <a:t>Uncompromised Performance</a:t>
            </a:r>
            <a:r>
              <a:rPr lang="en-US" sz="4798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1999" b="1" dirty="0">
                <a:latin typeface="Arial" panose="020B0604020202020204" pitchFamily="34" charset="0"/>
              </a:rPr>
              <a:t>(Value-Added Features Enabled)</a:t>
            </a:r>
            <a:endParaRPr lang="en-US" sz="3998" b="1" dirty="0">
              <a:latin typeface="Arial" panose="020B0604020202020204" pitchFamily="34" charset="0"/>
            </a:endParaRPr>
          </a:p>
        </p:txBody>
      </p:sp>
      <p:sp>
        <p:nvSpPr>
          <p:cNvPr id="47" name="文本框 2"/>
          <p:cNvSpPr txBox="1"/>
          <p:nvPr/>
        </p:nvSpPr>
        <p:spPr>
          <a:xfrm>
            <a:off x="615847" y="2138448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b="1" dirty="0">
                <a:solidFill>
                  <a:schemeClr val="tx1"/>
                </a:solidFill>
              </a:rPr>
              <a:t>ROW Architecture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48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49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52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62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0FFD66F1-D38F-4E91-AC6F-5454B8D79EC0}"/>
              </a:ext>
            </a:extLst>
          </p:cNvPr>
          <p:cNvSpPr txBox="1">
            <a:spLocks/>
          </p:cNvSpPr>
          <p:nvPr/>
        </p:nvSpPr>
        <p:spPr bwMode="auto">
          <a:xfrm>
            <a:off x="575898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Key Competitiveness: Easy to Use</a:t>
            </a: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1B1D8107-C45F-43BF-BA43-442C15061270}"/>
              </a:ext>
            </a:extLst>
          </p:cNvPr>
          <p:cNvGrpSpPr/>
          <p:nvPr/>
        </p:nvGrpSpPr>
        <p:grpSpPr>
          <a:xfrm>
            <a:off x="4195487" y="2883384"/>
            <a:ext cx="7203700" cy="2888546"/>
            <a:chOff x="5035349" y="2574436"/>
            <a:chExt cx="5920426" cy="2890719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65CAE208-8EFE-4460-B444-B4B927FD50CD}"/>
                </a:ext>
              </a:extLst>
            </p:cNvPr>
            <p:cNvSpPr/>
            <p:nvPr/>
          </p:nvSpPr>
          <p:spPr>
            <a:xfrm>
              <a:off x="5035349" y="2960288"/>
              <a:ext cx="5903833" cy="2455940"/>
            </a:xfrm>
            <a:prstGeom prst="rect">
              <a:avLst/>
            </a:prstGeom>
            <a:gradFill>
              <a:gsLst>
                <a:gs pos="0">
                  <a:srgbClr val="666666">
                    <a:lumMod val="20000"/>
                    <a:lumOff val="80000"/>
                    <a:alpha val="0"/>
                  </a:srgbClr>
                </a:gs>
                <a:gs pos="100000">
                  <a:srgbClr val="666666">
                    <a:lumMod val="20000"/>
                    <a:lumOff val="80000"/>
                    <a:alpha val="40000"/>
                  </a:srgbClr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760" fontAlgn="ctr">
                <a:lnSpc>
                  <a:spcPct val="150000"/>
                </a:lnSpc>
                <a:defRPr/>
              </a:pPr>
              <a:endParaRPr lang="en-US" altLang="zh-CN" sz="1799" kern="0" dirty="0">
                <a:solidFill>
                  <a:sysClr val="window" lastClr="FFFFFF"/>
                </a:solidFill>
                <a:latin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6" name="矩形 18">
              <a:extLst>
                <a:ext uri="{FF2B5EF4-FFF2-40B4-BE49-F238E27FC236}">
                  <a16:creationId xmlns:a16="http://schemas.microsoft.com/office/drawing/2014/main" id="{5AFCC2B0-FD27-41E7-8D4B-48FECE13FB3C}"/>
                </a:ext>
              </a:extLst>
            </p:cNvPr>
            <p:cNvSpPr>
              <a:spLocks/>
            </p:cNvSpPr>
            <p:nvPr/>
          </p:nvSpPr>
          <p:spPr>
            <a:xfrm>
              <a:off x="5073950" y="3944415"/>
              <a:ext cx="3908686" cy="1520738"/>
            </a:xfrm>
            <a:prstGeom prst="rect">
              <a:avLst/>
            </a:prstGeom>
            <a:noFill/>
            <a:ln w="6350" cap="flat" cmpd="sng" algn="ctr">
              <a:gradFill flip="none" rotWithShape="1">
                <a:gsLst>
                  <a:gs pos="50000">
                    <a:srgbClr val="FFFFFF">
                      <a:alpha val="10000"/>
                    </a:srgbClr>
                  </a:gs>
                  <a:gs pos="90000">
                    <a:srgbClr val="C00000">
                      <a:alpha val="0"/>
                    </a:srgbClr>
                  </a:gs>
                  <a:gs pos="10000">
                    <a:srgbClr val="C00000">
                      <a:alpha val="0"/>
                    </a:srgbClr>
                  </a:gs>
                  <a:gs pos="0">
                    <a:srgbClr val="C00000">
                      <a:alpha val="80000"/>
                    </a:srgbClr>
                  </a:gs>
                  <a:gs pos="100000">
                    <a:srgbClr val="C00000">
                      <a:alpha val="80000"/>
                    </a:srgbClr>
                  </a:gs>
                </a:gsLst>
                <a:lin ang="540000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91328" tIns="45663" rIns="91328" bIns="45663" anchor="ctr" anchorCtr="1">
              <a:noAutofit/>
            </a:bodyPr>
            <a:lstStyle/>
            <a:p>
              <a:pPr defTabSz="913352" fontAlgn="ctr">
                <a:defRPr/>
              </a:pPr>
              <a:endParaRPr lang="en-US" altLang="zh-CN" sz="1000" b="1" kern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矩形 19">
              <a:extLst>
                <a:ext uri="{FF2B5EF4-FFF2-40B4-BE49-F238E27FC236}">
                  <a16:creationId xmlns:a16="http://schemas.microsoft.com/office/drawing/2014/main" id="{25453E2E-4C53-4605-9D9A-974039AF2B70}"/>
                </a:ext>
              </a:extLst>
            </p:cNvPr>
            <p:cNvSpPr>
              <a:spLocks/>
            </p:cNvSpPr>
            <p:nvPr/>
          </p:nvSpPr>
          <p:spPr>
            <a:xfrm>
              <a:off x="5067224" y="2960288"/>
              <a:ext cx="3908687" cy="984126"/>
            </a:xfrm>
            <a:prstGeom prst="rect">
              <a:avLst/>
            </a:prstGeom>
            <a:noFill/>
            <a:ln w="6350" cap="flat" cmpd="sng" algn="ctr">
              <a:gradFill flip="none" rotWithShape="1">
                <a:gsLst>
                  <a:gs pos="50000">
                    <a:srgbClr val="FFFFFF">
                      <a:alpha val="10000"/>
                    </a:srgbClr>
                  </a:gs>
                  <a:gs pos="90000">
                    <a:srgbClr val="C00000">
                      <a:alpha val="0"/>
                    </a:srgbClr>
                  </a:gs>
                  <a:gs pos="10000">
                    <a:srgbClr val="C00000">
                      <a:alpha val="0"/>
                    </a:srgbClr>
                  </a:gs>
                  <a:gs pos="0">
                    <a:srgbClr val="C00000">
                      <a:alpha val="80000"/>
                    </a:srgbClr>
                  </a:gs>
                  <a:gs pos="100000">
                    <a:srgbClr val="C00000">
                      <a:alpha val="80000"/>
                    </a:srgbClr>
                  </a:gs>
                </a:gsLst>
                <a:lin ang="540000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91328" tIns="45663" rIns="91328" bIns="45663" anchor="ctr" anchorCtr="1">
              <a:noAutofit/>
            </a:bodyPr>
            <a:lstStyle/>
            <a:p>
              <a:pPr defTabSz="913352" fontAlgn="ctr">
                <a:defRPr/>
              </a:pPr>
              <a:endParaRPr lang="en-US" altLang="zh-CN" sz="1000" b="1" kern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矩形 20">
              <a:extLst>
                <a:ext uri="{FF2B5EF4-FFF2-40B4-BE49-F238E27FC236}">
                  <a16:creationId xmlns:a16="http://schemas.microsoft.com/office/drawing/2014/main" id="{A346C919-5EE9-49FC-ADDA-7AB398074F24}"/>
                </a:ext>
              </a:extLst>
            </p:cNvPr>
            <p:cNvSpPr>
              <a:spLocks/>
            </p:cNvSpPr>
            <p:nvPr/>
          </p:nvSpPr>
          <p:spPr>
            <a:xfrm rot="5400000">
              <a:off x="8708591" y="3234565"/>
              <a:ext cx="2504865" cy="1956316"/>
            </a:xfrm>
            <a:prstGeom prst="rect">
              <a:avLst/>
            </a:prstGeom>
            <a:noFill/>
            <a:ln w="6350" cap="flat" cmpd="sng" algn="ctr">
              <a:gradFill flip="none" rotWithShape="1">
                <a:gsLst>
                  <a:gs pos="50000">
                    <a:srgbClr val="FFFFFF">
                      <a:alpha val="10000"/>
                    </a:srgbClr>
                  </a:gs>
                  <a:gs pos="90000">
                    <a:srgbClr val="C00000">
                      <a:alpha val="0"/>
                    </a:srgbClr>
                  </a:gs>
                  <a:gs pos="10000">
                    <a:srgbClr val="C00000">
                      <a:alpha val="0"/>
                    </a:srgbClr>
                  </a:gs>
                  <a:gs pos="0">
                    <a:srgbClr val="C00000">
                      <a:alpha val="80000"/>
                    </a:srgbClr>
                  </a:gs>
                  <a:gs pos="100000">
                    <a:srgbClr val="C00000">
                      <a:alpha val="80000"/>
                    </a:srgbClr>
                  </a:gs>
                </a:gsLst>
                <a:lin ang="540000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91328" tIns="45663" rIns="91328" bIns="45663" anchor="ctr" anchorCtr="1">
              <a:noAutofit/>
            </a:bodyPr>
            <a:lstStyle/>
            <a:p>
              <a:pPr defTabSz="913352" fontAlgn="ctr">
                <a:defRPr/>
              </a:pPr>
              <a:endParaRPr lang="en-US" altLang="zh-CN" sz="1000" b="1" kern="0" dirty="0">
                <a:solidFill>
                  <a:srgbClr val="C700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梯形 21">
              <a:extLst>
                <a:ext uri="{FF2B5EF4-FFF2-40B4-BE49-F238E27FC236}">
                  <a16:creationId xmlns:a16="http://schemas.microsoft.com/office/drawing/2014/main" id="{0B342CED-3D15-4B11-9631-22E32AB96F5B}"/>
                </a:ext>
              </a:extLst>
            </p:cNvPr>
            <p:cNvSpPr/>
            <p:nvPr/>
          </p:nvSpPr>
          <p:spPr>
            <a:xfrm>
              <a:off x="5051942" y="2574436"/>
              <a:ext cx="5903833" cy="379539"/>
            </a:xfrm>
            <a:prstGeom prst="trapezoid">
              <a:avLst>
                <a:gd name="adj" fmla="val 107731"/>
              </a:avLst>
            </a:prstGeom>
            <a:gradFill flip="none" rotWithShape="1">
              <a:gsLst>
                <a:gs pos="0">
                  <a:srgbClr val="666666">
                    <a:alpha val="20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ysClr val="window" lastClr="FFFFFF">
                      <a:lumMod val="65000"/>
                      <a:alpha val="0"/>
                    </a:sysClr>
                  </a:gs>
                  <a:gs pos="100000">
                    <a:sysClr val="windowText" lastClr="000000">
                      <a:lumMod val="75000"/>
                      <a:lumOff val="25000"/>
                    </a:sysClr>
                  </a:gs>
                </a:gsLst>
                <a:lin ang="5400000" scaled="0"/>
              </a:gradFill>
            </a:ln>
          </p:spPr>
          <p:txBody>
            <a:bodyPr vert="horz" wrap="square" lIns="183062" tIns="91531" rIns="183062" bIns="91531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625286" fontAlgn="ctr">
                <a:defRPr/>
              </a:pPr>
              <a:endParaRPr lang="en-US" altLang="zh-CN" sz="1799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10" name="文本框 29">
              <a:extLst>
                <a:ext uri="{FF2B5EF4-FFF2-40B4-BE49-F238E27FC236}">
                  <a16:creationId xmlns:a16="http://schemas.microsoft.com/office/drawing/2014/main" id="{C1DB5ECB-3FE4-4AD0-806C-87C064A5809D}"/>
                </a:ext>
              </a:extLst>
            </p:cNvPr>
            <p:cNvSpPr txBox="1"/>
            <p:nvPr/>
          </p:nvSpPr>
          <p:spPr>
            <a:xfrm>
              <a:off x="5038765" y="4626475"/>
              <a:ext cx="1680882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3838" fontAlgn="ctr">
                <a:defRPr/>
              </a:pPr>
              <a:r>
                <a:rPr lang="en-US" sz="1399" b="1" dirty="0">
                  <a:solidFill>
                    <a:srgbClr val="666666"/>
                  </a:solidFill>
                  <a:latin typeface="Arial" panose="020B0604020202020204" pitchFamily="34" charset="0"/>
                </a:rPr>
                <a:t>Hardware</a:t>
              </a:r>
            </a:p>
          </p:txBody>
        </p:sp>
        <p:sp>
          <p:nvSpPr>
            <p:cNvPr id="11" name="文本框 16">
              <a:extLst>
                <a:ext uri="{FF2B5EF4-FFF2-40B4-BE49-F238E27FC236}">
                  <a16:creationId xmlns:a16="http://schemas.microsoft.com/office/drawing/2014/main" id="{ADA6686D-67B9-428E-A3CF-7E86B16F901D}"/>
                </a:ext>
              </a:extLst>
            </p:cNvPr>
            <p:cNvSpPr txBox="1"/>
            <p:nvPr/>
          </p:nvSpPr>
          <p:spPr>
            <a:xfrm>
              <a:off x="5038765" y="3344906"/>
              <a:ext cx="1680882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913838" fontAlgn="ctr">
                <a:defRPr/>
              </a:pPr>
              <a:r>
                <a:rPr lang="en-US" sz="1399" b="1" dirty="0">
                  <a:solidFill>
                    <a:srgbClr val="666666"/>
                  </a:solidFill>
                  <a:latin typeface="Arial" panose="020B0604020202020204" pitchFamily="34" charset="0"/>
                </a:rPr>
                <a:t>Software</a:t>
              </a:r>
            </a:p>
          </p:txBody>
        </p:sp>
      </p:grpSp>
      <p:sp>
        <p:nvSpPr>
          <p:cNvPr id="12" name="椭圆 22">
            <a:extLst>
              <a:ext uri="{FF2B5EF4-FFF2-40B4-BE49-F238E27FC236}">
                <a16:creationId xmlns:a16="http://schemas.microsoft.com/office/drawing/2014/main" id="{3AA6FE53-A2A1-4216-9686-7E77A224F5BD}"/>
              </a:ext>
            </a:extLst>
          </p:cNvPr>
          <p:cNvSpPr/>
          <p:nvPr/>
        </p:nvSpPr>
        <p:spPr>
          <a:xfrm>
            <a:off x="6203068" y="4945001"/>
            <a:ext cx="1440478" cy="427420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/>
              </a:gs>
            </a:gsLst>
            <a:lin ang="16200000" scaled="1"/>
            <a:tileRect/>
          </a:gradFill>
          <a:ln w="6350" cap="flat" cmpd="sng" algn="ctr">
            <a:gradFill flip="none" rotWithShape="1">
              <a:gsLst>
                <a:gs pos="9000">
                  <a:srgbClr val="C7000B">
                    <a:alpha val="0"/>
                  </a:srgbClr>
                </a:gs>
                <a:gs pos="100000">
                  <a:srgbClr val="C7000B"/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txBody>
          <a:bodyPr rot="0" spcFirstLastPara="0" vertOverflow="overflow" horzOverflow="overflow" vert="horz" wrap="square" lIns="91335" tIns="45667" rIns="91335" bIns="456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38" fontAlgn="ctr">
              <a:defRPr/>
            </a:pPr>
            <a:endParaRPr lang="en-US" altLang="zh-CN" sz="1200" kern="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image271.tif" descr="image271.tif">
            <a:extLst>
              <a:ext uri="{FF2B5EF4-FFF2-40B4-BE49-F238E27FC236}">
                <a16:creationId xmlns:a16="http://schemas.microsoft.com/office/drawing/2014/main" id="{47F11A66-8254-41CC-94A8-EC05C5C456F8}"/>
              </a:ext>
            </a:extLst>
          </p:cNvPr>
          <p:cNvPicPr>
            <a:picLocks/>
          </p:cNvPicPr>
          <p:nvPr/>
        </p:nvPicPr>
        <p:blipFill>
          <a:blip r:embed="rId3" cstate="screen">
            <a:duotone>
              <a:srgbClr val="DDDDDD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418673" y="3528520"/>
            <a:ext cx="1648443" cy="22914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文本框 34">
            <a:extLst>
              <a:ext uri="{FF2B5EF4-FFF2-40B4-BE49-F238E27FC236}">
                <a16:creationId xmlns:a16="http://schemas.microsoft.com/office/drawing/2014/main" id="{8220C8E8-72AF-44C5-BAFB-2CBE2047B357}"/>
              </a:ext>
            </a:extLst>
          </p:cNvPr>
          <p:cNvSpPr txBox="1"/>
          <p:nvPr/>
        </p:nvSpPr>
        <p:spPr>
          <a:xfrm>
            <a:off x="9608244" y="3384754"/>
            <a:ext cx="1859290" cy="254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395750" fontAlgn="ctr"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Unified management</a:t>
            </a:r>
          </a:p>
        </p:txBody>
      </p:sp>
      <p:sp>
        <p:nvSpPr>
          <p:cNvPr id="15" name="双括号 35">
            <a:extLst>
              <a:ext uri="{FF2B5EF4-FFF2-40B4-BE49-F238E27FC236}">
                <a16:creationId xmlns:a16="http://schemas.microsoft.com/office/drawing/2014/main" id="{A2C6DE30-DF0E-47B6-B088-AA2786085A4E}"/>
              </a:ext>
            </a:extLst>
          </p:cNvPr>
          <p:cNvSpPr/>
          <p:nvPr/>
        </p:nvSpPr>
        <p:spPr>
          <a:xfrm>
            <a:off x="5770010" y="3787089"/>
            <a:ext cx="2694630" cy="384380"/>
          </a:xfrm>
          <a:prstGeom prst="bracketPair">
            <a:avLst/>
          </a:prstGeom>
          <a:gradFill>
            <a:gsLst>
              <a:gs pos="50000">
                <a:srgbClr val="FFFFFF">
                  <a:alpha val="10000"/>
                </a:srgbClr>
              </a:gs>
              <a:gs pos="90000">
                <a:srgbClr val="666666">
                  <a:alpha val="0"/>
                </a:srgbClr>
              </a:gs>
              <a:gs pos="10000">
                <a:srgbClr val="666666">
                  <a:alpha val="0"/>
                </a:srgbClr>
              </a:gs>
              <a:gs pos="0">
                <a:srgbClr val="666666">
                  <a:alpha val="30000"/>
                </a:srgbClr>
              </a:gs>
              <a:gs pos="100000">
                <a:srgbClr val="666666">
                  <a:alpha val="30000"/>
                </a:srgbClr>
              </a:gs>
            </a:gsLst>
            <a:lin ang="5400000" scaled="0"/>
          </a:gradFill>
          <a:ln w="12700" cap="flat" cmpd="sng" algn="ctr">
            <a:solidFill>
              <a:srgbClr val="C7000B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395750" fontAlgn="ctr">
              <a:defRPr/>
            </a:pP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</a:rPr>
              <a:t>Enterprise-level storage capabilities:</a:t>
            </a:r>
            <a:r>
              <a:rPr lang="en-US" sz="700" b="1" dirty="0">
                <a:solidFill>
                  <a:srgbClr val="1D1D1A"/>
                </a:solidFill>
                <a:latin typeface="Arial" panose="020B0604020202020204" pitchFamily="34" charset="0"/>
              </a:rPr>
              <a:t> </a:t>
            </a:r>
            <a:r>
              <a:rPr lang="en-US" sz="900" b="1" dirty="0">
                <a:solidFill>
                  <a:srgbClr val="1D1D1A"/>
                </a:solidFill>
                <a:latin typeface="Arial" panose="020B0604020202020204" pitchFamily="34" charset="0"/>
              </a:rPr>
              <a:t>dual-controller and multi-protocol</a:t>
            </a: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A0E0328B-91B1-49E6-B6F2-8AD90EDA0092}"/>
              </a:ext>
            </a:extLst>
          </p:cNvPr>
          <p:cNvSpPr/>
          <p:nvPr/>
        </p:nvSpPr>
        <p:spPr>
          <a:xfrm>
            <a:off x="5131265" y="3686934"/>
            <a:ext cx="3755743" cy="2067851"/>
          </a:xfrm>
          <a:prstGeom prst="rect">
            <a:avLst/>
          </a:prstGeom>
          <a:noFill/>
          <a:ln w="3175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371" tIns="45685" rIns="91371" bIns="456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38" fontAlgn="ctr">
              <a:defRPr/>
            </a:pPr>
            <a:endParaRPr lang="en-US" altLang="zh-CN" sz="1799" kern="0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17" name="文本框 39">
            <a:extLst>
              <a:ext uri="{FF2B5EF4-FFF2-40B4-BE49-F238E27FC236}">
                <a16:creationId xmlns:a16="http://schemas.microsoft.com/office/drawing/2014/main" id="{57FD1103-476C-43DA-A660-282ACA8100B5}"/>
              </a:ext>
            </a:extLst>
          </p:cNvPr>
          <p:cNvSpPr txBox="1"/>
          <p:nvPr/>
        </p:nvSpPr>
        <p:spPr>
          <a:xfrm>
            <a:off x="5131265" y="3401383"/>
            <a:ext cx="3755743" cy="291853"/>
          </a:xfrm>
          <a:prstGeom prst="rect">
            <a:avLst/>
          </a:prstGeom>
          <a:solidFill>
            <a:srgbClr val="FFFFFF">
              <a:lumMod val="95000"/>
            </a:srgbClr>
          </a:solidFill>
          <a:ln w="3175">
            <a:solidFill>
              <a:srgbClr val="FFFFFF">
                <a:lumMod val="85000"/>
              </a:srgbClr>
            </a:solidFill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395750" fontAlgn="ctr"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Compute: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 virtualization and container</a:t>
            </a:r>
          </a:p>
        </p:txBody>
      </p:sp>
      <p:grpSp>
        <p:nvGrpSpPr>
          <p:cNvPr id="18" name="组合 12">
            <a:extLst>
              <a:ext uri="{FF2B5EF4-FFF2-40B4-BE49-F238E27FC236}">
                <a16:creationId xmlns:a16="http://schemas.microsoft.com/office/drawing/2014/main" id="{2214FB67-C1BF-4F2F-BC28-58FF7B5E519B}"/>
              </a:ext>
            </a:extLst>
          </p:cNvPr>
          <p:cNvGrpSpPr/>
          <p:nvPr/>
        </p:nvGrpSpPr>
        <p:grpSpPr>
          <a:xfrm>
            <a:off x="6077617" y="4324333"/>
            <a:ext cx="1774736" cy="679444"/>
            <a:chOff x="2159997" y="6001966"/>
            <a:chExt cx="908296" cy="363760"/>
          </a:xfrm>
        </p:grpSpPr>
        <p:grpSp>
          <p:nvGrpSpPr>
            <p:cNvPr id="19" name="组合 40">
              <a:extLst>
                <a:ext uri="{FF2B5EF4-FFF2-40B4-BE49-F238E27FC236}">
                  <a16:creationId xmlns:a16="http://schemas.microsoft.com/office/drawing/2014/main" id="{FE008973-85D1-4E7D-BAF8-794C885A1D6F}"/>
                </a:ext>
              </a:extLst>
            </p:cNvPr>
            <p:cNvGrpSpPr/>
            <p:nvPr/>
          </p:nvGrpSpPr>
          <p:grpSpPr>
            <a:xfrm>
              <a:off x="2159997" y="6001966"/>
              <a:ext cx="908296" cy="363760"/>
              <a:chOff x="6970498" y="6208499"/>
              <a:chExt cx="908296" cy="363760"/>
            </a:xfrm>
          </p:grpSpPr>
          <p:sp>
            <p:nvSpPr>
              <p:cNvPr id="25" name="Freeform 531">
                <a:extLst>
                  <a:ext uri="{FF2B5EF4-FFF2-40B4-BE49-F238E27FC236}">
                    <a16:creationId xmlns:a16="http://schemas.microsoft.com/office/drawing/2014/main" id="{3B709C31-AF64-43DC-AF18-FB45C073B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498" y="6208499"/>
                <a:ext cx="908296" cy="348327"/>
              </a:xfrm>
              <a:custGeom>
                <a:avLst/>
                <a:gdLst>
                  <a:gd name="T0" fmla="*/ 769 w 769"/>
                  <a:gd name="T1" fmla="*/ 295 h 295"/>
                  <a:gd name="T2" fmla="*/ 769 w 769"/>
                  <a:gd name="T3" fmla="*/ 295 h 295"/>
                  <a:gd name="T4" fmla="*/ 590 w 769"/>
                  <a:gd name="T5" fmla="*/ 295 h 295"/>
                  <a:gd name="T6" fmla="*/ 580 w 769"/>
                  <a:gd name="T7" fmla="*/ 286 h 295"/>
                  <a:gd name="T8" fmla="*/ 590 w 769"/>
                  <a:gd name="T9" fmla="*/ 276 h 295"/>
                  <a:gd name="T10" fmla="*/ 749 w 769"/>
                  <a:gd name="T11" fmla="*/ 276 h 295"/>
                  <a:gd name="T12" fmla="*/ 749 w 769"/>
                  <a:gd name="T13" fmla="*/ 20 h 295"/>
                  <a:gd name="T14" fmla="*/ 20 w 769"/>
                  <a:gd name="T15" fmla="*/ 20 h 295"/>
                  <a:gd name="T16" fmla="*/ 20 w 769"/>
                  <a:gd name="T17" fmla="*/ 276 h 295"/>
                  <a:gd name="T18" fmla="*/ 510 w 769"/>
                  <a:gd name="T19" fmla="*/ 276 h 295"/>
                  <a:gd name="T20" fmla="*/ 520 w 769"/>
                  <a:gd name="T21" fmla="*/ 286 h 295"/>
                  <a:gd name="T22" fmla="*/ 510 w 769"/>
                  <a:gd name="T23" fmla="*/ 295 h 295"/>
                  <a:gd name="T24" fmla="*/ 0 w 769"/>
                  <a:gd name="T25" fmla="*/ 295 h 295"/>
                  <a:gd name="T26" fmla="*/ 0 w 769"/>
                  <a:gd name="T27" fmla="*/ 0 h 295"/>
                  <a:gd name="T28" fmla="*/ 769 w 769"/>
                  <a:gd name="T29" fmla="*/ 0 h 295"/>
                  <a:gd name="T30" fmla="*/ 769 w 769"/>
                  <a:gd name="T31" fmla="*/ 29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9" h="295">
                    <a:moveTo>
                      <a:pt x="769" y="295"/>
                    </a:moveTo>
                    <a:lnTo>
                      <a:pt x="769" y="295"/>
                    </a:lnTo>
                    <a:lnTo>
                      <a:pt x="590" y="295"/>
                    </a:lnTo>
                    <a:cubicBezTo>
                      <a:pt x="584" y="295"/>
                      <a:pt x="580" y="291"/>
                      <a:pt x="580" y="286"/>
                    </a:cubicBezTo>
                    <a:cubicBezTo>
                      <a:pt x="580" y="280"/>
                      <a:pt x="584" y="276"/>
                      <a:pt x="590" y="276"/>
                    </a:cubicBezTo>
                    <a:lnTo>
                      <a:pt x="749" y="276"/>
                    </a:lnTo>
                    <a:lnTo>
                      <a:pt x="749" y="20"/>
                    </a:lnTo>
                    <a:lnTo>
                      <a:pt x="20" y="20"/>
                    </a:lnTo>
                    <a:lnTo>
                      <a:pt x="20" y="276"/>
                    </a:lnTo>
                    <a:lnTo>
                      <a:pt x="510" y="276"/>
                    </a:lnTo>
                    <a:cubicBezTo>
                      <a:pt x="516" y="276"/>
                      <a:pt x="520" y="280"/>
                      <a:pt x="520" y="286"/>
                    </a:cubicBezTo>
                    <a:cubicBezTo>
                      <a:pt x="520" y="291"/>
                      <a:pt x="516" y="295"/>
                      <a:pt x="510" y="295"/>
                    </a:cubicBezTo>
                    <a:lnTo>
                      <a:pt x="0" y="295"/>
                    </a:lnTo>
                    <a:lnTo>
                      <a:pt x="0" y="0"/>
                    </a:lnTo>
                    <a:lnTo>
                      <a:pt x="769" y="0"/>
                    </a:lnTo>
                    <a:lnTo>
                      <a:pt x="769" y="295"/>
                    </a:lnTo>
                    <a:close/>
                  </a:path>
                </a:pathLst>
              </a:custGeom>
              <a:solidFill>
                <a:srgbClr val="15B0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43309" fontAlgn="ctr">
                  <a:defRPr/>
                </a:pPr>
                <a:endParaRPr lang="en-US" altLang="zh-CN" sz="3199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26" name="Freeform 532">
                <a:extLst>
                  <a:ext uri="{FF2B5EF4-FFF2-40B4-BE49-F238E27FC236}">
                    <a16:creationId xmlns:a16="http://schemas.microsoft.com/office/drawing/2014/main" id="{B1D76A0B-A9EA-4C59-ADA2-4CD55ED19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0309" y="6519347"/>
                <a:ext cx="55116" cy="52910"/>
              </a:xfrm>
              <a:custGeom>
                <a:avLst/>
                <a:gdLst>
                  <a:gd name="T0" fmla="*/ 23 w 45"/>
                  <a:gd name="T1" fmla="*/ 46 h 46"/>
                  <a:gd name="T2" fmla="*/ 23 w 45"/>
                  <a:gd name="T3" fmla="*/ 46 h 46"/>
                  <a:gd name="T4" fmla="*/ 0 w 45"/>
                  <a:gd name="T5" fmla="*/ 23 h 46"/>
                  <a:gd name="T6" fmla="*/ 23 w 45"/>
                  <a:gd name="T7" fmla="*/ 0 h 46"/>
                  <a:gd name="T8" fmla="*/ 45 w 45"/>
                  <a:gd name="T9" fmla="*/ 23 h 46"/>
                  <a:gd name="T10" fmla="*/ 23 w 45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46">
                    <a:moveTo>
                      <a:pt x="23" y="46"/>
                    </a:moveTo>
                    <a:lnTo>
                      <a:pt x="23" y="46"/>
                    </a:ln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35" y="0"/>
                      <a:pt x="45" y="10"/>
                      <a:pt x="45" y="23"/>
                    </a:cubicBezTo>
                    <a:cubicBezTo>
                      <a:pt x="45" y="35"/>
                      <a:pt x="35" y="46"/>
                      <a:pt x="23" y="46"/>
                    </a:cubicBezTo>
                    <a:close/>
                  </a:path>
                </a:pathLst>
              </a:custGeom>
              <a:solidFill>
                <a:srgbClr val="15B0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43309" fontAlgn="ctr">
                  <a:defRPr/>
                </a:pPr>
                <a:endParaRPr lang="en-US" altLang="zh-CN" sz="3199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27" name="Freeform 533">
                <a:extLst>
                  <a:ext uri="{FF2B5EF4-FFF2-40B4-BE49-F238E27FC236}">
                    <a16:creationId xmlns:a16="http://schemas.microsoft.com/office/drawing/2014/main" id="{00251734-344F-4169-A89E-44CF66698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4084" y="6517143"/>
                <a:ext cx="55116" cy="55116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23 w 46"/>
                  <a:gd name="T7" fmla="*/ 0 h 46"/>
                  <a:gd name="T8" fmla="*/ 46 w 46"/>
                  <a:gd name="T9" fmla="*/ 23 h 46"/>
                  <a:gd name="T10" fmla="*/ 23 w 46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lnTo>
                      <a:pt x="23" y="46"/>
                    </a:lnTo>
                    <a:cubicBezTo>
                      <a:pt x="10" y="46"/>
                      <a:pt x="0" y="36"/>
                      <a:pt x="0" y="23"/>
                    </a:cubicBezTo>
                    <a:cubicBezTo>
                      <a:pt x="0" y="11"/>
                      <a:pt x="10" y="0"/>
                      <a:pt x="23" y="0"/>
                    </a:cubicBezTo>
                    <a:cubicBezTo>
                      <a:pt x="36" y="0"/>
                      <a:pt x="46" y="11"/>
                      <a:pt x="46" y="23"/>
                    </a:cubicBezTo>
                    <a:cubicBezTo>
                      <a:pt x="46" y="36"/>
                      <a:pt x="36" y="46"/>
                      <a:pt x="23" y="46"/>
                    </a:cubicBezTo>
                    <a:close/>
                  </a:path>
                </a:pathLst>
              </a:custGeom>
              <a:solidFill>
                <a:srgbClr val="15B0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43309" fontAlgn="ctr">
                  <a:defRPr/>
                </a:pPr>
                <a:endParaRPr lang="en-US" altLang="zh-CN" sz="3199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28" name="Freeform 590">
                <a:extLst>
                  <a:ext uri="{FF2B5EF4-FFF2-40B4-BE49-F238E27FC236}">
                    <a16:creationId xmlns:a16="http://schemas.microsoft.com/office/drawing/2014/main" id="{D3E2DF43-F0B3-45E9-A9F3-4DD99526A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2146" y="6288658"/>
                <a:ext cx="896648" cy="23393"/>
              </a:xfrm>
              <a:custGeom>
                <a:avLst/>
                <a:gdLst>
                  <a:gd name="T0" fmla="*/ 176 w 181"/>
                  <a:gd name="T1" fmla="*/ 10 h 10"/>
                  <a:gd name="T2" fmla="*/ 176 w 181"/>
                  <a:gd name="T3" fmla="*/ 10 h 10"/>
                  <a:gd name="T4" fmla="*/ 5 w 181"/>
                  <a:gd name="T5" fmla="*/ 10 h 10"/>
                  <a:gd name="T6" fmla="*/ 0 w 181"/>
                  <a:gd name="T7" fmla="*/ 5 h 10"/>
                  <a:gd name="T8" fmla="*/ 5 w 181"/>
                  <a:gd name="T9" fmla="*/ 0 h 10"/>
                  <a:gd name="T10" fmla="*/ 176 w 181"/>
                  <a:gd name="T11" fmla="*/ 0 h 10"/>
                  <a:gd name="T12" fmla="*/ 181 w 181"/>
                  <a:gd name="T13" fmla="*/ 5 h 10"/>
                  <a:gd name="T14" fmla="*/ 176 w 181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1" h="10">
                    <a:moveTo>
                      <a:pt x="176" y="10"/>
                    </a:moveTo>
                    <a:lnTo>
                      <a:pt x="176" y="10"/>
                    </a:lnTo>
                    <a:lnTo>
                      <a:pt x="5" y="10"/>
                    </a:lnTo>
                    <a:cubicBezTo>
                      <a:pt x="3" y="10"/>
                      <a:pt x="0" y="8"/>
                      <a:pt x="0" y="5"/>
                    </a:cubicBezTo>
                    <a:cubicBezTo>
                      <a:pt x="0" y="3"/>
                      <a:pt x="3" y="0"/>
                      <a:pt x="5" y="0"/>
                    </a:cubicBezTo>
                    <a:lnTo>
                      <a:pt x="176" y="0"/>
                    </a:lnTo>
                    <a:cubicBezTo>
                      <a:pt x="179" y="0"/>
                      <a:pt x="181" y="3"/>
                      <a:pt x="181" y="5"/>
                    </a:cubicBezTo>
                    <a:cubicBezTo>
                      <a:pt x="181" y="8"/>
                      <a:pt x="179" y="10"/>
                      <a:pt x="176" y="10"/>
                    </a:cubicBezTo>
                    <a:close/>
                  </a:path>
                </a:pathLst>
              </a:custGeom>
              <a:solidFill>
                <a:srgbClr val="15B0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43309" fontAlgn="ctr">
                  <a:defRPr/>
                </a:pPr>
                <a:endParaRPr lang="en-US" altLang="zh-CN" sz="3199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29" name="Freeform 590">
                <a:extLst>
                  <a:ext uri="{FF2B5EF4-FFF2-40B4-BE49-F238E27FC236}">
                    <a16:creationId xmlns:a16="http://schemas.microsoft.com/office/drawing/2014/main" id="{13EC3731-6A10-48EC-9F13-504A28C5F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2146" y="6368816"/>
                <a:ext cx="896648" cy="23393"/>
              </a:xfrm>
              <a:custGeom>
                <a:avLst/>
                <a:gdLst>
                  <a:gd name="T0" fmla="*/ 176 w 181"/>
                  <a:gd name="T1" fmla="*/ 10 h 10"/>
                  <a:gd name="T2" fmla="*/ 176 w 181"/>
                  <a:gd name="T3" fmla="*/ 10 h 10"/>
                  <a:gd name="T4" fmla="*/ 5 w 181"/>
                  <a:gd name="T5" fmla="*/ 10 h 10"/>
                  <a:gd name="T6" fmla="*/ 0 w 181"/>
                  <a:gd name="T7" fmla="*/ 5 h 10"/>
                  <a:gd name="T8" fmla="*/ 5 w 181"/>
                  <a:gd name="T9" fmla="*/ 0 h 10"/>
                  <a:gd name="T10" fmla="*/ 176 w 181"/>
                  <a:gd name="T11" fmla="*/ 0 h 10"/>
                  <a:gd name="T12" fmla="*/ 181 w 181"/>
                  <a:gd name="T13" fmla="*/ 5 h 10"/>
                  <a:gd name="T14" fmla="*/ 176 w 181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1" h="10">
                    <a:moveTo>
                      <a:pt x="176" y="10"/>
                    </a:moveTo>
                    <a:lnTo>
                      <a:pt x="176" y="10"/>
                    </a:lnTo>
                    <a:lnTo>
                      <a:pt x="5" y="10"/>
                    </a:lnTo>
                    <a:cubicBezTo>
                      <a:pt x="3" y="10"/>
                      <a:pt x="0" y="8"/>
                      <a:pt x="0" y="5"/>
                    </a:cubicBezTo>
                    <a:cubicBezTo>
                      <a:pt x="0" y="3"/>
                      <a:pt x="3" y="0"/>
                      <a:pt x="5" y="0"/>
                    </a:cubicBezTo>
                    <a:lnTo>
                      <a:pt x="176" y="0"/>
                    </a:lnTo>
                    <a:cubicBezTo>
                      <a:pt x="179" y="0"/>
                      <a:pt x="181" y="3"/>
                      <a:pt x="181" y="5"/>
                    </a:cubicBezTo>
                    <a:cubicBezTo>
                      <a:pt x="181" y="8"/>
                      <a:pt x="179" y="10"/>
                      <a:pt x="176" y="10"/>
                    </a:cubicBezTo>
                    <a:close/>
                  </a:path>
                </a:pathLst>
              </a:custGeom>
              <a:solidFill>
                <a:srgbClr val="15B0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43309" fontAlgn="ctr">
                  <a:defRPr/>
                </a:pPr>
                <a:endParaRPr lang="en-US" altLang="zh-CN" sz="3199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30" name="Freeform 590">
                <a:extLst>
                  <a:ext uri="{FF2B5EF4-FFF2-40B4-BE49-F238E27FC236}">
                    <a16:creationId xmlns:a16="http://schemas.microsoft.com/office/drawing/2014/main" id="{C5975904-9451-4565-B6C3-B8A4DF81C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2146" y="6448975"/>
                <a:ext cx="896648" cy="23393"/>
              </a:xfrm>
              <a:custGeom>
                <a:avLst/>
                <a:gdLst>
                  <a:gd name="T0" fmla="*/ 176 w 181"/>
                  <a:gd name="T1" fmla="*/ 10 h 10"/>
                  <a:gd name="T2" fmla="*/ 176 w 181"/>
                  <a:gd name="T3" fmla="*/ 10 h 10"/>
                  <a:gd name="T4" fmla="*/ 5 w 181"/>
                  <a:gd name="T5" fmla="*/ 10 h 10"/>
                  <a:gd name="T6" fmla="*/ 0 w 181"/>
                  <a:gd name="T7" fmla="*/ 5 h 10"/>
                  <a:gd name="T8" fmla="*/ 5 w 181"/>
                  <a:gd name="T9" fmla="*/ 0 h 10"/>
                  <a:gd name="T10" fmla="*/ 176 w 181"/>
                  <a:gd name="T11" fmla="*/ 0 h 10"/>
                  <a:gd name="T12" fmla="*/ 181 w 181"/>
                  <a:gd name="T13" fmla="*/ 5 h 10"/>
                  <a:gd name="T14" fmla="*/ 176 w 181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1" h="10">
                    <a:moveTo>
                      <a:pt x="176" y="10"/>
                    </a:moveTo>
                    <a:lnTo>
                      <a:pt x="176" y="10"/>
                    </a:lnTo>
                    <a:lnTo>
                      <a:pt x="5" y="10"/>
                    </a:lnTo>
                    <a:cubicBezTo>
                      <a:pt x="3" y="10"/>
                      <a:pt x="0" y="8"/>
                      <a:pt x="0" y="5"/>
                    </a:cubicBezTo>
                    <a:cubicBezTo>
                      <a:pt x="0" y="3"/>
                      <a:pt x="3" y="0"/>
                      <a:pt x="5" y="0"/>
                    </a:cubicBezTo>
                    <a:lnTo>
                      <a:pt x="176" y="0"/>
                    </a:lnTo>
                    <a:cubicBezTo>
                      <a:pt x="179" y="0"/>
                      <a:pt x="181" y="3"/>
                      <a:pt x="181" y="5"/>
                    </a:cubicBezTo>
                    <a:cubicBezTo>
                      <a:pt x="181" y="8"/>
                      <a:pt x="179" y="10"/>
                      <a:pt x="176" y="10"/>
                    </a:cubicBezTo>
                    <a:close/>
                  </a:path>
                </a:pathLst>
              </a:custGeom>
              <a:solidFill>
                <a:srgbClr val="15B0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43309" fontAlgn="ctr">
                  <a:defRPr/>
                </a:pPr>
                <a:endParaRPr lang="en-US" altLang="zh-CN" sz="3199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31" name="Freeform 590">
                <a:extLst>
                  <a:ext uri="{FF2B5EF4-FFF2-40B4-BE49-F238E27FC236}">
                    <a16:creationId xmlns:a16="http://schemas.microsoft.com/office/drawing/2014/main" id="{F93B44D3-8C0A-4E80-B7C9-8CF17F6AABC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7288587" y="6494180"/>
                <a:ext cx="67019" cy="23393"/>
              </a:xfrm>
              <a:custGeom>
                <a:avLst/>
                <a:gdLst>
                  <a:gd name="T0" fmla="*/ 176 w 181"/>
                  <a:gd name="T1" fmla="*/ 10 h 10"/>
                  <a:gd name="T2" fmla="*/ 176 w 181"/>
                  <a:gd name="T3" fmla="*/ 10 h 10"/>
                  <a:gd name="T4" fmla="*/ 5 w 181"/>
                  <a:gd name="T5" fmla="*/ 10 h 10"/>
                  <a:gd name="T6" fmla="*/ 0 w 181"/>
                  <a:gd name="T7" fmla="*/ 5 h 10"/>
                  <a:gd name="T8" fmla="*/ 5 w 181"/>
                  <a:gd name="T9" fmla="*/ 0 h 10"/>
                  <a:gd name="T10" fmla="*/ 176 w 181"/>
                  <a:gd name="T11" fmla="*/ 0 h 10"/>
                  <a:gd name="T12" fmla="*/ 181 w 181"/>
                  <a:gd name="T13" fmla="*/ 5 h 10"/>
                  <a:gd name="T14" fmla="*/ 176 w 181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1" h="10">
                    <a:moveTo>
                      <a:pt x="176" y="10"/>
                    </a:moveTo>
                    <a:lnTo>
                      <a:pt x="176" y="10"/>
                    </a:lnTo>
                    <a:lnTo>
                      <a:pt x="5" y="10"/>
                    </a:lnTo>
                    <a:cubicBezTo>
                      <a:pt x="3" y="10"/>
                      <a:pt x="0" y="8"/>
                      <a:pt x="0" y="5"/>
                    </a:cubicBezTo>
                    <a:cubicBezTo>
                      <a:pt x="0" y="3"/>
                      <a:pt x="3" y="0"/>
                      <a:pt x="5" y="0"/>
                    </a:cubicBezTo>
                    <a:lnTo>
                      <a:pt x="176" y="0"/>
                    </a:lnTo>
                    <a:cubicBezTo>
                      <a:pt x="179" y="0"/>
                      <a:pt x="181" y="3"/>
                      <a:pt x="181" y="5"/>
                    </a:cubicBezTo>
                    <a:cubicBezTo>
                      <a:pt x="181" y="8"/>
                      <a:pt x="179" y="10"/>
                      <a:pt x="176" y="10"/>
                    </a:cubicBezTo>
                    <a:close/>
                  </a:path>
                </a:pathLst>
              </a:custGeom>
              <a:solidFill>
                <a:srgbClr val="15B0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43309" fontAlgn="ctr">
                  <a:defRPr/>
                </a:pPr>
                <a:endParaRPr lang="en-US" altLang="zh-CN" sz="3199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32" name="Freeform 590">
                <a:extLst>
                  <a:ext uri="{FF2B5EF4-FFF2-40B4-BE49-F238E27FC236}">
                    <a16:creationId xmlns:a16="http://schemas.microsoft.com/office/drawing/2014/main" id="{2E556265-803C-4DBE-86E9-E13E7D9B3F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7628086" y="6494180"/>
                <a:ext cx="67019" cy="23393"/>
              </a:xfrm>
              <a:custGeom>
                <a:avLst/>
                <a:gdLst>
                  <a:gd name="T0" fmla="*/ 176 w 181"/>
                  <a:gd name="T1" fmla="*/ 10 h 10"/>
                  <a:gd name="T2" fmla="*/ 176 w 181"/>
                  <a:gd name="T3" fmla="*/ 10 h 10"/>
                  <a:gd name="T4" fmla="*/ 5 w 181"/>
                  <a:gd name="T5" fmla="*/ 10 h 10"/>
                  <a:gd name="T6" fmla="*/ 0 w 181"/>
                  <a:gd name="T7" fmla="*/ 5 h 10"/>
                  <a:gd name="T8" fmla="*/ 5 w 181"/>
                  <a:gd name="T9" fmla="*/ 0 h 10"/>
                  <a:gd name="T10" fmla="*/ 176 w 181"/>
                  <a:gd name="T11" fmla="*/ 0 h 10"/>
                  <a:gd name="T12" fmla="*/ 181 w 181"/>
                  <a:gd name="T13" fmla="*/ 5 h 10"/>
                  <a:gd name="T14" fmla="*/ 176 w 181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1" h="10">
                    <a:moveTo>
                      <a:pt x="176" y="10"/>
                    </a:moveTo>
                    <a:lnTo>
                      <a:pt x="176" y="10"/>
                    </a:lnTo>
                    <a:lnTo>
                      <a:pt x="5" y="10"/>
                    </a:lnTo>
                    <a:cubicBezTo>
                      <a:pt x="3" y="10"/>
                      <a:pt x="0" y="8"/>
                      <a:pt x="0" y="5"/>
                    </a:cubicBezTo>
                    <a:cubicBezTo>
                      <a:pt x="0" y="3"/>
                      <a:pt x="3" y="0"/>
                      <a:pt x="5" y="0"/>
                    </a:cubicBezTo>
                    <a:lnTo>
                      <a:pt x="176" y="0"/>
                    </a:lnTo>
                    <a:cubicBezTo>
                      <a:pt x="179" y="0"/>
                      <a:pt x="181" y="3"/>
                      <a:pt x="181" y="5"/>
                    </a:cubicBezTo>
                    <a:cubicBezTo>
                      <a:pt x="181" y="8"/>
                      <a:pt x="179" y="10"/>
                      <a:pt x="176" y="10"/>
                    </a:cubicBezTo>
                    <a:close/>
                  </a:path>
                </a:pathLst>
              </a:custGeom>
              <a:solidFill>
                <a:srgbClr val="15B0E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43309" fontAlgn="ctr">
                  <a:defRPr/>
                </a:pPr>
                <a:endParaRPr lang="en-US" altLang="zh-CN" sz="3199" kern="0" dirty="0">
                  <a:solidFill>
                    <a:srgbClr val="1D1D1A"/>
                  </a:solidFill>
                  <a:latin typeface="Arial" panose="020B0604020202020204" pitchFamily="34" charset="0"/>
                  <a:ea typeface="微软雅黑"/>
                </a:endParaRPr>
              </a:p>
            </p:txBody>
          </p:sp>
        </p:grpSp>
        <p:sp>
          <p:nvSpPr>
            <p:cNvPr id="20" name="Freeform 427">
              <a:extLst>
                <a:ext uri="{FF2B5EF4-FFF2-40B4-BE49-F238E27FC236}">
                  <a16:creationId xmlns:a16="http://schemas.microsoft.com/office/drawing/2014/main" id="{9389B973-59DC-4867-A01C-4C3336585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742" y="6281077"/>
              <a:ext cx="87279" cy="22860"/>
            </a:xfrm>
            <a:custGeom>
              <a:avLst/>
              <a:gdLst>
                <a:gd name="T0" fmla="*/ 78 w 78"/>
                <a:gd name="T1" fmla="*/ 22 h 22"/>
                <a:gd name="T2" fmla="*/ 78 w 78"/>
                <a:gd name="T3" fmla="*/ 22 h 22"/>
                <a:gd name="T4" fmla="*/ 0 w 78"/>
                <a:gd name="T5" fmla="*/ 22 h 22"/>
                <a:gd name="T6" fmla="*/ 0 w 78"/>
                <a:gd name="T7" fmla="*/ 0 h 22"/>
                <a:gd name="T8" fmla="*/ 62 w 78"/>
                <a:gd name="T9" fmla="*/ 0 h 22"/>
                <a:gd name="T10" fmla="*/ 78 w 78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2">
                  <a:moveTo>
                    <a:pt x="78" y="22"/>
                  </a:moveTo>
                  <a:lnTo>
                    <a:pt x="78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78" y="22"/>
                  </a:lnTo>
                  <a:close/>
                </a:path>
              </a:pathLst>
            </a:custGeom>
            <a:solidFill>
              <a:srgbClr val="15B0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defTabSz="543309" fontAlgn="ctr">
                <a:defRPr/>
              </a:pPr>
              <a:endParaRPr lang="en-US" altLang="zh-CN" sz="3199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1" name="Freeform 427">
              <a:extLst>
                <a:ext uri="{FF2B5EF4-FFF2-40B4-BE49-F238E27FC236}">
                  <a16:creationId xmlns:a16="http://schemas.microsoft.com/office/drawing/2014/main" id="{40AFD095-4319-4576-887A-6770B462E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108" y="6281077"/>
              <a:ext cx="87279" cy="22860"/>
            </a:xfrm>
            <a:custGeom>
              <a:avLst/>
              <a:gdLst>
                <a:gd name="T0" fmla="*/ 78 w 78"/>
                <a:gd name="T1" fmla="*/ 22 h 22"/>
                <a:gd name="T2" fmla="*/ 78 w 78"/>
                <a:gd name="T3" fmla="*/ 22 h 22"/>
                <a:gd name="T4" fmla="*/ 0 w 78"/>
                <a:gd name="T5" fmla="*/ 22 h 22"/>
                <a:gd name="T6" fmla="*/ 0 w 78"/>
                <a:gd name="T7" fmla="*/ 0 h 22"/>
                <a:gd name="T8" fmla="*/ 62 w 78"/>
                <a:gd name="T9" fmla="*/ 0 h 22"/>
                <a:gd name="T10" fmla="*/ 78 w 78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2">
                  <a:moveTo>
                    <a:pt x="78" y="22"/>
                  </a:moveTo>
                  <a:lnTo>
                    <a:pt x="78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78" y="22"/>
                  </a:lnTo>
                  <a:close/>
                </a:path>
              </a:pathLst>
            </a:custGeom>
            <a:solidFill>
              <a:srgbClr val="15B0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defTabSz="543309" fontAlgn="ctr">
                <a:defRPr/>
              </a:pPr>
              <a:endParaRPr lang="en-US" altLang="zh-CN" sz="3199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2" name="Freeform 427">
              <a:extLst>
                <a:ext uri="{FF2B5EF4-FFF2-40B4-BE49-F238E27FC236}">
                  <a16:creationId xmlns:a16="http://schemas.microsoft.com/office/drawing/2014/main" id="{6AF23936-A72C-443F-A09A-698478572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894" y="6284727"/>
              <a:ext cx="87279" cy="22860"/>
            </a:xfrm>
            <a:custGeom>
              <a:avLst/>
              <a:gdLst>
                <a:gd name="T0" fmla="*/ 78 w 78"/>
                <a:gd name="T1" fmla="*/ 22 h 22"/>
                <a:gd name="T2" fmla="*/ 78 w 78"/>
                <a:gd name="T3" fmla="*/ 22 h 22"/>
                <a:gd name="T4" fmla="*/ 0 w 78"/>
                <a:gd name="T5" fmla="*/ 22 h 22"/>
                <a:gd name="T6" fmla="*/ 0 w 78"/>
                <a:gd name="T7" fmla="*/ 0 h 22"/>
                <a:gd name="T8" fmla="*/ 62 w 78"/>
                <a:gd name="T9" fmla="*/ 0 h 22"/>
                <a:gd name="T10" fmla="*/ 78 w 78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2">
                  <a:moveTo>
                    <a:pt x="78" y="22"/>
                  </a:moveTo>
                  <a:lnTo>
                    <a:pt x="78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78" y="22"/>
                  </a:lnTo>
                  <a:close/>
                </a:path>
              </a:pathLst>
            </a:custGeom>
            <a:solidFill>
              <a:srgbClr val="15B0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defTabSz="543309" fontAlgn="ctr">
                <a:defRPr/>
              </a:pPr>
              <a:endParaRPr lang="en-US" altLang="zh-CN" sz="3199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23" name="Freeform 427">
              <a:extLst>
                <a:ext uri="{FF2B5EF4-FFF2-40B4-BE49-F238E27FC236}">
                  <a16:creationId xmlns:a16="http://schemas.microsoft.com/office/drawing/2014/main" id="{810C5D8D-4CE4-4996-B7BD-B9A8C1BE9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260" y="6284727"/>
              <a:ext cx="87279" cy="22860"/>
            </a:xfrm>
            <a:custGeom>
              <a:avLst/>
              <a:gdLst>
                <a:gd name="T0" fmla="*/ 78 w 78"/>
                <a:gd name="T1" fmla="*/ 22 h 22"/>
                <a:gd name="T2" fmla="*/ 78 w 78"/>
                <a:gd name="T3" fmla="*/ 22 h 22"/>
                <a:gd name="T4" fmla="*/ 0 w 78"/>
                <a:gd name="T5" fmla="*/ 22 h 22"/>
                <a:gd name="T6" fmla="*/ 0 w 78"/>
                <a:gd name="T7" fmla="*/ 0 h 22"/>
                <a:gd name="T8" fmla="*/ 62 w 78"/>
                <a:gd name="T9" fmla="*/ 0 h 22"/>
                <a:gd name="T10" fmla="*/ 78 w 78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2">
                  <a:moveTo>
                    <a:pt x="78" y="22"/>
                  </a:moveTo>
                  <a:lnTo>
                    <a:pt x="78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78" y="22"/>
                  </a:lnTo>
                  <a:close/>
                </a:path>
              </a:pathLst>
            </a:custGeom>
            <a:solidFill>
              <a:srgbClr val="15B0E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defTabSz="543309" fontAlgn="ctr">
                <a:defRPr/>
              </a:pPr>
              <a:endParaRPr lang="en-US" altLang="zh-CN" sz="3199" kern="0" dirty="0">
                <a:solidFill>
                  <a:srgbClr val="1D1D1A"/>
                </a:solidFill>
                <a:latin typeface="Arial" panose="020B0604020202020204" pitchFamily="34" charset="0"/>
                <a:ea typeface="微软雅黑"/>
              </a:endParaRPr>
            </a:p>
          </p:txBody>
        </p:sp>
        <p:cxnSp>
          <p:nvCxnSpPr>
            <p:cNvPr id="24" name="直接连接符 10">
              <a:extLst>
                <a:ext uri="{FF2B5EF4-FFF2-40B4-BE49-F238E27FC236}">
                  <a16:creationId xmlns:a16="http://schemas.microsoft.com/office/drawing/2014/main" id="{8F4EA5EF-4C47-4C22-A9D2-A19645C723E2}"/>
                </a:ext>
              </a:extLst>
            </p:cNvPr>
            <p:cNvCxnSpPr/>
            <p:nvPr/>
          </p:nvCxnSpPr>
          <p:spPr>
            <a:xfrm>
              <a:off x="2862791" y="6296129"/>
              <a:ext cx="183828" cy="1905"/>
            </a:xfrm>
            <a:prstGeom prst="line">
              <a:avLst/>
            </a:prstGeom>
            <a:noFill/>
            <a:ln w="19050" cap="flat" cmpd="sng" algn="ctr">
              <a:solidFill>
                <a:srgbClr val="15B0E8"/>
              </a:solidFill>
              <a:prstDash val="solid"/>
              <a:miter lim="800000"/>
            </a:ln>
            <a:effectLst/>
          </p:spPr>
        </p:cxnSp>
      </p:grpSp>
      <p:sp>
        <p:nvSpPr>
          <p:cNvPr id="33" name="文本框 13">
            <a:extLst>
              <a:ext uri="{FF2B5EF4-FFF2-40B4-BE49-F238E27FC236}">
                <a16:creationId xmlns:a16="http://schemas.microsoft.com/office/drawing/2014/main" id="{2115B38C-19FA-4103-AF38-BF7362428C05}"/>
              </a:ext>
            </a:extLst>
          </p:cNvPr>
          <p:cNvSpPr txBox="1"/>
          <p:nvPr/>
        </p:nvSpPr>
        <p:spPr>
          <a:xfrm>
            <a:off x="6184025" y="4996618"/>
            <a:ext cx="1514324" cy="2767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3838" fontAlgn="ctr"/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</a:rPr>
              <a:t>3 compute nodes and 2 storage nodes</a:t>
            </a:r>
          </a:p>
        </p:txBody>
      </p:sp>
      <p:grpSp>
        <p:nvGrpSpPr>
          <p:cNvPr id="34" name="组合 106">
            <a:extLst>
              <a:ext uri="{FF2B5EF4-FFF2-40B4-BE49-F238E27FC236}">
                <a16:creationId xmlns:a16="http://schemas.microsoft.com/office/drawing/2014/main" id="{59F22B71-6541-447F-8FBF-4FE4984EB2BA}"/>
              </a:ext>
            </a:extLst>
          </p:cNvPr>
          <p:cNvGrpSpPr/>
          <p:nvPr/>
        </p:nvGrpSpPr>
        <p:grpSpPr>
          <a:xfrm>
            <a:off x="9101366" y="3821610"/>
            <a:ext cx="2279991" cy="958175"/>
            <a:chOff x="8644064" y="3400557"/>
            <a:chExt cx="2281706" cy="958896"/>
          </a:xfrm>
        </p:grpSpPr>
        <p:grpSp>
          <p:nvGrpSpPr>
            <p:cNvPr id="35" name="组合 101">
              <a:extLst>
                <a:ext uri="{FF2B5EF4-FFF2-40B4-BE49-F238E27FC236}">
                  <a16:creationId xmlns:a16="http://schemas.microsoft.com/office/drawing/2014/main" id="{389BB246-AC88-4143-B4E6-FD8038B8E1B8}"/>
                </a:ext>
              </a:extLst>
            </p:cNvPr>
            <p:cNvGrpSpPr/>
            <p:nvPr/>
          </p:nvGrpSpPr>
          <p:grpSpPr>
            <a:xfrm>
              <a:off x="8644064" y="3400557"/>
              <a:ext cx="2241623" cy="958896"/>
              <a:chOff x="8606187" y="3399049"/>
              <a:chExt cx="3155725" cy="677022"/>
            </a:xfrm>
          </p:grpSpPr>
          <p:sp>
            <p:nvSpPr>
              <p:cNvPr id="40" name="矩形 97">
                <a:extLst>
                  <a:ext uri="{FF2B5EF4-FFF2-40B4-BE49-F238E27FC236}">
                    <a16:creationId xmlns:a16="http://schemas.microsoft.com/office/drawing/2014/main" id="{2A2D97E7-B488-498E-AF96-C2CFDB1AF14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606187" y="3399049"/>
                <a:ext cx="868683" cy="677022"/>
              </a:xfrm>
              <a:prstGeom prst="rect">
                <a:avLst/>
              </a:prstGeom>
              <a:gradFill flip="none" rotWithShape="1">
                <a:gsLst>
                  <a:gs pos="85000">
                    <a:srgbClr val="666666">
                      <a:alpha val="0"/>
                    </a:srgbClr>
                  </a:gs>
                  <a:gs pos="100000">
                    <a:srgbClr val="666666">
                      <a:alpha val="1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6350" cap="flat" cmpd="sng" algn="ctr">
                <a:gradFill flip="none" rotWithShape="1">
                  <a:gsLst>
                    <a:gs pos="50000">
                      <a:srgbClr val="FFFFFF">
                        <a:alpha val="10000"/>
                      </a:srgbClr>
                    </a:gs>
                    <a:gs pos="90000">
                      <a:srgbClr val="C00000">
                        <a:alpha val="0"/>
                      </a:srgbClr>
                    </a:gs>
                    <a:gs pos="10000">
                      <a:srgbClr val="C00000">
                        <a:alpha val="0"/>
                      </a:srgbClr>
                    </a:gs>
                    <a:gs pos="0">
                      <a:srgbClr val="C00000">
                        <a:alpha val="80000"/>
                      </a:srgbClr>
                    </a:gs>
                    <a:gs pos="100000">
                      <a:srgbClr val="C00000">
                        <a:alpha val="80000"/>
                      </a:srgbClr>
                    </a:gs>
                  </a:gsLst>
                  <a:lin ang="5400000" scaled="0"/>
                  <a:tileRect/>
                </a:gra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91328" tIns="45663" rIns="91328" bIns="45663" anchor="ctr" anchorCtr="1">
                <a:noAutofit/>
              </a:bodyPr>
              <a:lstStyle/>
              <a:p>
                <a:pPr defTabSz="913352" fontAlgn="ctr"/>
                <a:endParaRPr lang="en-US" altLang="zh-CN" sz="1000" b="1" kern="0" dirty="0">
                  <a:solidFill>
                    <a:srgbClr val="C7000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矩形 98">
                <a:extLst>
                  <a:ext uri="{FF2B5EF4-FFF2-40B4-BE49-F238E27FC236}">
                    <a16:creationId xmlns:a16="http://schemas.microsoft.com/office/drawing/2014/main" id="{34DEF311-710C-4D4B-BE2F-5562C90CA7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530417" y="3399049"/>
                <a:ext cx="2231495" cy="326163"/>
              </a:xfrm>
              <a:prstGeom prst="rect">
                <a:avLst/>
              </a:prstGeom>
              <a:gradFill flip="none" rotWithShape="1">
                <a:gsLst>
                  <a:gs pos="85000">
                    <a:srgbClr val="666666">
                      <a:alpha val="0"/>
                    </a:srgbClr>
                  </a:gs>
                  <a:gs pos="100000">
                    <a:srgbClr val="666666">
                      <a:alpha val="1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6350" cap="flat" cmpd="sng" algn="ctr">
                <a:gradFill flip="none" rotWithShape="1">
                  <a:gsLst>
                    <a:gs pos="50000">
                      <a:srgbClr val="FFFFFF">
                        <a:alpha val="10000"/>
                      </a:srgbClr>
                    </a:gs>
                    <a:gs pos="90000">
                      <a:srgbClr val="C00000">
                        <a:alpha val="0"/>
                      </a:srgbClr>
                    </a:gs>
                    <a:gs pos="10000">
                      <a:srgbClr val="C00000">
                        <a:alpha val="0"/>
                      </a:srgbClr>
                    </a:gs>
                    <a:gs pos="0">
                      <a:srgbClr val="C00000">
                        <a:alpha val="80000"/>
                      </a:srgbClr>
                    </a:gs>
                    <a:gs pos="100000">
                      <a:srgbClr val="C00000">
                        <a:alpha val="80000"/>
                      </a:srgbClr>
                    </a:gs>
                  </a:gsLst>
                  <a:lin ang="5400000" scaled="0"/>
                  <a:tileRect/>
                </a:gra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91328" tIns="45663" rIns="91328" bIns="45663" anchor="ctr" anchorCtr="1">
                <a:noAutofit/>
              </a:bodyPr>
              <a:lstStyle/>
              <a:p>
                <a:pPr defTabSz="913352" fontAlgn="ctr"/>
                <a:endParaRPr lang="en-US" altLang="zh-CN" sz="1000" b="1" kern="0" dirty="0">
                  <a:solidFill>
                    <a:srgbClr val="C7000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矩形 99">
                <a:extLst>
                  <a:ext uri="{FF2B5EF4-FFF2-40B4-BE49-F238E27FC236}">
                    <a16:creationId xmlns:a16="http://schemas.microsoft.com/office/drawing/2014/main" id="{4B437B4B-442A-4B8E-9753-4AFAE0A8EF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528154" y="3767066"/>
                <a:ext cx="1087057" cy="307067"/>
              </a:xfrm>
              <a:prstGeom prst="rect">
                <a:avLst/>
              </a:prstGeom>
              <a:gradFill flip="none" rotWithShape="1">
                <a:gsLst>
                  <a:gs pos="85000">
                    <a:srgbClr val="666666">
                      <a:alpha val="0"/>
                    </a:srgbClr>
                  </a:gs>
                  <a:gs pos="100000">
                    <a:srgbClr val="666666">
                      <a:alpha val="1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6350" cap="flat" cmpd="sng" algn="ctr">
                <a:gradFill flip="none" rotWithShape="1">
                  <a:gsLst>
                    <a:gs pos="50000">
                      <a:srgbClr val="FFFFFF">
                        <a:alpha val="10000"/>
                      </a:srgbClr>
                    </a:gs>
                    <a:gs pos="90000">
                      <a:srgbClr val="C00000">
                        <a:alpha val="0"/>
                      </a:srgbClr>
                    </a:gs>
                    <a:gs pos="10000">
                      <a:srgbClr val="C00000">
                        <a:alpha val="0"/>
                      </a:srgbClr>
                    </a:gs>
                    <a:gs pos="0">
                      <a:srgbClr val="C00000">
                        <a:alpha val="80000"/>
                      </a:srgbClr>
                    </a:gs>
                    <a:gs pos="100000">
                      <a:srgbClr val="C00000">
                        <a:alpha val="80000"/>
                      </a:srgbClr>
                    </a:gs>
                  </a:gsLst>
                  <a:lin ang="5400000" scaled="0"/>
                  <a:tileRect/>
                </a:gra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91328" tIns="45663" rIns="91328" bIns="45663" anchor="ctr" anchorCtr="1">
                <a:noAutofit/>
              </a:bodyPr>
              <a:lstStyle/>
              <a:p>
                <a:pPr defTabSz="913352" fontAlgn="ctr"/>
                <a:endParaRPr lang="en-US" altLang="zh-CN" sz="1000" b="1" kern="0" dirty="0">
                  <a:solidFill>
                    <a:srgbClr val="C7000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矩形 100">
                <a:extLst>
                  <a:ext uri="{FF2B5EF4-FFF2-40B4-BE49-F238E27FC236}">
                    <a16:creationId xmlns:a16="http://schemas.microsoft.com/office/drawing/2014/main" id="{8742B2C6-BA97-4DCA-8D72-2CDDB8A0F5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709910" y="3767065"/>
                <a:ext cx="1052002" cy="307067"/>
              </a:xfrm>
              <a:prstGeom prst="rect">
                <a:avLst/>
              </a:prstGeom>
              <a:gradFill flip="none" rotWithShape="1">
                <a:gsLst>
                  <a:gs pos="85000">
                    <a:srgbClr val="666666">
                      <a:alpha val="0"/>
                    </a:srgbClr>
                  </a:gs>
                  <a:gs pos="100000">
                    <a:srgbClr val="666666">
                      <a:alpha val="1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6350" cap="flat" cmpd="sng" algn="ctr">
                <a:gradFill flip="none" rotWithShape="1">
                  <a:gsLst>
                    <a:gs pos="50000">
                      <a:srgbClr val="FFFFFF">
                        <a:alpha val="10000"/>
                      </a:srgbClr>
                    </a:gs>
                    <a:gs pos="90000">
                      <a:srgbClr val="C00000">
                        <a:alpha val="0"/>
                      </a:srgbClr>
                    </a:gs>
                    <a:gs pos="10000">
                      <a:srgbClr val="C00000">
                        <a:alpha val="0"/>
                      </a:srgbClr>
                    </a:gs>
                    <a:gs pos="0">
                      <a:srgbClr val="C00000">
                        <a:alpha val="80000"/>
                      </a:srgbClr>
                    </a:gs>
                    <a:gs pos="100000">
                      <a:srgbClr val="C00000">
                        <a:alpha val="80000"/>
                      </a:srgbClr>
                    </a:gs>
                  </a:gsLst>
                  <a:lin ang="5400000" scaled="0"/>
                  <a:tileRect/>
                </a:gra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91328" tIns="45663" rIns="91328" bIns="45663" anchor="ctr" anchorCtr="1">
                <a:noAutofit/>
              </a:bodyPr>
              <a:lstStyle/>
              <a:p>
                <a:pPr defTabSz="913352" fontAlgn="ctr"/>
                <a:endParaRPr lang="en-US" altLang="zh-CN" sz="1000" b="1" kern="0" dirty="0">
                  <a:solidFill>
                    <a:srgbClr val="C7000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" name="文本框 102">
              <a:extLst>
                <a:ext uri="{FF2B5EF4-FFF2-40B4-BE49-F238E27FC236}">
                  <a16:creationId xmlns:a16="http://schemas.microsoft.com/office/drawing/2014/main" id="{9AC53F08-16F3-401D-A163-93A40389FEB7}"/>
                </a:ext>
              </a:extLst>
            </p:cNvPr>
            <p:cNvSpPr txBox="1"/>
            <p:nvPr/>
          </p:nvSpPr>
          <p:spPr>
            <a:xfrm rot="16200000">
              <a:off x="8528570" y="3689089"/>
              <a:ext cx="855440" cy="3468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3838" fontAlgn="ctr"/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</a:rPr>
                <a:t>Installation &amp;</a:t>
              </a:r>
              <a:endParaRPr kumimoji="1" lang="en-US" altLang="zh-CN" sz="9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  <a:p>
              <a:pPr algn="ctr" defTabSz="913838" fontAlgn="ctr"/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</a:rPr>
                <a:t>deployment</a:t>
              </a:r>
            </a:p>
          </p:txBody>
        </p:sp>
        <p:sp>
          <p:nvSpPr>
            <p:cNvPr id="37" name="文本框 103">
              <a:extLst>
                <a:ext uri="{FF2B5EF4-FFF2-40B4-BE49-F238E27FC236}">
                  <a16:creationId xmlns:a16="http://schemas.microsoft.com/office/drawing/2014/main" id="{65E29E5B-99FA-4A2D-97AA-4602B228D772}"/>
                </a:ext>
              </a:extLst>
            </p:cNvPr>
            <p:cNvSpPr txBox="1"/>
            <p:nvPr/>
          </p:nvSpPr>
          <p:spPr>
            <a:xfrm>
              <a:off x="9258760" y="3625334"/>
              <a:ext cx="1667010" cy="1934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3838" fontAlgn="ctr"/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</a:rPr>
                <a:t>Monitoring management</a:t>
              </a:r>
            </a:p>
          </p:txBody>
        </p:sp>
        <p:sp>
          <p:nvSpPr>
            <p:cNvPr id="38" name="文本框 104">
              <a:extLst>
                <a:ext uri="{FF2B5EF4-FFF2-40B4-BE49-F238E27FC236}">
                  <a16:creationId xmlns:a16="http://schemas.microsoft.com/office/drawing/2014/main" id="{C0D48B3D-EC4F-495E-8B07-8BC8BFCEE13F}"/>
                </a:ext>
              </a:extLst>
            </p:cNvPr>
            <p:cNvSpPr txBox="1"/>
            <p:nvPr/>
          </p:nvSpPr>
          <p:spPr>
            <a:xfrm>
              <a:off x="9339842" y="3962129"/>
              <a:ext cx="706975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3838" fontAlgn="ctr"/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</a:rPr>
                <a:t>Intelligent O&amp;M</a:t>
              </a:r>
            </a:p>
          </p:txBody>
        </p:sp>
        <p:sp>
          <p:nvSpPr>
            <p:cNvPr id="39" name="文本框 105">
              <a:extLst>
                <a:ext uri="{FF2B5EF4-FFF2-40B4-BE49-F238E27FC236}">
                  <a16:creationId xmlns:a16="http://schemas.microsoft.com/office/drawing/2014/main" id="{A3311437-D459-470A-A135-01F8FED93E67}"/>
                </a:ext>
              </a:extLst>
            </p:cNvPr>
            <p:cNvSpPr txBox="1"/>
            <p:nvPr/>
          </p:nvSpPr>
          <p:spPr>
            <a:xfrm>
              <a:off x="10127240" y="3962129"/>
              <a:ext cx="77767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3838" fontAlgn="ctr"/>
              <a:r>
                <a:rPr lang="en-US" sz="900" dirty="0">
                  <a:solidFill>
                    <a:srgbClr val="666666"/>
                  </a:solidFill>
                  <a:latin typeface="Arial" panose="020B0604020202020204" pitchFamily="34" charset="0"/>
                </a:rPr>
                <a:t>Edge-cloud synergy*</a:t>
              </a:r>
              <a:endParaRPr kumimoji="1" lang="en-US" altLang="zh-CN" sz="900" dirty="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44" name="文本框 18">
            <a:extLst>
              <a:ext uri="{FF2B5EF4-FFF2-40B4-BE49-F238E27FC236}">
                <a16:creationId xmlns:a16="http://schemas.microsoft.com/office/drawing/2014/main" id="{13C93AB1-6C26-4E7C-AD0E-540FFB60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9513" y="5322705"/>
            <a:ext cx="846071" cy="27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defTabSz="913760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PC client</a:t>
            </a:r>
          </a:p>
        </p:txBody>
      </p:sp>
      <p:sp>
        <p:nvSpPr>
          <p:cNvPr id="45" name="Rounded Rectangle 2060">
            <a:extLst>
              <a:ext uri="{FF2B5EF4-FFF2-40B4-BE49-F238E27FC236}">
                <a16:creationId xmlns:a16="http://schemas.microsoft.com/office/drawing/2014/main" id="{3BDCFB69-E977-418D-9ED6-E1E2D17DA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746" y="4904489"/>
            <a:ext cx="465063" cy="411321"/>
          </a:xfrm>
          <a:custGeom>
            <a:avLst/>
            <a:gdLst>
              <a:gd name="T0" fmla="*/ 475 w 542456"/>
              <a:gd name="T1" fmla="*/ 475 h 526753"/>
              <a:gd name="T2" fmla="*/ 475 w 542456"/>
              <a:gd name="T3" fmla="*/ 3948 h 526753"/>
              <a:gd name="T4" fmla="*/ 5149 w 542456"/>
              <a:gd name="T5" fmla="*/ 3948 h 526753"/>
              <a:gd name="T6" fmla="*/ 5149 w 542456"/>
              <a:gd name="T7" fmla="*/ 475 h 526753"/>
              <a:gd name="T8" fmla="*/ 475 w 542456"/>
              <a:gd name="T9" fmla="*/ 475 h 526753"/>
              <a:gd name="T10" fmla="*/ 366 w 542456"/>
              <a:gd name="T11" fmla="*/ 0 h 526753"/>
              <a:gd name="T12" fmla="*/ 5258 w 542456"/>
              <a:gd name="T13" fmla="*/ 0 h 526753"/>
              <a:gd name="T14" fmla="*/ 5624 w 542456"/>
              <a:gd name="T15" fmla="*/ 355 h 526753"/>
              <a:gd name="T16" fmla="*/ 5624 w 542456"/>
              <a:gd name="T17" fmla="*/ 4072 h 526753"/>
              <a:gd name="T18" fmla="*/ 5258 w 542456"/>
              <a:gd name="T19" fmla="*/ 4427 h 526753"/>
              <a:gd name="T20" fmla="*/ 3371 w 542456"/>
              <a:gd name="T21" fmla="*/ 4427 h 526753"/>
              <a:gd name="T22" fmla="*/ 3371 w 542456"/>
              <a:gd name="T23" fmla="*/ 4878 h 526753"/>
              <a:gd name="T24" fmla="*/ 4802 w 542456"/>
              <a:gd name="T25" fmla="*/ 5296 h 526753"/>
              <a:gd name="T26" fmla="*/ 822 w 542456"/>
              <a:gd name="T27" fmla="*/ 5296 h 526753"/>
              <a:gd name="T28" fmla="*/ 2252 w 542456"/>
              <a:gd name="T29" fmla="*/ 4878 h 526753"/>
              <a:gd name="T30" fmla="*/ 2252 w 542456"/>
              <a:gd name="T31" fmla="*/ 4427 h 526753"/>
              <a:gd name="T32" fmla="*/ 366 w 542456"/>
              <a:gd name="T33" fmla="*/ 4427 h 526753"/>
              <a:gd name="T34" fmla="*/ 0 w 542456"/>
              <a:gd name="T35" fmla="*/ 4072 h 526753"/>
              <a:gd name="T36" fmla="*/ 0 w 542456"/>
              <a:gd name="T37" fmla="*/ 355 h 526753"/>
              <a:gd name="T38" fmla="*/ 366 w 542456"/>
              <a:gd name="T39" fmla="*/ 0 h 52675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42456"/>
              <a:gd name="T61" fmla="*/ 0 h 526753"/>
              <a:gd name="T62" fmla="*/ 542456 w 542456"/>
              <a:gd name="T63" fmla="*/ 526753 h 52675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42456" h="526753">
                <a:moveTo>
                  <a:pt x="45804" y="47263"/>
                </a:moveTo>
                <a:lnTo>
                  <a:pt x="45804" y="392812"/>
                </a:lnTo>
                <a:lnTo>
                  <a:pt x="496653" y="392812"/>
                </a:lnTo>
                <a:lnTo>
                  <a:pt x="496653" y="47263"/>
                </a:lnTo>
                <a:lnTo>
                  <a:pt x="45804" y="47263"/>
                </a:lnTo>
                <a:close/>
                <a:moveTo>
                  <a:pt x="35310" y="0"/>
                </a:moveTo>
                <a:lnTo>
                  <a:pt x="507146" y="0"/>
                </a:lnTo>
                <a:cubicBezTo>
                  <a:pt x="526647" y="0"/>
                  <a:pt x="542456" y="15809"/>
                  <a:pt x="542456" y="35310"/>
                </a:cubicBezTo>
                <a:lnTo>
                  <a:pt x="542456" y="405128"/>
                </a:lnTo>
                <a:cubicBezTo>
                  <a:pt x="542456" y="424629"/>
                  <a:pt x="526647" y="440438"/>
                  <a:pt x="507146" y="440438"/>
                </a:cubicBezTo>
                <a:lnTo>
                  <a:pt x="325203" y="440438"/>
                </a:lnTo>
                <a:lnTo>
                  <a:pt x="325203" y="485340"/>
                </a:lnTo>
                <a:cubicBezTo>
                  <a:pt x="383488" y="490959"/>
                  <a:pt x="432800" y="506124"/>
                  <a:pt x="463161" y="526753"/>
                </a:cubicBezTo>
                <a:lnTo>
                  <a:pt x="79298" y="526753"/>
                </a:lnTo>
                <a:cubicBezTo>
                  <a:pt x="109659" y="506125"/>
                  <a:pt x="158970" y="490959"/>
                  <a:pt x="217253" y="485341"/>
                </a:cubicBezTo>
                <a:lnTo>
                  <a:pt x="217253" y="440438"/>
                </a:lnTo>
                <a:lnTo>
                  <a:pt x="35310" y="440438"/>
                </a:lnTo>
                <a:cubicBezTo>
                  <a:pt x="15809" y="440438"/>
                  <a:pt x="0" y="424629"/>
                  <a:pt x="0" y="405128"/>
                </a:cubicBezTo>
                <a:lnTo>
                  <a:pt x="0" y="35310"/>
                </a:lnTo>
                <a:cubicBezTo>
                  <a:pt x="0" y="15809"/>
                  <a:pt x="15809" y="0"/>
                  <a:pt x="35310" y="0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square" lIns="91322" tIns="45661" rIns="45661" bIns="91322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defTabSz="913760" fontAlgn="ctr">
              <a:defRPr/>
            </a:pPr>
            <a:endParaRPr lang="en-US" altLang="zh-CN" sz="1200" b="1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46" name="文本框 18">
            <a:extLst>
              <a:ext uri="{FF2B5EF4-FFF2-40B4-BE49-F238E27FC236}">
                <a16:creationId xmlns:a16="http://schemas.microsoft.com/office/drawing/2014/main" id="{422AF997-5081-4A4F-B127-F36E051FC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6233" y="5322205"/>
            <a:ext cx="645845" cy="27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 defTabSz="913760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Mobile phone</a:t>
            </a:r>
          </a:p>
        </p:txBody>
      </p:sp>
      <p:sp>
        <p:nvSpPr>
          <p:cNvPr id="47" name="Freeform 138">
            <a:extLst>
              <a:ext uri="{FF2B5EF4-FFF2-40B4-BE49-F238E27FC236}">
                <a16:creationId xmlns:a16="http://schemas.microsoft.com/office/drawing/2014/main" id="{228F46F0-89D0-4C32-B901-8473042021D8}"/>
              </a:ext>
            </a:extLst>
          </p:cNvPr>
          <p:cNvSpPr>
            <a:spLocks noEditPoints="1"/>
          </p:cNvSpPr>
          <p:nvPr/>
        </p:nvSpPr>
        <p:spPr bwMode="auto">
          <a:xfrm>
            <a:off x="9672473" y="4904400"/>
            <a:ext cx="219840" cy="426820"/>
          </a:xfrm>
          <a:custGeom>
            <a:avLst/>
            <a:gdLst>
              <a:gd name="T0" fmla="*/ 294817 w 463"/>
              <a:gd name="T1" fmla="*/ 0 h 773"/>
              <a:gd name="T2" fmla="*/ 28998 w 463"/>
              <a:gd name="T3" fmla="*/ 0 h 773"/>
              <a:gd name="T4" fmla="*/ 0 w 463"/>
              <a:gd name="T5" fmla="*/ 29735 h 773"/>
              <a:gd name="T6" fmla="*/ 0 w 463"/>
              <a:gd name="T7" fmla="*/ 622742 h 773"/>
              <a:gd name="T8" fmla="*/ 28998 w 463"/>
              <a:gd name="T9" fmla="*/ 656725 h 773"/>
              <a:gd name="T10" fmla="*/ 294817 w 463"/>
              <a:gd name="T11" fmla="*/ 656725 h 773"/>
              <a:gd name="T12" fmla="*/ 319673 w 463"/>
              <a:gd name="T13" fmla="*/ 622742 h 773"/>
              <a:gd name="T14" fmla="*/ 319673 w 463"/>
              <a:gd name="T15" fmla="*/ 29735 h 773"/>
              <a:gd name="T16" fmla="*/ 294817 w 463"/>
              <a:gd name="T17" fmla="*/ 0 h 773"/>
              <a:gd name="T18" fmla="*/ 104947 w 463"/>
              <a:gd name="T19" fmla="*/ 620193 h 773"/>
              <a:gd name="T20" fmla="*/ 95971 w 463"/>
              <a:gd name="T21" fmla="*/ 631238 h 773"/>
              <a:gd name="T22" fmla="*/ 77329 w 463"/>
              <a:gd name="T23" fmla="*/ 631238 h 773"/>
              <a:gd name="T24" fmla="*/ 68353 w 463"/>
              <a:gd name="T25" fmla="*/ 620193 h 773"/>
              <a:gd name="T26" fmla="*/ 68353 w 463"/>
              <a:gd name="T27" fmla="*/ 613396 h 773"/>
              <a:gd name="T28" fmla="*/ 77329 w 463"/>
              <a:gd name="T29" fmla="*/ 602352 h 773"/>
              <a:gd name="T30" fmla="*/ 95971 w 463"/>
              <a:gd name="T31" fmla="*/ 602352 h 773"/>
              <a:gd name="T32" fmla="*/ 104947 w 463"/>
              <a:gd name="T33" fmla="*/ 613396 h 773"/>
              <a:gd name="T34" fmla="*/ 104947 w 463"/>
              <a:gd name="T35" fmla="*/ 620193 h 773"/>
              <a:gd name="T36" fmla="*/ 181585 w 463"/>
              <a:gd name="T37" fmla="*/ 615096 h 773"/>
              <a:gd name="T38" fmla="*/ 170538 w 463"/>
              <a:gd name="T39" fmla="*/ 631238 h 773"/>
              <a:gd name="T40" fmla="*/ 151206 w 463"/>
              <a:gd name="T41" fmla="*/ 631238 h 773"/>
              <a:gd name="T42" fmla="*/ 139469 w 463"/>
              <a:gd name="T43" fmla="*/ 615096 h 773"/>
              <a:gd name="T44" fmla="*/ 139469 w 463"/>
              <a:gd name="T45" fmla="*/ 608299 h 773"/>
              <a:gd name="T46" fmla="*/ 151206 w 463"/>
              <a:gd name="T47" fmla="*/ 593856 h 773"/>
              <a:gd name="T48" fmla="*/ 170538 w 463"/>
              <a:gd name="T49" fmla="*/ 593856 h 773"/>
              <a:gd name="T50" fmla="*/ 181585 w 463"/>
              <a:gd name="T51" fmla="*/ 608299 h 773"/>
              <a:gd name="T52" fmla="*/ 181585 w 463"/>
              <a:gd name="T53" fmla="*/ 615096 h 773"/>
              <a:gd name="T54" fmla="*/ 252700 w 463"/>
              <a:gd name="T55" fmla="*/ 620193 h 773"/>
              <a:gd name="T56" fmla="*/ 244415 w 463"/>
              <a:gd name="T57" fmla="*/ 631238 h 773"/>
              <a:gd name="T58" fmla="*/ 225083 w 463"/>
              <a:gd name="T59" fmla="*/ 631238 h 773"/>
              <a:gd name="T60" fmla="*/ 216798 w 463"/>
              <a:gd name="T61" fmla="*/ 620193 h 773"/>
              <a:gd name="T62" fmla="*/ 216798 w 463"/>
              <a:gd name="T63" fmla="*/ 613396 h 773"/>
              <a:gd name="T64" fmla="*/ 225083 w 463"/>
              <a:gd name="T65" fmla="*/ 602352 h 773"/>
              <a:gd name="T66" fmla="*/ 244415 w 463"/>
              <a:gd name="T67" fmla="*/ 602352 h 773"/>
              <a:gd name="T68" fmla="*/ 252700 w 463"/>
              <a:gd name="T69" fmla="*/ 613396 h 773"/>
              <a:gd name="T70" fmla="*/ 252700 w 463"/>
              <a:gd name="T71" fmla="*/ 620193 h 773"/>
              <a:gd name="T72" fmla="*/ 287913 w 463"/>
              <a:gd name="T73" fmla="*/ 547129 h 773"/>
              <a:gd name="T74" fmla="*/ 272033 w 463"/>
              <a:gd name="T75" fmla="*/ 570068 h 773"/>
              <a:gd name="T76" fmla="*/ 51092 w 463"/>
              <a:gd name="T77" fmla="*/ 570068 h 773"/>
              <a:gd name="T78" fmla="*/ 33831 w 463"/>
              <a:gd name="T79" fmla="*/ 547129 h 773"/>
              <a:gd name="T80" fmla="*/ 33831 w 463"/>
              <a:gd name="T81" fmla="*/ 56922 h 773"/>
              <a:gd name="T82" fmla="*/ 51092 w 463"/>
              <a:gd name="T83" fmla="*/ 39081 h 773"/>
              <a:gd name="T84" fmla="*/ 272033 w 463"/>
              <a:gd name="T85" fmla="*/ 39081 h 773"/>
              <a:gd name="T86" fmla="*/ 287913 w 463"/>
              <a:gd name="T87" fmla="*/ 56922 h 773"/>
              <a:gd name="T88" fmla="*/ 287913 w 463"/>
              <a:gd name="T89" fmla="*/ 547129 h 77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63"/>
              <a:gd name="T136" fmla="*/ 0 h 773"/>
              <a:gd name="T137" fmla="*/ 463 w 463"/>
              <a:gd name="T138" fmla="*/ 773 h 77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63" h="773">
                <a:moveTo>
                  <a:pt x="427" y="0"/>
                </a:moveTo>
                <a:cubicBezTo>
                  <a:pt x="42" y="0"/>
                  <a:pt x="42" y="0"/>
                  <a:pt x="42" y="0"/>
                </a:cubicBezTo>
                <a:cubicBezTo>
                  <a:pt x="19" y="0"/>
                  <a:pt x="0" y="17"/>
                  <a:pt x="0" y="35"/>
                </a:cubicBezTo>
                <a:cubicBezTo>
                  <a:pt x="0" y="733"/>
                  <a:pt x="0" y="733"/>
                  <a:pt x="0" y="733"/>
                </a:cubicBezTo>
                <a:cubicBezTo>
                  <a:pt x="0" y="756"/>
                  <a:pt x="17" y="773"/>
                  <a:pt x="42" y="773"/>
                </a:cubicBezTo>
                <a:cubicBezTo>
                  <a:pt x="427" y="773"/>
                  <a:pt x="427" y="773"/>
                  <a:pt x="427" y="773"/>
                </a:cubicBezTo>
                <a:cubicBezTo>
                  <a:pt x="448" y="773"/>
                  <a:pt x="463" y="756"/>
                  <a:pt x="463" y="733"/>
                </a:cubicBezTo>
                <a:cubicBezTo>
                  <a:pt x="463" y="35"/>
                  <a:pt x="463" y="35"/>
                  <a:pt x="463" y="35"/>
                </a:cubicBezTo>
                <a:cubicBezTo>
                  <a:pt x="463" y="19"/>
                  <a:pt x="451" y="0"/>
                  <a:pt x="427" y="0"/>
                </a:cubicBezTo>
                <a:close/>
                <a:moveTo>
                  <a:pt x="152" y="730"/>
                </a:moveTo>
                <a:cubicBezTo>
                  <a:pt x="152" y="737"/>
                  <a:pt x="146" y="743"/>
                  <a:pt x="139" y="743"/>
                </a:cubicBezTo>
                <a:cubicBezTo>
                  <a:pt x="112" y="743"/>
                  <a:pt x="112" y="743"/>
                  <a:pt x="112" y="743"/>
                </a:cubicBezTo>
                <a:cubicBezTo>
                  <a:pt x="106" y="743"/>
                  <a:pt x="99" y="737"/>
                  <a:pt x="99" y="730"/>
                </a:cubicBezTo>
                <a:cubicBezTo>
                  <a:pt x="99" y="722"/>
                  <a:pt x="99" y="722"/>
                  <a:pt x="99" y="722"/>
                </a:cubicBezTo>
                <a:cubicBezTo>
                  <a:pt x="99" y="714"/>
                  <a:pt x="106" y="709"/>
                  <a:pt x="112" y="709"/>
                </a:cubicBezTo>
                <a:cubicBezTo>
                  <a:pt x="139" y="709"/>
                  <a:pt x="139" y="709"/>
                  <a:pt x="139" y="709"/>
                </a:cubicBezTo>
                <a:cubicBezTo>
                  <a:pt x="146" y="709"/>
                  <a:pt x="152" y="714"/>
                  <a:pt x="152" y="722"/>
                </a:cubicBezTo>
                <a:cubicBezTo>
                  <a:pt x="152" y="730"/>
                  <a:pt x="152" y="730"/>
                  <a:pt x="152" y="730"/>
                </a:cubicBezTo>
                <a:close/>
                <a:moveTo>
                  <a:pt x="263" y="724"/>
                </a:moveTo>
                <a:cubicBezTo>
                  <a:pt x="263" y="735"/>
                  <a:pt x="255" y="743"/>
                  <a:pt x="247" y="743"/>
                </a:cubicBezTo>
                <a:cubicBezTo>
                  <a:pt x="219" y="743"/>
                  <a:pt x="219" y="743"/>
                  <a:pt x="219" y="743"/>
                </a:cubicBezTo>
                <a:cubicBezTo>
                  <a:pt x="211" y="743"/>
                  <a:pt x="202" y="735"/>
                  <a:pt x="202" y="724"/>
                </a:cubicBezTo>
                <a:cubicBezTo>
                  <a:pt x="202" y="716"/>
                  <a:pt x="202" y="716"/>
                  <a:pt x="202" y="716"/>
                </a:cubicBezTo>
                <a:cubicBezTo>
                  <a:pt x="202" y="705"/>
                  <a:pt x="209" y="699"/>
                  <a:pt x="219" y="699"/>
                </a:cubicBezTo>
                <a:cubicBezTo>
                  <a:pt x="247" y="699"/>
                  <a:pt x="247" y="699"/>
                  <a:pt x="247" y="699"/>
                </a:cubicBezTo>
                <a:cubicBezTo>
                  <a:pt x="255" y="699"/>
                  <a:pt x="263" y="705"/>
                  <a:pt x="263" y="716"/>
                </a:cubicBezTo>
                <a:cubicBezTo>
                  <a:pt x="263" y="724"/>
                  <a:pt x="263" y="724"/>
                  <a:pt x="263" y="724"/>
                </a:cubicBezTo>
                <a:close/>
                <a:moveTo>
                  <a:pt x="366" y="730"/>
                </a:moveTo>
                <a:cubicBezTo>
                  <a:pt x="366" y="737"/>
                  <a:pt x="360" y="743"/>
                  <a:pt x="354" y="743"/>
                </a:cubicBezTo>
                <a:cubicBezTo>
                  <a:pt x="326" y="743"/>
                  <a:pt x="326" y="743"/>
                  <a:pt x="326" y="743"/>
                </a:cubicBezTo>
                <a:cubicBezTo>
                  <a:pt x="320" y="743"/>
                  <a:pt x="314" y="737"/>
                  <a:pt x="314" y="730"/>
                </a:cubicBezTo>
                <a:cubicBezTo>
                  <a:pt x="314" y="722"/>
                  <a:pt x="314" y="722"/>
                  <a:pt x="314" y="722"/>
                </a:cubicBezTo>
                <a:cubicBezTo>
                  <a:pt x="314" y="714"/>
                  <a:pt x="320" y="709"/>
                  <a:pt x="326" y="709"/>
                </a:cubicBezTo>
                <a:cubicBezTo>
                  <a:pt x="354" y="709"/>
                  <a:pt x="354" y="709"/>
                  <a:pt x="354" y="709"/>
                </a:cubicBezTo>
                <a:cubicBezTo>
                  <a:pt x="360" y="709"/>
                  <a:pt x="366" y="714"/>
                  <a:pt x="366" y="722"/>
                </a:cubicBezTo>
                <a:cubicBezTo>
                  <a:pt x="366" y="730"/>
                  <a:pt x="366" y="730"/>
                  <a:pt x="366" y="730"/>
                </a:cubicBezTo>
                <a:close/>
                <a:moveTo>
                  <a:pt x="417" y="644"/>
                </a:moveTo>
                <a:cubicBezTo>
                  <a:pt x="417" y="657"/>
                  <a:pt x="409" y="671"/>
                  <a:pt x="394" y="671"/>
                </a:cubicBezTo>
                <a:cubicBezTo>
                  <a:pt x="74" y="671"/>
                  <a:pt x="74" y="671"/>
                  <a:pt x="74" y="671"/>
                </a:cubicBezTo>
                <a:cubicBezTo>
                  <a:pt x="59" y="671"/>
                  <a:pt x="49" y="659"/>
                  <a:pt x="49" y="644"/>
                </a:cubicBezTo>
                <a:cubicBezTo>
                  <a:pt x="49" y="67"/>
                  <a:pt x="49" y="67"/>
                  <a:pt x="49" y="67"/>
                </a:cubicBezTo>
                <a:cubicBezTo>
                  <a:pt x="49" y="50"/>
                  <a:pt x="61" y="46"/>
                  <a:pt x="74" y="46"/>
                </a:cubicBezTo>
                <a:cubicBezTo>
                  <a:pt x="394" y="46"/>
                  <a:pt x="394" y="46"/>
                  <a:pt x="394" y="46"/>
                </a:cubicBezTo>
                <a:cubicBezTo>
                  <a:pt x="404" y="46"/>
                  <a:pt x="417" y="48"/>
                  <a:pt x="417" y="67"/>
                </a:cubicBezTo>
                <a:cubicBezTo>
                  <a:pt x="417" y="644"/>
                  <a:pt x="417" y="644"/>
                  <a:pt x="417" y="644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square" lIns="69903" tIns="34950" rIns="69903" bIns="3495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defTabSz="913760" fontAlgn="ctr">
              <a:defRPr/>
            </a:pPr>
            <a:endParaRPr lang="en-US" altLang="zh-CN" sz="1200" b="1" kern="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48" name="矩形 115">
            <a:extLst>
              <a:ext uri="{FF2B5EF4-FFF2-40B4-BE49-F238E27FC236}">
                <a16:creationId xmlns:a16="http://schemas.microsoft.com/office/drawing/2014/main" id="{846E7EF3-FDF3-4745-BFDA-AE5214F4B85A}"/>
              </a:ext>
            </a:extLst>
          </p:cNvPr>
          <p:cNvSpPr/>
          <p:nvPr/>
        </p:nvSpPr>
        <p:spPr>
          <a:xfrm>
            <a:off x="4640368" y="1240452"/>
            <a:ext cx="4622923" cy="65081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lumMod val="95000"/>
                </a:srgbClr>
              </a:gs>
            </a:gsLst>
            <a:lin ang="16200000" scaled="0"/>
          </a:gradFill>
          <a:ln w="9525">
            <a:gradFill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5400000" scaled="0"/>
            </a:gradFill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913760" eaLnBrk="0" fontAlgn="ctr" hangingPunct="0">
              <a:lnSpc>
                <a:spcPct val="150000"/>
              </a:lnSpc>
              <a:defRPr/>
            </a:pPr>
            <a:endParaRPr lang="en-US" altLang="zh-CN" sz="1100" kern="0" dirty="0">
              <a:solidFill>
                <a:srgbClr val="666666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9" name="下箭头 100">
            <a:extLst>
              <a:ext uri="{FF2B5EF4-FFF2-40B4-BE49-F238E27FC236}">
                <a16:creationId xmlns:a16="http://schemas.microsoft.com/office/drawing/2014/main" id="{A8C3F5C5-85A3-41D4-8FBF-B973EC828F0B}"/>
              </a:ext>
            </a:extLst>
          </p:cNvPr>
          <p:cNvSpPr/>
          <p:nvPr/>
        </p:nvSpPr>
        <p:spPr>
          <a:xfrm flipV="1">
            <a:off x="5813612" y="3398178"/>
            <a:ext cx="181842" cy="186282"/>
          </a:xfrm>
          <a:prstGeom prst="downArrow">
            <a:avLst/>
          </a:prstGeom>
          <a:gradFill>
            <a:gsLst>
              <a:gs pos="0">
                <a:srgbClr val="C00000">
                  <a:alpha val="50000"/>
                </a:srgbClr>
              </a:gs>
              <a:gs pos="100000">
                <a:srgbClr val="C00000">
                  <a:alpha val="0"/>
                </a:srgbClr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txBody>
          <a:bodyPr wrap="square" lIns="34250" tIns="17124" rIns="34250" bIns="17124">
            <a:noAutofit/>
          </a:bodyPr>
          <a:lstStyle/>
          <a:p>
            <a:pPr indent="-67421" defTabSz="646724" fontAlgn="ctr">
              <a:lnSpc>
                <a:spcPts val="1050"/>
              </a:lnSpc>
              <a:buFont typeface="Arial" pitchFamily="34" charset="0"/>
              <a:buChar char="•"/>
              <a:defRPr/>
            </a:pPr>
            <a:endParaRPr lang="en-US" altLang="zh-CN" sz="1399" kern="0" dirty="0">
              <a:solidFill>
                <a:srgbClr val="666666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0" name="下箭头 101">
            <a:extLst>
              <a:ext uri="{FF2B5EF4-FFF2-40B4-BE49-F238E27FC236}">
                <a16:creationId xmlns:a16="http://schemas.microsoft.com/office/drawing/2014/main" id="{AFC800CA-EDCB-4D51-AA77-CBB90A5FDF9F}"/>
              </a:ext>
            </a:extLst>
          </p:cNvPr>
          <p:cNvSpPr/>
          <p:nvPr/>
        </p:nvSpPr>
        <p:spPr>
          <a:xfrm flipV="1">
            <a:off x="5813612" y="3616207"/>
            <a:ext cx="181842" cy="186282"/>
          </a:xfrm>
          <a:prstGeom prst="downArrow">
            <a:avLst/>
          </a:prstGeom>
          <a:gradFill>
            <a:gsLst>
              <a:gs pos="0">
                <a:srgbClr val="C00000">
                  <a:alpha val="50000"/>
                </a:srgbClr>
              </a:gs>
              <a:gs pos="100000">
                <a:srgbClr val="C00000">
                  <a:alpha val="0"/>
                </a:srgbClr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txBody>
          <a:bodyPr wrap="square" lIns="34250" tIns="17124" rIns="34250" bIns="17124">
            <a:noAutofit/>
          </a:bodyPr>
          <a:lstStyle/>
          <a:p>
            <a:pPr indent="-67421" defTabSz="646724" fontAlgn="ctr">
              <a:lnSpc>
                <a:spcPts val="1050"/>
              </a:lnSpc>
              <a:buFont typeface="Arial" pitchFamily="34" charset="0"/>
              <a:buChar char="•"/>
              <a:defRPr/>
            </a:pPr>
            <a:endParaRPr lang="en-US" altLang="zh-CN" sz="1399" kern="0" dirty="0">
              <a:solidFill>
                <a:srgbClr val="666666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1" name="下箭头 100">
            <a:extLst>
              <a:ext uri="{FF2B5EF4-FFF2-40B4-BE49-F238E27FC236}">
                <a16:creationId xmlns:a16="http://schemas.microsoft.com/office/drawing/2014/main" id="{04B24050-28F1-40FF-995F-6BD845BAEE36}"/>
              </a:ext>
            </a:extLst>
          </p:cNvPr>
          <p:cNvSpPr/>
          <p:nvPr/>
        </p:nvSpPr>
        <p:spPr>
          <a:xfrm flipV="1">
            <a:off x="5813612" y="2870596"/>
            <a:ext cx="181842" cy="186282"/>
          </a:xfrm>
          <a:prstGeom prst="downArrow">
            <a:avLst/>
          </a:prstGeom>
          <a:gradFill>
            <a:gsLst>
              <a:gs pos="0">
                <a:srgbClr val="C00000">
                  <a:alpha val="50000"/>
                </a:srgbClr>
              </a:gs>
              <a:gs pos="100000">
                <a:srgbClr val="C00000">
                  <a:alpha val="0"/>
                </a:srgbClr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txBody>
          <a:bodyPr wrap="square" lIns="34250" tIns="17124" rIns="34250" bIns="17124">
            <a:noAutofit/>
          </a:bodyPr>
          <a:lstStyle/>
          <a:p>
            <a:pPr indent="-67421" defTabSz="646724" fontAlgn="ctr">
              <a:lnSpc>
                <a:spcPts val="1050"/>
              </a:lnSpc>
              <a:buFont typeface="Arial" pitchFamily="34" charset="0"/>
              <a:buChar char="•"/>
              <a:defRPr/>
            </a:pPr>
            <a:endParaRPr lang="en-US" altLang="zh-CN" sz="1399" kern="0" dirty="0">
              <a:solidFill>
                <a:srgbClr val="666666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2" name="下箭头 101">
            <a:extLst>
              <a:ext uri="{FF2B5EF4-FFF2-40B4-BE49-F238E27FC236}">
                <a16:creationId xmlns:a16="http://schemas.microsoft.com/office/drawing/2014/main" id="{FB3052DE-7CC2-43F8-BCD5-2F5545C38FA9}"/>
              </a:ext>
            </a:extLst>
          </p:cNvPr>
          <p:cNvSpPr/>
          <p:nvPr/>
        </p:nvSpPr>
        <p:spPr>
          <a:xfrm flipV="1">
            <a:off x="5813612" y="3088625"/>
            <a:ext cx="181842" cy="186282"/>
          </a:xfrm>
          <a:prstGeom prst="downArrow">
            <a:avLst/>
          </a:prstGeom>
          <a:gradFill>
            <a:gsLst>
              <a:gs pos="0">
                <a:srgbClr val="C00000">
                  <a:alpha val="50000"/>
                </a:srgbClr>
              </a:gs>
              <a:gs pos="100000">
                <a:srgbClr val="C00000">
                  <a:alpha val="0"/>
                </a:srgbClr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txBody>
          <a:bodyPr wrap="square" lIns="34250" tIns="17124" rIns="34250" bIns="17124">
            <a:noAutofit/>
          </a:bodyPr>
          <a:lstStyle/>
          <a:p>
            <a:pPr indent="-67421" defTabSz="646724" fontAlgn="ctr">
              <a:lnSpc>
                <a:spcPts val="1050"/>
              </a:lnSpc>
              <a:buFont typeface="Arial" pitchFamily="34" charset="0"/>
              <a:buChar char="•"/>
              <a:defRPr/>
            </a:pPr>
            <a:endParaRPr lang="en-US" altLang="zh-CN" sz="1399" kern="0" dirty="0">
              <a:solidFill>
                <a:srgbClr val="666666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3" name="下箭头 100">
            <a:extLst>
              <a:ext uri="{FF2B5EF4-FFF2-40B4-BE49-F238E27FC236}">
                <a16:creationId xmlns:a16="http://schemas.microsoft.com/office/drawing/2014/main" id="{428556AC-51FA-40C3-B3EE-A3A09FFED9A6}"/>
              </a:ext>
            </a:extLst>
          </p:cNvPr>
          <p:cNvSpPr/>
          <p:nvPr/>
        </p:nvSpPr>
        <p:spPr>
          <a:xfrm flipV="1">
            <a:off x="7991266" y="3392134"/>
            <a:ext cx="181842" cy="186282"/>
          </a:xfrm>
          <a:prstGeom prst="downArrow">
            <a:avLst/>
          </a:prstGeom>
          <a:gradFill>
            <a:gsLst>
              <a:gs pos="0">
                <a:srgbClr val="C00000">
                  <a:alpha val="50000"/>
                </a:srgbClr>
              </a:gs>
              <a:gs pos="100000">
                <a:srgbClr val="C00000">
                  <a:alpha val="0"/>
                </a:srgbClr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txBody>
          <a:bodyPr wrap="square" lIns="34250" tIns="17124" rIns="34250" bIns="17124">
            <a:noAutofit/>
          </a:bodyPr>
          <a:lstStyle/>
          <a:p>
            <a:pPr indent="-67421" defTabSz="646724" fontAlgn="ctr">
              <a:lnSpc>
                <a:spcPts val="1050"/>
              </a:lnSpc>
              <a:buFont typeface="Arial" pitchFamily="34" charset="0"/>
              <a:buChar char="•"/>
              <a:defRPr/>
            </a:pPr>
            <a:endParaRPr lang="en-US" altLang="zh-CN" sz="1399" kern="0" dirty="0">
              <a:solidFill>
                <a:srgbClr val="666666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4" name="下箭头 100">
            <a:extLst>
              <a:ext uri="{FF2B5EF4-FFF2-40B4-BE49-F238E27FC236}">
                <a16:creationId xmlns:a16="http://schemas.microsoft.com/office/drawing/2014/main" id="{7CB72D74-8BC3-4B63-AEEA-5D4E5C9E2AEE}"/>
              </a:ext>
            </a:extLst>
          </p:cNvPr>
          <p:cNvSpPr/>
          <p:nvPr/>
        </p:nvSpPr>
        <p:spPr>
          <a:xfrm flipV="1">
            <a:off x="7991267" y="2851035"/>
            <a:ext cx="181842" cy="186282"/>
          </a:xfrm>
          <a:prstGeom prst="downArrow">
            <a:avLst/>
          </a:prstGeom>
          <a:gradFill>
            <a:gsLst>
              <a:gs pos="0">
                <a:srgbClr val="C00000">
                  <a:alpha val="50000"/>
                </a:srgbClr>
              </a:gs>
              <a:gs pos="100000">
                <a:srgbClr val="C00000">
                  <a:alpha val="0"/>
                </a:srgbClr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txBody>
          <a:bodyPr wrap="square" lIns="34250" tIns="17124" rIns="34250" bIns="17124">
            <a:noAutofit/>
          </a:bodyPr>
          <a:lstStyle/>
          <a:p>
            <a:pPr indent="-67421" defTabSz="646724" fontAlgn="ctr">
              <a:lnSpc>
                <a:spcPts val="1050"/>
              </a:lnSpc>
              <a:buFont typeface="Arial" pitchFamily="34" charset="0"/>
              <a:buChar char="•"/>
              <a:defRPr/>
            </a:pPr>
            <a:endParaRPr lang="en-US" altLang="zh-CN" sz="1399" kern="0" dirty="0">
              <a:solidFill>
                <a:srgbClr val="666666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5" name="下箭头 101">
            <a:extLst>
              <a:ext uri="{FF2B5EF4-FFF2-40B4-BE49-F238E27FC236}">
                <a16:creationId xmlns:a16="http://schemas.microsoft.com/office/drawing/2014/main" id="{E29E1DA1-7630-47A8-8B17-D4F7FB2E23BD}"/>
              </a:ext>
            </a:extLst>
          </p:cNvPr>
          <p:cNvSpPr/>
          <p:nvPr/>
        </p:nvSpPr>
        <p:spPr>
          <a:xfrm flipV="1">
            <a:off x="7996828" y="3082323"/>
            <a:ext cx="181842" cy="186282"/>
          </a:xfrm>
          <a:prstGeom prst="downArrow">
            <a:avLst/>
          </a:prstGeom>
          <a:gradFill>
            <a:gsLst>
              <a:gs pos="0">
                <a:srgbClr val="C00000">
                  <a:alpha val="50000"/>
                </a:srgbClr>
              </a:gs>
              <a:gs pos="100000">
                <a:srgbClr val="C00000">
                  <a:alpha val="0"/>
                </a:srgbClr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  <p:txBody>
          <a:bodyPr wrap="square" lIns="34250" tIns="17124" rIns="34250" bIns="17124">
            <a:noAutofit/>
          </a:bodyPr>
          <a:lstStyle/>
          <a:p>
            <a:pPr indent="-67421" defTabSz="646724" fontAlgn="ctr">
              <a:lnSpc>
                <a:spcPts val="1050"/>
              </a:lnSpc>
              <a:buFont typeface="Arial" pitchFamily="34" charset="0"/>
              <a:buChar char="•"/>
              <a:defRPr/>
            </a:pPr>
            <a:endParaRPr lang="en-US" altLang="zh-CN" sz="1399" kern="0" dirty="0">
              <a:solidFill>
                <a:srgbClr val="666666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6" name="矩形 128">
            <a:extLst>
              <a:ext uri="{FF2B5EF4-FFF2-40B4-BE49-F238E27FC236}">
                <a16:creationId xmlns:a16="http://schemas.microsoft.com/office/drawing/2014/main" id="{29C80522-DD73-4A04-8856-1533D4D7425D}"/>
              </a:ext>
            </a:extLst>
          </p:cNvPr>
          <p:cNvSpPr/>
          <p:nvPr/>
        </p:nvSpPr>
        <p:spPr>
          <a:xfrm>
            <a:off x="4508348" y="5176807"/>
            <a:ext cx="415186" cy="3690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838" fontAlgn="ctr"/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①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57" name="矩形 129">
            <a:extLst>
              <a:ext uri="{FF2B5EF4-FFF2-40B4-BE49-F238E27FC236}">
                <a16:creationId xmlns:a16="http://schemas.microsoft.com/office/drawing/2014/main" id="{99E5CEF3-6D00-4CF3-B754-B32F1D9CA9E6}"/>
              </a:ext>
            </a:extLst>
          </p:cNvPr>
          <p:cNvSpPr/>
          <p:nvPr/>
        </p:nvSpPr>
        <p:spPr>
          <a:xfrm>
            <a:off x="5397830" y="3734646"/>
            <a:ext cx="415186" cy="3690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838" fontAlgn="ctr"/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②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58" name="矩形 130">
            <a:extLst>
              <a:ext uri="{FF2B5EF4-FFF2-40B4-BE49-F238E27FC236}">
                <a16:creationId xmlns:a16="http://schemas.microsoft.com/office/drawing/2014/main" id="{9F16D98B-EC62-4C9D-8533-80018D478BB7}"/>
              </a:ext>
            </a:extLst>
          </p:cNvPr>
          <p:cNvSpPr/>
          <p:nvPr/>
        </p:nvSpPr>
        <p:spPr>
          <a:xfrm>
            <a:off x="5402720" y="3342915"/>
            <a:ext cx="415186" cy="3690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838" fontAlgn="ctr"/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③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59" name="矩形 131">
            <a:extLst>
              <a:ext uri="{FF2B5EF4-FFF2-40B4-BE49-F238E27FC236}">
                <a16:creationId xmlns:a16="http://schemas.microsoft.com/office/drawing/2014/main" id="{A3379ECD-F88E-4C14-A83D-A210F60AD569}"/>
              </a:ext>
            </a:extLst>
          </p:cNvPr>
          <p:cNvSpPr/>
          <p:nvPr/>
        </p:nvSpPr>
        <p:spPr>
          <a:xfrm>
            <a:off x="9511397" y="3302387"/>
            <a:ext cx="583583" cy="3690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838" fontAlgn="ctr"/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④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60" name="矩形 133">
            <a:extLst>
              <a:ext uri="{FF2B5EF4-FFF2-40B4-BE49-F238E27FC236}">
                <a16:creationId xmlns:a16="http://schemas.microsoft.com/office/drawing/2014/main" id="{EBF87120-99D8-4A88-8682-0E194BC6F9DF}"/>
              </a:ext>
            </a:extLst>
          </p:cNvPr>
          <p:cNvSpPr/>
          <p:nvPr/>
        </p:nvSpPr>
        <p:spPr>
          <a:xfrm>
            <a:off x="5407616" y="2384456"/>
            <a:ext cx="415186" cy="3690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838" fontAlgn="ctr"/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⑤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cxnSp>
        <p:nvCxnSpPr>
          <p:cNvPr id="61" name="直接箭头连接符 136">
            <a:extLst>
              <a:ext uri="{FF2B5EF4-FFF2-40B4-BE49-F238E27FC236}">
                <a16:creationId xmlns:a16="http://schemas.microsoft.com/office/drawing/2014/main" id="{BBC77924-A4FC-4B8D-8010-514C66BE860F}"/>
              </a:ext>
            </a:extLst>
          </p:cNvPr>
          <p:cNvCxnSpPr/>
          <p:nvPr/>
        </p:nvCxnSpPr>
        <p:spPr>
          <a:xfrm flipH="1" flipV="1">
            <a:off x="10859461" y="2741166"/>
            <a:ext cx="3684" cy="1160447"/>
          </a:xfrm>
          <a:prstGeom prst="straightConnector1">
            <a:avLst/>
          </a:prstGeom>
          <a:noFill/>
          <a:ln w="6350" cap="flat" cmpd="sng" algn="ctr">
            <a:solidFill>
              <a:srgbClr val="E9002F"/>
            </a:solidFill>
            <a:prstDash val="dash"/>
            <a:miter lim="800000"/>
            <a:tailEnd type="triangle"/>
          </a:ln>
          <a:effectLst/>
        </p:spPr>
      </p:cxnSp>
      <p:sp>
        <p:nvSpPr>
          <p:cNvPr id="62" name="矩形 140">
            <a:extLst>
              <a:ext uri="{FF2B5EF4-FFF2-40B4-BE49-F238E27FC236}">
                <a16:creationId xmlns:a16="http://schemas.microsoft.com/office/drawing/2014/main" id="{EED40214-B50B-4D1D-BAE7-4810FE15A2D0}"/>
              </a:ext>
            </a:extLst>
          </p:cNvPr>
          <p:cNvSpPr/>
          <p:nvPr/>
        </p:nvSpPr>
        <p:spPr>
          <a:xfrm>
            <a:off x="10800504" y="3831346"/>
            <a:ext cx="549208" cy="147933"/>
          </a:xfrm>
          <a:prstGeom prst="rect">
            <a:avLst/>
          </a:prstGeom>
          <a:noFill/>
          <a:ln w="3175" cap="flat" cmpd="sng" algn="ctr">
            <a:solidFill>
              <a:srgbClr val="FFFFFF">
                <a:lumMod val="65000"/>
              </a:srgbClr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19043" tIns="19043" rIns="19043" bIns="1904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38" fontAlgn="ctr">
              <a:defRPr/>
            </a:pPr>
            <a:r>
              <a:rPr lang="en-US" sz="700" dirty="0">
                <a:solidFill>
                  <a:srgbClr val="1D1D1A"/>
                </a:solidFill>
                <a:latin typeface="Arial" panose="020B0604020202020204" pitchFamily="34" charset="0"/>
              </a:rPr>
              <a:t>RESTful API</a:t>
            </a:r>
            <a:endParaRPr lang="en-US" altLang="zh-CN" sz="700" kern="0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63" name="等腰三角形 146">
            <a:extLst>
              <a:ext uri="{FF2B5EF4-FFF2-40B4-BE49-F238E27FC236}">
                <a16:creationId xmlns:a16="http://schemas.microsoft.com/office/drawing/2014/main" id="{53E76124-A862-4C3E-88AA-9F7BA30965D4}"/>
              </a:ext>
            </a:extLst>
          </p:cNvPr>
          <p:cNvSpPr/>
          <p:nvPr/>
        </p:nvSpPr>
        <p:spPr>
          <a:xfrm rot="10800000" flipV="1">
            <a:off x="5192926" y="1772814"/>
            <a:ext cx="3203585" cy="640583"/>
          </a:xfrm>
          <a:prstGeom prst="triangle">
            <a:avLst>
              <a:gd name="adj" fmla="val 49402"/>
            </a:avLst>
          </a:prstGeom>
          <a:gradFill flip="none" rotWithShape="1">
            <a:gsLst>
              <a:gs pos="0">
                <a:srgbClr val="C00000">
                  <a:alpha val="30000"/>
                </a:srgbClr>
              </a:gs>
              <a:gs pos="42000">
                <a:srgbClr val="C00000">
                  <a:alpha val="20000"/>
                </a:srgbClr>
              </a:gs>
              <a:gs pos="87000">
                <a:srgbClr val="C00000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gradFill flip="none" rotWithShape="1">
              <a:gsLst>
                <a:gs pos="3000">
                  <a:srgbClr val="FFC000">
                    <a:alpha val="0"/>
                  </a:srgbClr>
                </a:gs>
                <a:gs pos="91000">
                  <a:srgbClr val="FFC000">
                    <a:alpha val="15000"/>
                  </a:srgbClr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ot="0" spcFirstLastPara="0" vert="horz" wrap="square" lIns="91371" tIns="45685" rIns="91371" bIns="456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25286" fontAlgn="ctr">
              <a:defRPr/>
            </a:pPr>
            <a:endParaRPr lang="en-US" altLang="zh-CN" sz="4897" kern="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  <p:sp>
        <p:nvSpPr>
          <p:cNvPr id="65" name="文本框 149">
            <a:extLst>
              <a:ext uri="{FF2B5EF4-FFF2-40B4-BE49-F238E27FC236}">
                <a16:creationId xmlns:a16="http://schemas.microsoft.com/office/drawing/2014/main" id="{E637C4EE-BE62-4844-A2F6-2559C5092814}"/>
              </a:ext>
            </a:extLst>
          </p:cNvPr>
          <p:cNvSpPr txBox="1"/>
          <p:nvPr/>
        </p:nvSpPr>
        <p:spPr>
          <a:xfrm>
            <a:off x="4889914" y="1324408"/>
            <a:ext cx="3896285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3838" fontAlgn="ctr"/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For SMEs, branches, and edges</a:t>
            </a:r>
            <a:endParaRPr lang="en-US" altLang="zh-CN" sz="1599" b="1" kern="0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99039C75-2639-4D41-9522-A2828362FCE6}"/>
              </a:ext>
            </a:extLst>
          </p:cNvPr>
          <p:cNvSpPr>
            <a:spLocks/>
          </p:cNvSpPr>
          <p:nvPr/>
        </p:nvSpPr>
        <p:spPr bwMode="auto">
          <a:xfrm>
            <a:off x="10401409" y="1167185"/>
            <a:ext cx="1337372" cy="711826"/>
          </a:xfrm>
          <a:custGeom>
            <a:avLst/>
            <a:gdLst>
              <a:gd name="T0" fmla="*/ 258 w 557"/>
              <a:gd name="T1" fmla="*/ 392 h 392"/>
              <a:gd name="T2" fmla="*/ 110 w 557"/>
              <a:gd name="T3" fmla="*/ 392 h 392"/>
              <a:gd name="T4" fmla="*/ 0 w 557"/>
              <a:gd name="T5" fmla="*/ 282 h 392"/>
              <a:gd name="T6" fmla="*/ 97 w 557"/>
              <a:gd name="T7" fmla="*/ 172 h 392"/>
              <a:gd name="T8" fmla="*/ 96 w 557"/>
              <a:gd name="T9" fmla="*/ 157 h 392"/>
              <a:gd name="T10" fmla="*/ 253 w 557"/>
              <a:gd name="T11" fmla="*/ 0 h 392"/>
              <a:gd name="T12" fmla="*/ 409 w 557"/>
              <a:gd name="T13" fmla="*/ 142 h 392"/>
              <a:gd name="T14" fmla="*/ 431 w 557"/>
              <a:gd name="T15" fmla="*/ 140 h 392"/>
              <a:gd name="T16" fmla="*/ 557 w 557"/>
              <a:gd name="T17" fmla="*/ 266 h 392"/>
              <a:gd name="T18" fmla="*/ 545 w 557"/>
              <a:gd name="T19" fmla="*/ 278 h 392"/>
              <a:gd name="T20" fmla="*/ 533 w 557"/>
              <a:gd name="T21" fmla="*/ 266 h 392"/>
              <a:gd name="T22" fmla="*/ 431 w 557"/>
              <a:gd name="T23" fmla="*/ 164 h 392"/>
              <a:gd name="T24" fmla="*/ 402 w 557"/>
              <a:gd name="T25" fmla="*/ 169 h 392"/>
              <a:gd name="T26" fmla="*/ 391 w 557"/>
              <a:gd name="T27" fmla="*/ 167 h 392"/>
              <a:gd name="T28" fmla="*/ 386 w 557"/>
              <a:gd name="T29" fmla="*/ 157 h 392"/>
              <a:gd name="T30" fmla="*/ 386 w 557"/>
              <a:gd name="T31" fmla="*/ 157 h 392"/>
              <a:gd name="T32" fmla="*/ 253 w 557"/>
              <a:gd name="T33" fmla="*/ 24 h 392"/>
              <a:gd name="T34" fmla="*/ 120 w 557"/>
              <a:gd name="T35" fmla="*/ 157 h 392"/>
              <a:gd name="T36" fmla="*/ 123 w 557"/>
              <a:gd name="T37" fmla="*/ 181 h 392"/>
              <a:gd name="T38" fmla="*/ 120 w 557"/>
              <a:gd name="T39" fmla="*/ 191 h 392"/>
              <a:gd name="T40" fmla="*/ 110 w 557"/>
              <a:gd name="T41" fmla="*/ 195 h 392"/>
              <a:gd name="T42" fmla="*/ 110 w 557"/>
              <a:gd name="T43" fmla="*/ 195 h 392"/>
              <a:gd name="T44" fmla="*/ 24 w 557"/>
              <a:gd name="T45" fmla="*/ 282 h 392"/>
              <a:gd name="T46" fmla="*/ 110 w 557"/>
              <a:gd name="T47" fmla="*/ 368 h 392"/>
              <a:gd name="T48" fmla="*/ 258 w 557"/>
              <a:gd name="T49" fmla="*/ 368 h 392"/>
              <a:gd name="T50" fmla="*/ 270 w 557"/>
              <a:gd name="T51" fmla="*/ 380 h 392"/>
              <a:gd name="T52" fmla="*/ 258 w 557"/>
              <a:gd name="T53" fmla="*/ 392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57" h="392">
                <a:moveTo>
                  <a:pt x="258" y="392"/>
                </a:moveTo>
                <a:cubicBezTo>
                  <a:pt x="110" y="392"/>
                  <a:pt x="110" y="392"/>
                  <a:pt x="110" y="392"/>
                </a:cubicBezTo>
                <a:cubicBezTo>
                  <a:pt x="49" y="392"/>
                  <a:pt x="0" y="342"/>
                  <a:pt x="0" y="282"/>
                </a:cubicBezTo>
                <a:cubicBezTo>
                  <a:pt x="0" y="225"/>
                  <a:pt x="42" y="178"/>
                  <a:pt x="97" y="172"/>
                </a:cubicBezTo>
                <a:cubicBezTo>
                  <a:pt x="97" y="167"/>
                  <a:pt x="96" y="162"/>
                  <a:pt x="96" y="157"/>
                </a:cubicBezTo>
                <a:cubicBezTo>
                  <a:pt x="96" y="70"/>
                  <a:pt x="167" y="0"/>
                  <a:pt x="253" y="0"/>
                </a:cubicBezTo>
                <a:cubicBezTo>
                  <a:pt x="335" y="0"/>
                  <a:pt x="402" y="62"/>
                  <a:pt x="409" y="142"/>
                </a:cubicBezTo>
                <a:cubicBezTo>
                  <a:pt x="416" y="141"/>
                  <a:pt x="424" y="140"/>
                  <a:pt x="431" y="140"/>
                </a:cubicBezTo>
                <a:cubicBezTo>
                  <a:pt x="500" y="140"/>
                  <a:pt x="557" y="197"/>
                  <a:pt x="557" y="266"/>
                </a:cubicBezTo>
                <a:cubicBezTo>
                  <a:pt x="557" y="273"/>
                  <a:pt x="551" y="278"/>
                  <a:pt x="545" y="278"/>
                </a:cubicBezTo>
                <a:cubicBezTo>
                  <a:pt x="538" y="278"/>
                  <a:pt x="533" y="273"/>
                  <a:pt x="533" y="266"/>
                </a:cubicBezTo>
                <a:cubicBezTo>
                  <a:pt x="533" y="210"/>
                  <a:pt x="487" y="164"/>
                  <a:pt x="431" y="164"/>
                </a:cubicBezTo>
                <a:cubicBezTo>
                  <a:pt x="421" y="164"/>
                  <a:pt x="411" y="166"/>
                  <a:pt x="402" y="169"/>
                </a:cubicBezTo>
                <a:cubicBezTo>
                  <a:pt x="398" y="170"/>
                  <a:pt x="394" y="169"/>
                  <a:pt x="391" y="167"/>
                </a:cubicBezTo>
                <a:cubicBezTo>
                  <a:pt x="388" y="164"/>
                  <a:pt x="386" y="161"/>
                  <a:pt x="386" y="157"/>
                </a:cubicBezTo>
                <a:cubicBezTo>
                  <a:pt x="386" y="157"/>
                  <a:pt x="386" y="157"/>
                  <a:pt x="386" y="157"/>
                </a:cubicBezTo>
                <a:cubicBezTo>
                  <a:pt x="386" y="83"/>
                  <a:pt x="326" y="24"/>
                  <a:pt x="253" y="24"/>
                </a:cubicBezTo>
                <a:cubicBezTo>
                  <a:pt x="180" y="24"/>
                  <a:pt x="120" y="84"/>
                  <a:pt x="120" y="157"/>
                </a:cubicBezTo>
                <a:cubicBezTo>
                  <a:pt x="120" y="165"/>
                  <a:pt x="121" y="173"/>
                  <a:pt x="123" y="181"/>
                </a:cubicBezTo>
                <a:cubicBezTo>
                  <a:pt x="123" y="185"/>
                  <a:pt x="122" y="189"/>
                  <a:pt x="120" y="191"/>
                </a:cubicBezTo>
                <a:cubicBezTo>
                  <a:pt x="117" y="194"/>
                  <a:pt x="114" y="196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62" y="196"/>
                  <a:pt x="24" y="234"/>
                  <a:pt x="24" y="282"/>
                </a:cubicBezTo>
                <a:cubicBezTo>
                  <a:pt x="24" y="329"/>
                  <a:pt x="62" y="368"/>
                  <a:pt x="110" y="368"/>
                </a:cubicBezTo>
                <a:cubicBezTo>
                  <a:pt x="258" y="368"/>
                  <a:pt x="258" y="368"/>
                  <a:pt x="258" y="368"/>
                </a:cubicBezTo>
                <a:cubicBezTo>
                  <a:pt x="264" y="368"/>
                  <a:pt x="270" y="373"/>
                  <a:pt x="270" y="380"/>
                </a:cubicBezTo>
                <a:cubicBezTo>
                  <a:pt x="270" y="386"/>
                  <a:pt x="264" y="392"/>
                  <a:pt x="258" y="39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29734" tIns="14867" rIns="29734" bIns="14867" numCol="1" anchor="t" anchorCtr="0" compatLnSpc="1">
            <a:prstTxWarp prst="textNoShape">
              <a:avLst/>
            </a:prstTxWarp>
            <a:noAutofit/>
          </a:bodyPr>
          <a:lstStyle/>
          <a:p>
            <a:pPr defTabSz="297333" fontAlgn="ctr">
              <a:defRPr/>
            </a:pPr>
            <a:endParaRPr lang="en-US" altLang="zh-CN" sz="900" kern="0" dirty="0">
              <a:solidFill>
                <a:prstClr val="black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67" name="矩形 154">
            <a:extLst>
              <a:ext uri="{FF2B5EF4-FFF2-40B4-BE49-F238E27FC236}">
                <a16:creationId xmlns:a16="http://schemas.microsoft.com/office/drawing/2014/main" id="{823EF033-0FB9-41E7-8511-B38177EE6FC2}"/>
              </a:ext>
            </a:extLst>
          </p:cNvPr>
          <p:cNvSpPr/>
          <p:nvPr/>
        </p:nvSpPr>
        <p:spPr>
          <a:xfrm>
            <a:off x="10700412" y="1362407"/>
            <a:ext cx="722826" cy="4953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3838" fontAlgn="ctr"/>
            <a:r>
              <a:rPr lang="en-US" sz="1399" b="1" dirty="0">
                <a:solidFill>
                  <a:srgbClr val="0070C0"/>
                </a:solidFill>
                <a:latin typeface="Arial" panose="020B0604020202020204" pitchFamily="34" charset="0"/>
              </a:rPr>
              <a:t>Cloud O&amp;M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8" name="组合 157">
            <a:extLst>
              <a:ext uri="{FF2B5EF4-FFF2-40B4-BE49-F238E27FC236}">
                <a16:creationId xmlns:a16="http://schemas.microsoft.com/office/drawing/2014/main" id="{AE957455-DDED-4DD1-A86E-D5014C3EA619}"/>
              </a:ext>
            </a:extLst>
          </p:cNvPr>
          <p:cNvGrpSpPr/>
          <p:nvPr/>
        </p:nvGrpSpPr>
        <p:grpSpPr>
          <a:xfrm>
            <a:off x="9146784" y="2444219"/>
            <a:ext cx="2692566" cy="382441"/>
            <a:chOff x="4453759" y="4816404"/>
            <a:chExt cx="4372314" cy="509282"/>
          </a:xfrm>
        </p:grpSpPr>
        <p:sp>
          <p:nvSpPr>
            <p:cNvPr id="69" name="矩形 158">
              <a:extLst>
                <a:ext uri="{FF2B5EF4-FFF2-40B4-BE49-F238E27FC236}">
                  <a16:creationId xmlns:a16="http://schemas.microsoft.com/office/drawing/2014/main" id="{E800D4BB-497D-4131-B933-5EA37C262B8B}"/>
                </a:ext>
              </a:extLst>
            </p:cNvPr>
            <p:cNvSpPr/>
            <p:nvPr/>
          </p:nvSpPr>
          <p:spPr>
            <a:xfrm>
              <a:off x="5168518" y="4865618"/>
              <a:ext cx="3657555" cy="432000"/>
            </a:xfrm>
            <a:prstGeom prst="rect">
              <a:avLst/>
            </a:prstGeom>
            <a:gradFill flip="none" rotWithShape="1">
              <a:gsLst>
                <a:gs pos="0">
                  <a:srgbClr val="666666">
                    <a:lumMod val="20000"/>
                    <a:lumOff val="80000"/>
                    <a:alpha val="0"/>
                  </a:srgbClr>
                </a:gs>
                <a:gs pos="50000">
                  <a:srgbClr val="FFFFFF">
                    <a:lumMod val="95000"/>
                    <a:alpha val="5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 defTabSz="625286" fontAlgn="ctr">
                <a:defRPr/>
              </a:pPr>
              <a:endParaRPr lang="en-US" altLang="zh-CN" sz="800" b="1" kern="0" dirty="0">
                <a:solidFill>
                  <a:srgbClr val="FCC8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0" name="文本框 34">
              <a:extLst>
                <a:ext uri="{FF2B5EF4-FFF2-40B4-BE49-F238E27FC236}">
                  <a16:creationId xmlns:a16="http://schemas.microsoft.com/office/drawing/2014/main" id="{A8218294-BB98-44D5-AD71-73AED74E1F56}"/>
                </a:ext>
              </a:extLst>
            </p:cNvPr>
            <p:cNvSpPr txBox="1"/>
            <p:nvPr/>
          </p:nvSpPr>
          <p:spPr>
            <a:xfrm>
              <a:off x="5059905" y="4913507"/>
              <a:ext cx="2442272" cy="2866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625286" fontAlgn="ctr">
                <a:defRPr/>
              </a:pPr>
              <a:r>
                <a:rPr lang="en-US" sz="11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Multi-site management on DME</a:t>
              </a:r>
              <a:endParaRPr lang="en-US" altLang="zh-CN" sz="1100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71" name="Picture 26" descr="C:\Users\nelsone-pc01\Desktop\手环\4.png">
              <a:extLst>
                <a:ext uri="{FF2B5EF4-FFF2-40B4-BE49-F238E27FC236}">
                  <a16:creationId xmlns:a16="http://schemas.microsoft.com/office/drawing/2014/main" id="{690B168E-A744-4160-94AE-95C60F2FD7B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453759" y="4816404"/>
              <a:ext cx="3657556" cy="77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6" descr="C:\Users\nelsone-pc01\Desktop\手环\4.png">
              <a:extLst>
                <a:ext uri="{FF2B5EF4-FFF2-40B4-BE49-F238E27FC236}">
                  <a16:creationId xmlns:a16="http://schemas.microsoft.com/office/drawing/2014/main" id="{50269864-02F6-45EB-AD55-9D1B9BCD6AD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453759" y="5248404"/>
              <a:ext cx="3657556" cy="77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3" name="直接箭头连接符 162">
            <a:extLst>
              <a:ext uri="{FF2B5EF4-FFF2-40B4-BE49-F238E27FC236}">
                <a16:creationId xmlns:a16="http://schemas.microsoft.com/office/drawing/2014/main" id="{B0F71FFF-BBB5-464F-AD71-8935093BACF2}"/>
              </a:ext>
            </a:extLst>
          </p:cNvPr>
          <p:cNvCxnSpPr>
            <a:endCxn id="67" idx="2"/>
          </p:cNvCxnSpPr>
          <p:nvPr/>
        </p:nvCxnSpPr>
        <p:spPr>
          <a:xfrm flipV="1">
            <a:off x="11055486" y="1857778"/>
            <a:ext cx="0" cy="1998363"/>
          </a:xfrm>
          <a:prstGeom prst="straightConnector1">
            <a:avLst/>
          </a:prstGeom>
          <a:noFill/>
          <a:ln w="6350" cap="flat" cmpd="sng" algn="ctr">
            <a:solidFill>
              <a:srgbClr val="E9002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4" name="矩形 171">
            <a:extLst>
              <a:ext uri="{FF2B5EF4-FFF2-40B4-BE49-F238E27FC236}">
                <a16:creationId xmlns:a16="http://schemas.microsoft.com/office/drawing/2014/main" id="{7773C4C1-D96A-4EA7-A94E-1403CE21CDE2}"/>
              </a:ext>
            </a:extLst>
          </p:cNvPr>
          <p:cNvSpPr/>
          <p:nvPr/>
        </p:nvSpPr>
        <p:spPr>
          <a:xfrm>
            <a:off x="4242457" y="3262636"/>
            <a:ext cx="7136541" cy="2509293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71" tIns="45685" rIns="91371" bIns="456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38" fontAlgn="ctr">
              <a:defRPr/>
            </a:pPr>
            <a:endParaRPr lang="en-US" altLang="zh-CN" sz="1799" kern="0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cxnSp>
        <p:nvCxnSpPr>
          <p:cNvPr id="75" name="直接箭头连接符 172">
            <a:extLst>
              <a:ext uri="{FF2B5EF4-FFF2-40B4-BE49-F238E27FC236}">
                <a16:creationId xmlns:a16="http://schemas.microsoft.com/office/drawing/2014/main" id="{6CC6C3B3-D2A0-45CD-8A0C-268774FB870D}"/>
              </a:ext>
            </a:extLst>
          </p:cNvPr>
          <p:cNvCxnSpPr/>
          <p:nvPr/>
        </p:nvCxnSpPr>
        <p:spPr>
          <a:xfrm>
            <a:off x="11486410" y="3269175"/>
            <a:ext cx="9392" cy="2508490"/>
          </a:xfrm>
          <a:prstGeom prst="straightConnector1">
            <a:avLst/>
          </a:prstGeom>
          <a:noFill/>
          <a:ln w="6350" cap="flat" cmpd="sng" algn="ctr">
            <a:solidFill>
              <a:srgbClr val="E9002F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76" name="直接连接符 174">
            <a:extLst>
              <a:ext uri="{FF2B5EF4-FFF2-40B4-BE49-F238E27FC236}">
                <a16:creationId xmlns:a16="http://schemas.microsoft.com/office/drawing/2014/main" id="{87D078E9-24AF-4852-8135-3D152A711FAE}"/>
              </a:ext>
            </a:extLst>
          </p:cNvPr>
          <p:cNvCxnSpPr/>
          <p:nvPr/>
        </p:nvCxnSpPr>
        <p:spPr>
          <a:xfrm>
            <a:off x="11394379" y="3262866"/>
            <a:ext cx="220037" cy="0"/>
          </a:xfrm>
          <a:prstGeom prst="line">
            <a:avLst/>
          </a:prstGeom>
          <a:noFill/>
          <a:ln w="9525" cap="flat" cmpd="sng" algn="ctr">
            <a:solidFill>
              <a:srgbClr val="E9002F"/>
            </a:solidFill>
            <a:prstDash val="solid"/>
            <a:miter lim="800000"/>
          </a:ln>
          <a:effectLst/>
        </p:spPr>
      </p:cxnSp>
      <p:cxnSp>
        <p:nvCxnSpPr>
          <p:cNvPr id="77" name="直接连接符 175">
            <a:extLst>
              <a:ext uri="{FF2B5EF4-FFF2-40B4-BE49-F238E27FC236}">
                <a16:creationId xmlns:a16="http://schemas.microsoft.com/office/drawing/2014/main" id="{78C4051A-0D3A-4917-903A-7DEB05A97915}"/>
              </a:ext>
            </a:extLst>
          </p:cNvPr>
          <p:cNvCxnSpPr/>
          <p:nvPr/>
        </p:nvCxnSpPr>
        <p:spPr>
          <a:xfrm>
            <a:off x="11399188" y="5771927"/>
            <a:ext cx="220037" cy="0"/>
          </a:xfrm>
          <a:prstGeom prst="line">
            <a:avLst/>
          </a:prstGeom>
          <a:noFill/>
          <a:ln w="9525" cap="flat" cmpd="sng" algn="ctr">
            <a:solidFill>
              <a:srgbClr val="E9002F"/>
            </a:solidFill>
            <a:prstDash val="solid"/>
            <a:miter lim="800000"/>
          </a:ln>
          <a:effectLst/>
        </p:spPr>
      </p:cxnSp>
      <p:sp>
        <p:nvSpPr>
          <p:cNvPr id="78" name="文本框 176">
            <a:extLst>
              <a:ext uri="{FF2B5EF4-FFF2-40B4-BE49-F238E27FC236}">
                <a16:creationId xmlns:a16="http://schemas.microsoft.com/office/drawing/2014/main" id="{669D4E04-25AE-4EFE-B38A-B9D2999193CE}"/>
              </a:ext>
            </a:extLst>
          </p:cNvPr>
          <p:cNvSpPr txBox="1"/>
          <p:nvPr/>
        </p:nvSpPr>
        <p:spPr>
          <a:xfrm>
            <a:off x="11507409" y="3672244"/>
            <a:ext cx="324052" cy="1555502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defTabSz="913838" fontAlgn="ctr"/>
            <a:r>
              <a:rPr lang="en-US" sz="1399" dirty="0">
                <a:solidFill>
                  <a:srgbClr val="575756"/>
                </a:solidFill>
                <a:latin typeface="Arial" panose="020B0604020202020204" pitchFamily="34" charset="0"/>
              </a:rPr>
              <a:t>All-in-one device</a:t>
            </a:r>
          </a:p>
        </p:txBody>
      </p:sp>
      <p:grpSp>
        <p:nvGrpSpPr>
          <p:cNvPr id="79" name="组合 134">
            <a:extLst>
              <a:ext uri="{FF2B5EF4-FFF2-40B4-BE49-F238E27FC236}">
                <a16:creationId xmlns:a16="http://schemas.microsoft.com/office/drawing/2014/main" id="{BDA589C6-CFFA-4384-8D11-E9D292900E68}"/>
              </a:ext>
            </a:extLst>
          </p:cNvPr>
          <p:cNvGrpSpPr/>
          <p:nvPr/>
        </p:nvGrpSpPr>
        <p:grpSpPr>
          <a:xfrm>
            <a:off x="611635" y="3551423"/>
            <a:ext cx="2713320" cy="794700"/>
            <a:chOff x="3949937" y="1526664"/>
            <a:chExt cx="1912702" cy="295570"/>
          </a:xfrm>
        </p:grpSpPr>
        <p:sp>
          <p:nvSpPr>
            <p:cNvPr id="80" name="椭圆 163">
              <a:extLst>
                <a:ext uri="{FF2B5EF4-FFF2-40B4-BE49-F238E27FC236}">
                  <a16:creationId xmlns:a16="http://schemas.microsoft.com/office/drawing/2014/main" id="{260CFBDF-E2C2-497F-8037-B32FCF674FE6}"/>
                </a:ext>
              </a:extLst>
            </p:cNvPr>
            <p:cNvSpPr/>
            <p:nvPr/>
          </p:nvSpPr>
          <p:spPr>
            <a:xfrm>
              <a:off x="3957242" y="1557769"/>
              <a:ext cx="1898092" cy="264465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gradFill flip="none" rotWithShape="1">
                <a:gsLst>
                  <a:gs pos="9000">
                    <a:srgbClr val="FFFFFF">
                      <a:lumMod val="85000"/>
                      <a:alpha val="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335" tIns="45667" rIns="91335" bIns="4566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38" fontAlgn="ctr">
                <a:defRPr/>
              </a:pPr>
              <a:endParaRPr lang="en-US" altLang="zh-CN" sz="1200" kern="0" dirty="0">
                <a:solidFill>
                  <a:srgbClr val="666666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1" name="椭圆 164">
              <a:extLst>
                <a:ext uri="{FF2B5EF4-FFF2-40B4-BE49-F238E27FC236}">
                  <a16:creationId xmlns:a16="http://schemas.microsoft.com/office/drawing/2014/main" id="{13C502F4-4547-492F-951A-C5ED60A86055}"/>
                </a:ext>
              </a:extLst>
            </p:cNvPr>
            <p:cNvSpPr/>
            <p:nvPr/>
          </p:nvSpPr>
          <p:spPr>
            <a:xfrm>
              <a:off x="3949937" y="1526664"/>
              <a:ext cx="1912702" cy="26650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6350" cap="flat" cmpd="sng" algn="ctr">
              <a:gradFill flip="none" rotWithShape="1">
                <a:gsLst>
                  <a:gs pos="9000">
                    <a:srgbClr val="C7000B">
                      <a:alpha val="0"/>
                    </a:srgbClr>
                  </a:gs>
                  <a:gs pos="100000">
                    <a:srgbClr val="C7000B"/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335" tIns="45667" rIns="91335" bIns="4566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38" fontAlgn="ctr">
                <a:defRPr/>
              </a:pPr>
              <a:endParaRPr lang="en-US" altLang="zh-CN" sz="1200" kern="0" dirty="0">
                <a:solidFill>
                  <a:srgbClr val="666666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82" name="中间展开 蓝.png" descr="中间展开 蓝.png">
            <a:extLst>
              <a:ext uri="{FF2B5EF4-FFF2-40B4-BE49-F238E27FC236}">
                <a16:creationId xmlns:a16="http://schemas.microsoft.com/office/drawing/2014/main" id="{02AE8B36-99AA-4872-9017-1FD6BE869B8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DDDDD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541637" y="4120929"/>
            <a:ext cx="2726985" cy="8348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4" name="文本框 5">
            <a:extLst>
              <a:ext uri="{FF2B5EF4-FFF2-40B4-BE49-F238E27FC236}">
                <a16:creationId xmlns:a16="http://schemas.microsoft.com/office/drawing/2014/main" id="{076AA405-7FDA-4DA8-B567-FFE8E1FBD02B}"/>
              </a:ext>
            </a:extLst>
          </p:cNvPr>
          <p:cNvSpPr txBox="1"/>
          <p:nvPr/>
        </p:nvSpPr>
        <p:spPr>
          <a:xfrm>
            <a:off x="707548" y="3709926"/>
            <a:ext cx="2572554" cy="3075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3838" fontAlgn="ctr"/>
            <a:r>
              <a:rPr lang="en-US" sz="1100" b="1" dirty="0">
                <a:solidFill>
                  <a:srgbClr val="666666"/>
                </a:solidFill>
                <a:latin typeface="Arial" panose="020B0604020202020204" pitchFamily="34" charset="0"/>
              </a:rPr>
              <a:t>Integration of storage, compute, and network resources in 4 U space</a:t>
            </a:r>
          </a:p>
        </p:txBody>
      </p:sp>
      <p:grpSp>
        <p:nvGrpSpPr>
          <p:cNvPr id="86" name="组合 239">
            <a:extLst>
              <a:ext uri="{FF2B5EF4-FFF2-40B4-BE49-F238E27FC236}">
                <a16:creationId xmlns:a16="http://schemas.microsoft.com/office/drawing/2014/main" id="{D1B0693D-8ED7-414E-9DB2-0910853BFB95}"/>
              </a:ext>
            </a:extLst>
          </p:cNvPr>
          <p:cNvGrpSpPr/>
          <p:nvPr/>
        </p:nvGrpSpPr>
        <p:grpSpPr>
          <a:xfrm>
            <a:off x="5679274" y="2384459"/>
            <a:ext cx="2252403" cy="382441"/>
            <a:chOff x="4453758" y="4816404"/>
            <a:chExt cx="3657557" cy="509282"/>
          </a:xfrm>
        </p:grpSpPr>
        <p:sp>
          <p:nvSpPr>
            <p:cNvPr id="87" name="矩形 240">
              <a:extLst>
                <a:ext uri="{FF2B5EF4-FFF2-40B4-BE49-F238E27FC236}">
                  <a16:creationId xmlns:a16="http://schemas.microsoft.com/office/drawing/2014/main" id="{89804D99-5FBB-4829-9BFE-5CA00BC239AF}"/>
                </a:ext>
              </a:extLst>
            </p:cNvPr>
            <p:cNvSpPr/>
            <p:nvPr/>
          </p:nvSpPr>
          <p:spPr>
            <a:xfrm>
              <a:off x="4453758" y="4855045"/>
              <a:ext cx="3657556" cy="432000"/>
            </a:xfrm>
            <a:prstGeom prst="rect">
              <a:avLst/>
            </a:prstGeom>
            <a:gradFill flip="none" rotWithShape="1">
              <a:gsLst>
                <a:gs pos="0">
                  <a:srgbClr val="666666">
                    <a:lumMod val="20000"/>
                    <a:lumOff val="80000"/>
                    <a:alpha val="0"/>
                  </a:srgbClr>
                </a:gs>
                <a:gs pos="50000">
                  <a:srgbClr val="FFFFFF">
                    <a:lumMod val="95000"/>
                    <a:alpha val="50000"/>
                  </a:srgbClr>
                </a:gs>
                <a:gs pos="100000">
                  <a:srgbClr val="666666">
                    <a:lumMod val="20000"/>
                    <a:lumOff val="80000"/>
                    <a:alpha val="0"/>
                  </a:srgbClr>
                </a:gs>
              </a:gsLst>
              <a:lin ang="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 defTabSz="625286" fontAlgn="ctr">
                <a:defRPr/>
              </a:pPr>
              <a:endParaRPr lang="en-US" altLang="zh-CN" sz="800" b="1" kern="0" dirty="0">
                <a:solidFill>
                  <a:srgbClr val="FCC8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8" name="文本框 34">
              <a:extLst>
                <a:ext uri="{FF2B5EF4-FFF2-40B4-BE49-F238E27FC236}">
                  <a16:creationId xmlns:a16="http://schemas.microsoft.com/office/drawing/2014/main" id="{BBE796E9-906C-45CD-815F-043D6ED5F737}"/>
                </a:ext>
              </a:extLst>
            </p:cNvPr>
            <p:cNvSpPr txBox="1"/>
            <p:nvPr/>
          </p:nvSpPr>
          <p:spPr>
            <a:xfrm>
              <a:off x="4992519" y="4899027"/>
              <a:ext cx="2686500" cy="2866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625286" fontAlgn="ctr">
                <a:defRPr/>
              </a:pPr>
              <a:r>
                <a:rPr lang="en-US" sz="11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pic>
          <p:nvPicPr>
            <p:cNvPr id="89" name="Picture 26" descr="C:\Users\nelsone-pc01\Desktop\手环\4.png">
              <a:extLst>
                <a:ext uri="{FF2B5EF4-FFF2-40B4-BE49-F238E27FC236}">
                  <a16:creationId xmlns:a16="http://schemas.microsoft.com/office/drawing/2014/main" id="{967D172B-CB88-4CDD-A3B5-76DBDF9C159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453759" y="4816404"/>
              <a:ext cx="3657556" cy="77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6" descr="C:\Users\nelsone-pc01\Desktop\手环\4.png">
              <a:extLst>
                <a:ext uri="{FF2B5EF4-FFF2-40B4-BE49-F238E27FC236}">
                  <a16:creationId xmlns:a16="http://schemas.microsoft.com/office/drawing/2014/main" id="{8E65A8E6-67BE-4376-8C4D-2651D5FCAF7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453759" y="5248404"/>
              <a:ext cx="3657556" cy="77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" name="矩形 262">
            <a:extLst>
              <a:ext uri="{FF2B5EF4-FFF2-40B4-BE49-F238E27FC236}">
                <a16:creationId xmlns:a16="http://schemas.microsoft.com/office/drawing/2014/main" id="{562B30F5-DF0B-4086-A4D7-EE275F717F2B}"/>
              </a:ext>
            </a:extLst>
          </p:cNvPr>
          <p:cNvSpPr/>
          <p:nvPr/>
        </p:nvSpPr>
        <p:spPr>
          <a:xfrm>
            <a:off x="9184504" y="2436030"/>
            <a:ext cx="583583" cy="3691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838" fontAlgn="ctr"/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④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grpSp>
        <p:nvGrpSpPr>
          <p:cNvPr id="96" name="组合 108">
            <a:extLst>
              <a:ext uri="{FF2B5EF4-FFF2-40B4-BE49-F238E27FC236}">
                <a16:creationId xmlns:a16="http://schemas.microsoft.com/office/drawing/2014/main" id="{7C49D553-A239-4723-B43E-F125394176A3}"/>
              </a:ext>
            </a:extLst>
          </p:cNvPr>
          <p:cNvGrpSpPr/>
          <p:nvPr/>
        </p:nvGrpSpPr>
        <p:grpSpPr>
          <a:xfrm>
            <a:off x="1947728" y="4445138"/>
            <a:ext cx="1494484" cy="1129400"/>
            <a:chOff x="1012733" y="4431306"/>
            <a:chExt cx="9937433" cy="1609169"/>
          </a:xfrm>
        </p:grpSpPr>
        <p:sp>
          <p:nvSpPr>
            <p:cNvPr id="100" name="矩形 112">
              <a:extLst>
                <a:ext uri="{FF2B5EF4-FFF2-40B4-BE49-F238E27FC236}">
                  <a16:creationId xmlns:a16="http://schemas.microsoft.com/office/drawing/2014/main" id="{29D688EA-7303-4C8E-A5DE-A8161D4622F7}"/>
                </a:ext>
              </a:extLst>
            </p:cNvPr>
            <p:cNvSpPr/>
            <p:nvPr/>
          </p:nvSpPr>
          <p:spPr>
            <a:xfrm>
              <a:off x="1216211" y="4986548"/>
              <a:ext cx="9530476" cy="1033694"/>
            </a:xfrm>
            <a:prstGeom prst="rect">
              <a:avLst/>
            </a:prstGeom>
            <a:solidFill>
              <a:srgbClr val="FFFFFF">
                <a:lumMod val="75000"/>
                <a:alpha val="26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6880" fontAlgn="ctr">
                <a:defRPr/>
              </a:pPr>
              <a:endParaRPr lang="en-US" altLang="zh-CN" sz="11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1" name="剪去同侧角的矩形 15">
              <a:extLst>
                <a:ext uri="{FF2B5EF4-FFF2-40B4-BE49-F238E27FC236}">
                  <a16:creationId xmlns:a16="http://schemas.microsoft.com/office/drawing/2014/main" id="{F0E1DE2C-AF1D-456B-A940-5AE37D4829CA}"/>
                </a:ext>
              </a:extLst>
            </p:cNvPr>
            <p:cNvSpPr/>
            <p:nvPr/>
          </p:nvSpPr>
          <p:spPr>
            <a:xfrm>
              <a:off x="1012733" y="4431306"/>
              <a:ext cx="9937433" cy="1609169"/>
            </a:xfrm>
            <a:custGeom>
              <a:avLst/>
              <a:gdLst>
                <a:gd name="connsiteX0" fmla="*/ 747852 w 9977438"/>
                <a:gd name="connsiteY0" fmla="*/ 0 h 2523713"/>
                <a:gd name="connsiteX1" fmla="*/ 9229586 w 9977438"/>
                <a:gd name="connsiteY1" fmla="*/ 0 h 2523713"/>
                <a:gd name="connsiteX2" fmla="*/ 9977438 w 9977438"/>
                <a:gd name="connsiteY2" fmla="*/ 747852 h 2523713"/>
                <a:gd name="connsiteX3" fmla="*/ 9977438 w 9977438"/>
                <a:gd name="connsiteY3" fmla="*/ 2523713 h 2523713"/>
                <a:gd name="connsiteX4" fmla="*/ 9977438 w 9977438"/>
                <a:gd name="connsiteY4" fmla="*/ 2523713 h 2523713"/>
                <a:gd name="connsiteX5" fmla="*/ 0 w 9977438"/>
                <a:gd name="connsiteY5" fmla="*/ 2523713 h 2523713"/>
                <a:gd name="connsiteX6" fmla="*/ 0 w 9977438"/>
                <a:gd name="connsiteY6" fmla="*/ 2523713 h 2523713"/>
                <a:gd name="connsiteX7" fmla="*/ 0 w 9977438"/>
                <a:gd name="connsiteY7" fmla="*/ 747852 h 2523713"/>
                <a:gd name="connsiteX8" fmla="*/ 747852 w 9977438"/>
                <a:gd name="connsiteY8" fmla="*/ 0 h 2523713"/>
                <a:gd name="connsiteX0" fmla="*/ 747852 w 9977438"/>
                <a:gd name="connsiteY0" fmla="*/ 0 h 2523713"/>
                <a:gd name="connsiteX1" fmla="*/ 8038961 w 9977438"/>
                <a:gd name="connsiteY1" fmla="*/ 0 h 2523713"/>
                <a:gd name="connsiteX2" fmla="*/ 9977438 w 9977438"/>
                <a:gd name="connsiteY2" fmla="*/ 747852 h 2523713"/>
                <a:gd name="connsiteX3" fmla="*/ 9977438 w 9977438"/>
                <a:gd name="connsiteY3" fmla="*/ 2523713 h 2523713"/>
                <a:gd name="connsiteX4" fmla="*/ 9977438 w 9977438"/>
                <a:gd name="connsiteY4" fmla="*/ 2523713 h 2523713"/>
                <a:gd name="connsiteX5" fmla="*/ 0 w 9977438"/>
                <a:gd name="connsiteY5" fmla="*/ 2523713 h 2523713"/>
                <a:gd name="connsiteX6" fmla="*/ 0 w 9977438"/>
                <a:gd name="connsiteY6" fmla="*/ 2523713 h 2523713"/>
                <a:gd name="connsiteX7" fmla="*/ 0 w 9977438"/>
                <a:gd name="connsiteY7" fmla="*/ 747852 h 2523713"/>
                <a:gd name="connsiteX8" fmla="*/ 747852 w 9977438"/>
                <a:gd name="connsiteY8" fmla="*/ 0 h 2523713"/>
                <a:gd name="connsiteX0" fmla="*/ 1933715 w 9977438"/>
                <a:gd name="connsiteY0" fmla="*/ 0 h 2528476"/>
                <a:gd name="connsiteX1" fmla="*/ 8038961 w 9977438"/>
                <a:gd name="connsiteY1" fmla="*/ 4763 h 2528476"/>
                <a:gd name="connsiteX2" fmla="*/ 9977438 w 9977438"/>
                <a:gd name="connsiteY2" fmla="*/ 752615 h 2528476"/>
                <a:gd name="connsiteX3" fmla="*/ 9977438 w 9977438"/>
                <a:gd name="connsiteY3" fmla="*/ 2528476 h 2528476"/>
                <a:gd name="connsiteX4" fmla="*/ 9977438 w 9977438"/>
                <a:gd name="connsiteY4" fmla="*/ 2528476 h 2528476"/>
                <a:gd name="connsiteX5" fmla="*/ 0 w 9977438"/>
                <a:gd name="connsiteY5" fmla="*/ 2528476 h 2528476"/>
                <a:gd name="connsiteX6" fmla="*/ 0 w 9977438"/>
                <a:gd name="connsiteY6" fmla="*/ 2528476 h 2528476"/>
                <a:gd name="connsiteX7" fmla="*/ 0 w 9977438"/>
                <a:gd name="connsiteY7" fmla="*/ 752615 h 2528476"/>
                <a:gd name="connsiteX8" fmla="*/ 1933715 w 9977438"/>
                <a:gd name="connsiteY8" fmla="*/ 0 h 252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77438" h="2528476">
                  <a:moveTo>
                    <a:pt x="1933715" y="0"/>
                  </a:moveTo>
                  <a:lnTo>
                    <a:pt x="8038961" y="4763"/>
                  </a:lnTo>
                  <a:lnTo>
                    <a:pt x="9977438" y="752615"/>
                  </a:lnTo>
                  <a:lnTo>
                    <a:pt x="9977438" y="2528476"/>
                  </a:lnTo>
                  <a:lnTo>
                    <a:pt x="9977438" y="2528476"/>
                  </a:lnTo>
                  <a:lnTo>
                    <a:pt x="0" y="2528476"/>
                  </a:lnTo>
                  <a:lnTo>
                    <a:pt x="0" y="2528476"/>
                  </a:lnTo>
                  <a:lnTo>
                    <a:pt x="0" y="752615"/>
                  </a:lnTo>
                  <a:lnTo>
                    <a:pt x="1933715" y="0"/>
                  </a:lnTo>
                  <a:close/>
                </a:path>
              </a:pathLst>
            </a:custGeom>
            <a:noFill/>
            <a:ln w="22225" cap="flat" cmpd="sng" algn="ctr">
              <a:gradFill>
                <a:gsLst>
                  <a:gs pos="15000">
                    <a:srgbClr val="C8102E">
                      <a:alpha val="0"/>
                    </a:srgbClr>
                  </a:gs>
                  <a:gs pos="37000">
                    <a:srgbClr val="C8102E"/>
                  </a:gs>
                  <a:gs pos="54000">
                    <a:srgbClr val="C8102E">
                      <a:alpha val="69000"/>
                    </a:srgbClr>
                  </a:gs>
                  <a:gs pos="96000">
                    <a:srgbClr val="C8102E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456880" fontAlgn="ctr">
                <a:defRPr/>
              </a:pPr>
              <a:endParaRPr lang="en-US" altLang="zh-CN" sz="11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98" name="Rectangle 5">
            <a:extLst>
              <a:ext uri="{FF2B5EF4-FFF2-40B4-BE49-F238E27FC236}">
                <a16:creationId xmlns:a16="http://schemas.microsoft.com/office/drawing/2014/main" id="{DFDAFB46-5DFD-492C-AC7A-CF3210DAF3D1}"/>
              </a:ext>
            </a:extLst>
          </p:cNvPr>
          <p:cNvSpPr/>
          <p:nvPr/>
        </p:nvSpPr>
        <p:spPr>
          <a:xfrm>
            <a:off x="1826405" y="4413421"/>
            <a:ext cx="1737127" cy="2669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456880" fontAlgn="ctr">
              <a:lnSpc>
                <a:spcPct val="150000"/>
              </a:lnSpc>
              <a:defRPr/>
            </a:pPr>
            <a:r>
              <a:rPr lang="en-US" sz="1399" b="1" dirty="0">
                <a:solidFill>
                  <a:srgbClr val="C00000"/>
                </a:solidFill>
                <a:latin typeface="Arial" panose="020B0604020202020204" pitchFamily="34" charset="0"/>
              </a:rPr>
              <a:t>Simplified</a:t>
            </a:r>
            <a:endParaRPr kumimoji="1" lang="en-US" altLang="zh-CN" sz="1399" b="1" kern="1900" spc="3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Huawei Sans" panose="020C0503030203020204" pitchFamily="34" charset="0"/>
            </a:endParaRPr>
          </a:p>
        </p:txBody>
      </p:sp>
      <p:sp>
        <p:nvSpPr>
          <p:cNvPr id="99" name="Rectangle 5">
            <a:extLst>
              <a:ext uri="{FF2B5EF4-FFF2-40B4-BE49-F238E27FC236}">
                <a16:creationId xmlns:a16="http://schemas.microsoft.com/office/drawing/2014/main" id="{DA86CC45-2721-4015-BEE3-ECE881F1091A}"/>
              </a:ext>
            </a:extLst>
          </p:cNvPr>
          <p:cNvSpPr/>
          <p:nvPr/>
        </p:nvSpPr>
        <p:spPr>
          <a:xfrm>
            <a:off x="1974975" y="4853626"/>
            <a:ext cx="1435643" cy="2288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456880" fontAlgn="ctr">
              <a:defRPr/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</a:rPr>
              <a:t>Ready-to-use and plug-and-play</a:t>
            </a:r>
            <a:endParaRPr kumimoji="1" lang="en-US" altLang="zh-CN" sz="900" b="1" kern="1900" spc="3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Huawei Sans" panose="020C0503030203020204" pitchFamily="34" charset="0"/>
            </a:endParaRPr>
          </a:p>
          <a:p>
            <a:pPr algn="ctr" defTabSz="456880" fontAlgn="ctr">
              <a:defRPr/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</a:rPr>
              <a:t>Simplified connection, requiring no professional O&amp;M personnel</a:t>
            </a:r>
            <a:endParaRPr kumimoji="1" lang="en-US" altLang="zh-CN" sz="900" b="1" kern="1900" spc="3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Huawei Sans" panose="020C0503030203020204" pitchFamily="34" charset="0"/>
            </a:endParaRPr>
          </a:p>
        </p:txBody>
      </p:sp>
      <p:sp>
        <p:nvSpPr>
          <p:cNvPr id="107" name="矩形 140">
            <a:extLst>
              <a:ext uri="{FF2B5EF4-FFF2-40B4-BE49-F238E27FC236}">
                <a16:creationId xmlns:a16="http://schemas.microsoft.com/office/drawing/2014/main" id="{B7A03974-6798-4693-A6BA-DD92E2F6C8D0}"/>
              </a:ext>
            </a:extLst>
          </p:cNvPr>
          <p:cNvSpPr/>
          <p:nvPr/>
        </p:nvSpPr>
        <p:spPr>
          <a:xfrm>
            <a:off x="345247" y="4850251"/>
            <a:ext cx="1433282" cy="725499"/>
          </a:xfrm>
          <a:prstGeom prst="rect">
            <a:avLst/>
          </a:prstGeom>
          <a:solidFill>
            <a:srgbClr val="FFFFFF">
              <a:lumMod val="75000"/>
              <a:alpha val="2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456880" fontAlgn="ctr">
              <a:defRPr/>
            </a:pPr>
            <a:endParaRPr lang="en-US" altLang="zh-CN" sz="11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8" name="剪去同侧角的矩形 15">
            <a:extLst>
              <a:ext uri="{FF2B5EF4-FFF2-40B4-BE49-F238E27FC236}">
                <a16:creationId xmlns:a16="http://schemas.microsoft.com/office/drawing/2014/main" id="{3B589E92-A923-4859-AA9E-7E4DEBB279A7}"/>
              </a:ext>
            </a:extLst>
          </p:cNvPr>
          <p:cNvSpPr/>
          <p:nvPr/>
        </p:nvSpPr>
        <p:spPr>
          <a:xfrm>
            <a:off x="314646" y="4441728"/>
            <a:ext cx="1494484" cy="1129400"/>
          </a:xfrm>
          <a:custGeom>
            <a:avLst/>
            <a:gdLst>
              <a:gd name="connsiteX0" fmla="*/ 747852 w 9977438"/>
              <a:gd name="connsiteY0" fmla="*/ 0 h 2523713"/>
              <a:gd name="connsiteX1" fmla="*/ 9229586 w 9977438"/>
              <a:gd name="connsiteY1" fmla="*/ 0 h 2523713"/>
              <a:gd name="connsiteX2" fmla="*/ 9977438 w 9977438"/>
              <a:gd name="connsiteY2" fmla="*/ 747852 h 2523713"/>
              <a:gd name="connsiteX3" fmla="*/ 9977438 w 9977438"/>
              <a:gd name="connsiteY3" fmla="*/ 2523713 h 2523713"/>
              <a:gd name="connsiteX4" fmla="*/ 9977438 w 9977438"/>
              <a:gd name="connsiteY4" fmla="*/ 2523713 h 2523713"/>
              <a:gd name="connsiteX5" fmla="*/ 0 w 9977438"/>
              <a:gd name="connsiteY5" fmla="*/ 2523713 h 2523713"/>
              <a:gd name="connsiteX6" fmla="*/ 0 w 9977438"/>
              <a:gd name="connsiteY6" fmla="*/ 2523713 h 2523713"/>
              <a:gd name="connsiteX7" fmla="*/ 0 w 9977438"/>
              <a:gd name="connsiteY7" fmla="*/ 747852 h 2523713"/>
              <a:gd name="connsiteX8" fmla="*/ 747852 w 9977438"/>
              <a:gd name="connsiteY8" fmla="*/ 0 h 2523713"/>
              <a:gd name="connsiteX0" fmla="*/ 747852 w 9977438"/>
              <a:gd name="connsiteY0" fmla="*/ 0 h 2523713"/>
              <a:gd name="connsiteX1" fmla="*/ 8038961 w 9977438"/>
              <a:gd name="connsiteY1" fmla="*/ 0 h 2523713"/>
              <a:gd name="connsiteX2" fmla="*/ 9977438 w 9977438"/>
              <a:gd name="connsiteY2" fmla="*/ 747852 h 2523713"/>
              <a:gd name="connsiteX3" fmla="*/ 9977438 w 9977438"/>
              <a:gd name="connsiteY3" fmla="*/ 2523713 h 2523713"/>
              <a:gd name="connsiteX4" fmla="*/ 9977438 w 9977438"/>
              <a:gd name="connsiteY4" fmla="*/ 2523713 h 2523713"/>
              <a:gd name="connsiteX5" fmla="*/ 0 w 9977438"/>
              <a:gd name="connsiteY5" fmla="*/ 2523713 h 2523713"/>
              <a:gd name="connsiteX6" fmla="*/ 0 w 9977438"/>
              <a:gd name="connsiteY6" fmla="*/ 2523713 h 2523713"/>
              <a:gd name="connsiteX7" fmla="*/ 0 w 9977438"/>
              <a:gd name="connsiteY7" fmla="*/ 747852 h 2523713"/>
              <a:gd name="connsiteX8" fmla="*/ 747852 w 9977438"/>
              <a:gd name="connsiteY8" fmla="*/ 0 h 2523713"/>
              <a:gd name="connsiteX0" fmla="*/ 1933715 w 9977438"/>
              <a:gd name="connsiteY0" fmla="*/ 0 h 2528476"/>
              <a:gd name="connsiteX1" fmla="*/ 8038961 w 9977438"/>
              <a:gd name="connsiteY1" fmla="*/ 4763 h 2528476"/>
              <a:gd name="connsiteX2" fmla="*/ 9977438 w 9977438"/>
              <a:gd name="connsiteY2" fmla="*/ 752615 h 2528476"/>
              <a:gd name="connsiteX3" fmla="*/ 9977438 w 9977438"/>
              <a:gd name="connsiteY3" fmla="*/ 2528476 h 2528476"/>
              <a:gd name="connsiteX4" fmla="*/ 9977438 w 9977438"/>
              <a:gd name="connsiteY4" fmla="*/ 2528476 h 2528476"/>
              <a:gd name="connsiteX5" fmla="*/ 0 w 9977438"/>
              <a:gd name="connsiteY5" fmla="*/ 2528476 h 2528476"/>
              <a:gd name="connsiteX6" fmla="*/ 0 w 9977438"/>
              <a:gd name="connsiteY6" fmla="*/ 2528476 h 2528476"/>
              <a:gd name="connsiteX7" fmla="*/ 0 w 9977438"/>
              <a:gd name="connsiteY7" fmla="*/ 752615 h 2528476"/>
              <a:gd name="connsiteX8" fmla="*/ 1933715 w 9977438"/>
              <a:gd name="connsiteY8" fmla="*/ 0 h 252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7438" h="2528476">
                <a:moveTo>
                  <a:pt x="1933715" y="0"/>
                </a:moveTo>
                <a:lnTo>
                  <a:pt x="8038961" y="4763"/>
                </a:lnTo>
                <a:lnTo>
                  <a:pt x="9977438" y="752615"/>
                </a:lnTo>
                <a:lnTo>
                  <a:pt x="9977438" y="2528476"/>
                </a:lnTo>
                <a:lnTo>
                  <a:pt x="9977438" y="2528476"/>
                </a:lnTo>
                <a:lnTo>
                  <a:pt x="0" y="2528476"/>
                </a:lnTo>
                <a:lnTo>
                  <a:pt x="0" y="2528476"/>
                </a:lnTo>
                <a:lnTo>
                  <a:pt x="0" y="752615"/>
                </a:lnTo>
                <a:lnTo>
                  <a:pt x="1933715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15000">
                  <a:srgbClr val="C8102E">
                    <a:alpha val="0"/>
                  </a:srgbClr>
                </a:gs>
                <a:gs pos="37000">
                  <a:srgbClr val="C8102E"/>
                </a:gs>
                <a:gs pos="54000">
                  <a:srgbClr val="C8102E">
                    <a:alpha val="69000"/>
                  </a:srgbClr>
                </a:gs>
                <a:gs pos="96000">
                  <a:srgbClr val="C8102E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456880" fontAlgn="ctr">
              <a:defRPr/>
            </a:pPr>
            <a:endParaRPr lang="en-US" altLang="zh-CN" sz="11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5" name="Rectangle 5">
            <a:extLst>
              <a:ext uri="{FF2B5EF4-FFF2-40B4-BE49-F238E27FC236}">
                <a16:creationId xmlns:a16="http://schemas.microsoft.com/office/drawing/2014/main" id="{79548641-ABF9-421A-96FD-0BADAF4BB0C7}"/>
              </a:ext>
            </a:extLst>
          </p:cNvPr>
          <p:cNvSpPr/>
          <p:nvPr/>
        </p:nvSpPr>
        <p:spPr>
          <a:xfrm>
            <a:off x="193324" y="4410011"/>
            <a:ext cx="1737127" cy="2669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456880" fontAlgn="ctr">
              <a:lnSpc>
                <a:spcPct val="150000"/>
              </a:lnSpc>
              <a:defRPr/>
            </a:pPr>
            <a:r>
              <a:rPr lang="en-US" sz="1399" b="1" dirty="0">
                <a:solidFill>
                  <a:srgbClr val="C00000"/>
                </a:solidFill>
                <a:latin typeface="Arial" panose="020B0604020202020204" pitchFamily="34" charset="0"/>
              </a:rPr>
              <a:t>Integrated</a:t>
            </a:r>
            <a:endParaRPr kumimoji="1" lang="en-US" altLang="zh-CN" sz="1399" b="1" kern="1900" spc="3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Huawei Sans" panose="020C0503030203020204" pitchFamily="34" charset="0"/>
            </a:endParaRPr>
          </a:p>
        </p:txBody>
      </p:sp>
      <p:sp>
        <p:nvSpPr>
          <p:cNvPr id="106" name="Rectangle 5">
            <a:extLst>
              <a:ext uri="{FF2B5EF4-FFF2-40B4-BE49-F238E27FC236}">
                <a16:creationId xmlns:a16="http://schemas.microsoft.com/office/drawing/2014/main" id="{D9469032-29D3-4DD5-9B03-2C01A96F1771}"/>
              </a:ext>
            </a:extLst>
          </p:cNvPr>
          <p:cNvSpPr/>
          <p:nvPr/>
        </p:nvSpPr>
        <p:spPr>
          <a:xfrm>
            <a:off x="352024" y="4859930"/>
            <a:ext cx="1435643" cy="22875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456880" fontAlgn="ctr">
              <a:defRPr/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</a:rPr>
              <a:t>Integration of storage, compute, and network resources in 4 U space</a:t>
            </a:r>
            <a:endParaRPr kumimoji="1" lang="en-US" altLang="zh-CN" sz="900" b="1" kern="1900" spc="3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Huawei Sans" panose="020C0503030203020204" pitchFamily="34" charset="0"/>
            </a:endParaRPr>
          </a:p>
          <a:p>
            <a:pPr algn="ctr" defTabSz="456880" fontAlgn="ctr">
              <a:defRPr/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</a:rPr>
              <a:t>Integrated storage + application platform</a:t>
            </a:r>
            <a:endParaRPr kumimoji="1" lang="en-US" altLang="zh-CN" sz="900" b="1" kern="1900" spc="3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Huawei Sans" panose="020C0503030203020204" pitchFamily="34" charset="0"/>
            </a:endParaRPr>
          </a:p>
        </p:txBody>
      </p:sp>
      <p:sp>
        <p:nvSpPr>
          <p:cNvPr id="109" name="矩形 262">
            <a:extLst>
              <a:ext uri="{FF2B5EF4-FFF2-40B4-BE49-F238E27FC236}">
                <a16:creationId xmlns:a16="http://schemas.microsoft.com/office/drawing/2014/main" id="{2BFD3C3A-E54B-4EC9-B280-C893943AA328}"/>
              </a:ext>
            </a:extLst>
          </p:cNvPr>
          <p:cNvSpPr/>
          <p:nvPr/>
        </p:nvSpPr>
        <p:spPr>
          <a:xfrm>
            <a:off x="10436805" y="1453287"/>
            <a:ext cx="583583" cy="3691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838" fontAlgn="ctr"/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⑤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1E81A66-1B14-4DBD-BED6-864337A0FE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4" y="2517138"/>
            <a:ext cx="3114263" cy="11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5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58517" y="2191627"/>
            <a:ext cx="5428861" cy="2567109"/>
            <a:chOff x="166963" y="2417303"/>
            <a:chExt cx="5430982" cy="2568112"/>
          </a:xfrm>
        </p:grpSpPr>
        <p:sp>
          <p:nvSpPr>
            <p:cNvPr id="2" name="文本框 1"/>
            <p:cNvSpPr txBox="1"/>
            <p:nvPr/>
          </p:nvSpPr>
          <p:spPr>
            <a:xfrm>
              <a:off x="166963" y="3231089"/>
              <a:ext cx="5430982" cy="1754326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pPr defTabSz="914112" fontAlgn="ctr">
                <a:defRPr/>
              </a:pPr>
              <a:r>
                <a:rPr lang="en-US" sz="3599" dirty="0">
                  <a:solidFill>
                    <a:srgbClr val="DDDDDD">
                      <a:lumMod val="25000"/>
                    </a:srgbClr>
                  </a:solidFill>
                  <a:latin typeface="Arial" panose="020B0604020202020204" pitchFamily="34" charset="0"/>
                </a:rPr>
                <a:t>Performance Improvement Over </a:t>
              </a:r>
              <a:r>
                <a:rPr lang="en-US" sz="3599" dirty="0" err="1">
                  <a:solidFill>
                    <a:srgbClr val="DDDDDD">
                      <a:lumMod val="25000"/>
                    </a:srgbClr>
                  </a:solidFill>
                  <a:latin typeface="Arial" panose="020B0604020202020204" pitchFamily="34" charset="0"/>
                </a:rPr>
                <a:t>OceanStor</a:t>
              </a:r>
              <a:r>
                <a:rPr lang="en-US" sz="3599" dirty="0">
                  <a:solidFill>
                    <a:srgbClr val="DDDDDD">
                      <a:lumMod val="25000"/>
                    </a:srgbClr>
                  </a:solidFill>
                  <a:latin typeface="Arial" panose="020B0604020202020204" pitchFamily="34" charset="0"/>
                </a:rPr>
                <a:t> V5</a:t>
              </a: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96481" y="2417303"/>
              <a:ext cx="1760418" cy="830997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pPr defTabSz="914112" fontAlgn="ctr">
                <a:defRPr/>
              </a:pPr>
              <a:r>
                <a:rPr lang="en-US" sz="4798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100%</a:t>
              </a:r>
              <a:endParaRPr lang="en-US" altLang="zh-CN" sz="7997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" name="直接连接符 4"/>
          <p:cNvCxnSpPr/>
          <p:nvPr/>
        </p:nvCxnSpPr>
        <p:spPr>
          <a:xfrm>
            <a:off x="6347160" y="5148051"/>
            <a:ext cx="4952599" cy="43526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圆角矩形 51"/>
          <p:cNvSpPr/>
          <p:nvPr/>
        </p:nvSpPr>
        <p:spPr>
          <a:xfrm>
            <a:off x="6146777" y="762942"/>
            <a:ext cx="5393277" cy="5068508"/>
          </a:xfrm>
          <a:prstGeom prst="roundRect">
            <a:avLst>
              <a:gd name="adj" fmla="val 3210"/>
            </a:avLst>
          </a:prstGeom>
          <a:noFill/>
          <a:ln w="190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96466" y="5208135"/>
            <a:ext cx="1300287" cy="43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64 KB small file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Reads/Writes: 6:4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758372" y="5208135"/>
            <a:ext cx="1448176" cy="43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2 GB large file;</a:t>
            </a: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8 KB small I/O</a:t>
            </a: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Reads/Writes: 7:3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708695" y="5208135"/>
            <a:ext cx="1300287" cy="43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8 KB small I/O</a:t>
            </a: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Reads/Writes: 7:3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6" name="Rectangle 19"/>
          <p:cNvSpPr>
            <a:spLocks noChangeArrowheads="1"/>
          </p:cNvSpPr>
          <p:nvPr/>
        </p:nvSpPr>
        <p:spPr bwMode="auto">
          <a:xfrm>
            <a:off x="6920711" y="4662353"/>
            <a:ext cx="316695" cy="4856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7" name="Rectangle 19"/>
          <p:cNvSpPr>
            <a:spLocks noChangeArrowheads="1"/>
          </p:cNvSpPr>
          <p:nvPr/>
        </p:nvSpPr>
        <p:spPr bwMode="auto">
          <a:xfrm>
            <a:off x="7389747" y="3469859"/>
            <a:ext cx="316695" cy="1678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605846" y="2971521"/>
            <a:ext cx="977129" cy="399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999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230%</a:t>
            </a:r>
            <a:endParaRPr lang="en-US" altLang="zh-CN" sz="1999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上箭头 7"/>
          <p:cNvSpPr/>
          <p:nvPr/>
        </p:nvSpPr>
        <p:spPr>
          <a:xfrm>
            <a:off x="7459850" y="2971521"/>
            <a:ext cx="279818" cy="33842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8506765" y="4009166"/>
            <a:ext cx="316695" cy="116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8965040" y="2481566"/>
            <a:ext cx="316695" cy="26850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67668" y="835681"/>
            <a:ext cx="5187321" cy="4768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</a:rPr>
              <a:t>Performance comparison in typical configurations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48 NL-SAS HDDs + 4 SSDs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499953" y="1443804"/>
            <a:ext cx="420759" cy="17578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DDDDDD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6499953" y="1708358"/>
            <a:ext cx="420759" cy="1757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41494" y="1581835"/>
            <a:ext cx="2263498" cy="369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New-gen </a:t>
            </a:r>
            <a:r>
              <a:rPr lang="en-US" sz="1000" b="1" dirty="0" err="1">
                <a:solidFill>
                  <a:srgbClr val="1D1D1A"/>
                </a:solidFill>
                <a:latin typeface="Arial" panose="020B0604020202020204" pitchFamily="34" charset="0"/>
              </a:rPr>
              <a:t>OceanStor</a:t>
            </a:r>
            <a:endParaRPr lang="en-US" sz="1000" b="1" dirty="0">
              <a:solidFill>
                <a:srgbClr val="1D1D1A"/>
              </a:solidFill>
              <a:latin typeface="Arial" panose="020B0604020202020204" pitchFamily="34" charset="0"/>
            </a:endParaRPr>
          </a:p>
          <a:p>
            <a:pPr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hybrid flash storage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941494" y="1391835"/>
            <a:ext cx="1538349" cy="2307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000" dirty="0" err="1">
                <a:solidFill>
                  <a:srgbClr val="1D1D1A"/>
                </a:solidFill>
                <a:latin typeface="Arial" panose="020B0604020202020204" pitchFamily="34" charset="0"/>
              </a:rPr>
              <a:t>OceanStor</a:t>
            </a: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 V5</a:t>
            </a:r>
            <a:endParaRPr lang="en-US" altLang="zh-CN" sz="10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58231" y="1977755"/>
            <a:ext cx="1074617" cy="399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999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110%</a:t>
            </a:r>
            <a:endParaRPr lang="en-US" altLang="zh-CN" sz="1999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6" name="上箭头 25"/>
          <p:cNvSpPr/>
          <p:nvPr/>
        </p:nvSpPr>
        <p:spPr>
          <a:xfrm>
            <a:off x="9112234" y="1977755"/>
            <a:ext cx="307735" cy="33842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9990029" y="4226518"/>
            <a:ext cx="316695" cy="9718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10507107" y="2316177"/>
            <a:ext cx="316695" cy="28821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599" dirty="0">
              <a:solidFill>
                <a:srgbClr val="1D1D1A"/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1" name="上箭头 30"/>
          <p:cNvSpPr/>
          <p:nvPr/>
        </p:nvSpPr>
        <p:spPr>
          <a:xfrm>
            <a:off x="10798665" y="1791673"/>
            <a:ext cx="307735" cy="33842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2" name="TextBox 81"/>
          <p:cNvSpPr txBox="1"/>
          <p:nvPr/>
        </p:nvSpPr>
        <p:spPr>
          <a:xfrm>
            <a:off x="6146778" y="5868492"/>
            <a:ext cx="4467310" cy="4527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lnSpc>
                <a:spcPts val="3439"/>
              </a:lnSpc>
              <a:defRPr/>
            </a:pPr>
            <a:r>
              <a:rPr lang="en-US" sz="11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*Test results from Huawei Lab</a:t>
            </a:r>
          </a:p>
        </p:txBody>
      </p:sp>
      <p:sp>
        <p:nvSpPr>
          <p:cNvPr id="33" name="上箭头 7">
            <a:extLst>
              <a:ext uri="{FF2B5EF4-FFF2-40B4-BE49-F238E27FC236}">
                <a16:creationId xmlns:a16="http://schemas.microsoft.com/office/drawing/2014/main" id="{E4315784-31A3-4952-9EAA-1D2E2AB76AAF}"/>
              </a:ext>
            </a:extLst>
          </p:cNvPr>
          <p:cNvSpPr/>
          <p:nvPr/>
        </p:nvSpPr>
        <p:spPr>
          <a:xfrm>
            <a:off x="2647520" y="2337393"/>
            <a:ext cx="279818" cy="50381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40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78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718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957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196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435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675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913" algn="l" defTabSz="9144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35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39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40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2D11D6A7-469B-4BB1-BD24-9B362A2A4C33}"/>
              </a:ext>
            </a:extLst>
          </p:cNvPr>
          <p:cNvSpPr txBox="1"/>
          <p:nvPr/>
        </p:nvSpPr>
        <p:spPr>
          <a:xfrm>
            <a:off x="9867938" y="1777778"/>
            <a:ext cx="1074617" cy="399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999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180%</a:t>
            </a:r>
            <a:endParaRPr lang="en-US" altLang="zh-CN" sz="1999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4742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106655409"/>
          <p:cNvSpPr txBox="1">
            <a:spLocks/>
          </p:cNvSpPr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 err="1"/>
              <a:t>SmartCompression</a:t>
            </a:r>
            <a:r>
              <a:rPr lang="en-US" sz="2798" dirty="0"/>
              <a:t>: High Performance and High Reduction Ratio Delivered by Compression + Compaction + Rearrangement</a:t>
            </a:r>
            <a:endParaRPr lang="en-US" altLang="zh-CN" sz="2798" dirty="0"/>
          </a:p>
        </p:txBody>
      </p:sp>
      <p:sp>
        <p:nvSpPr>
          <p:cNvPr id="7" name="920185623"/>
          <p:cNvSpPr txBox="1"/>
          <p:nvPr/>
        </p:nvSpPr>
        <p:spPr>
          <a:xfrm>
            <a:off x="506946" y="1354975"/>
            <a:ext cx="2679522" cy="246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Compression logic optimization</a:t>
            </a:r>
            <a:endParaRPr lang="en-US" sz="1599" b="1" dirty="0">
              <a:solidFill>
                <a:srgbClr val="1D1D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64469240"/>
          <p:cNvSpPr txBox="1"/>
          <p:nvPr/>
        </p:nvSpPr>
        <p:spPr>
          <a:xfrm>
            <a:off x="3410439" y="1354975"/>
            <a:ext cx="3983747" cy="246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Byte-level compaction</a:t>
            </a:r>
            <a:endParaRPr lang="en-US" sz="1599" b="1" dirty="0">
              <a:solidFill>
                <a:srgbClr val="1D1D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704853388"/>
          <p:cNvSpPr txBox="1"/>
          <p:nvPr/>
        </p:nvSpPr>
        <p:spPr>
          <a:xfrm>
            <a:off x="8961861" y="1354975"/>
            <a:ext cx="2200088" cy="246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DIF rearrangement</a:t>
            </a:r>
            <a:endParaRPr lang="en-US" sz="1599" b="1" dirty="0">
              <a:solidFill>
                <a:srgbClr val="1D1D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接连接符 3"/>
          <p:cNvCxnSpPr/>
          <p:nvPr/>
        </p:nvCxnSpPr>
        <p:spPr>
          <a:xfrm flipH="1">
            <a:off x="3289434" y="1198141"/>
            <a:ext cx="0" cy="5109389"/>
          </a:xfrm>
          <a:prstGeom prst="line">
            <a:avLst/>
          </a:prstGeom>
          <a:noFill/>
          <a:ln w="12700" cap="flat">
            <a:solidFill>
              <a:schemeClr val="bg1">
                <a:lumMod val="75000"/>
                <a:alpha val="48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486234072"/>
          <p:cNvSpPr txBox="1">
            <a:spLocks noChangeArrowheads="1"/>
          </p:cNvSpPr>
          <p:nvPr/>
        </p:nvSpPr>
        <p:spPr bwMode="auto">
          <a:xfrm>
            <a:off x="3273405" y="5728184"/>
            <a:ext cx="4492080" cy="2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defTabSz="801367" fontAlgn="ctr">
              <a:defRPr/>
            </a:pPr>
            <a:endParaRPr lang="en-US" altLang="zh-CN" sz="1200" b="1" dirty="0">
              <a:solidFill>
                <a:srgbClr val="0070C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94" name="Straight Connector 223"/>
          <p:cNvCxnSpPr>
            <a:cxnSpLocks noChangeShapeType="1"/>
          </p:cNvCxnSpPr>
          <p:nvPr/>
        </p:nvCxnSpPr>
        <p:spPr bwMode="auto">
          <a:xfrm>
            <a:off x="4002090" y="4327637"/>
            <a:ext cx="3273963" cy="1109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175"/>
          <p:cNvCxnSpPr>
            <a:cxnSpLocks noChangeShapeType="1"/>
          </p:cNvCxnSpPr>
          <p:nvPr/>
        </p:nvCxnSpPr>
        <p:spPr bwMode="auto">
          <a:xfrm>
            <a:off x="4782114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Straight Connector 176"/>
          <p:cNvCxnSpPr>
            <a:cxnSpLocks noChangeShapeType="1"/>
          </p:cNvCxnSpPr>
          <p:nvPr/>
        </p:nvCxnSpPr>
        <p:spPr bwMode="auto">
          <a:xfrm>
            <a:off x="4997577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Straight Connector 177"/>
          <p:cNvCxnSpPr>
            <a:cxnSpLocks noChangeShapeType="1"/>
          </p:cNvCxnSpPr>
          <p:nvPr/>
        </p:nvCxnSpPr>
        <p:spPr bwMode="auto">
          <a:xfrm>
            <a:off x="5213040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Straight Connector 178"/>
          <p:cNvCxnSpPr>
            <a:cxnSpLocks noChangeShapeType="1"/>
          </p:cNvCxnSpPr>
          <p:nvPr/>
        </p:nvCxnSpPr>
        <p:spPr bwMode="auto">
          <a:xfrm>
            <a:off x="5428504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Straight Connector 179"/>
          <p:cNvCxnSpPr>
            <a:cxnSpLocks noChangeShapeType="1"/>
          </p:cNvCxnSpPr>
          <p:nvPr/>
        </p:nvCxnSpPr>
        <p:spPr bwMode="auto">
          <a:xfrm>
            <a:off x="5643968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Straight Connector 180"/>
          <p:cNvCxnSpPr>
            <a:cxnSpLocks noChangeShapeType="1"/>
          </p:cNvCxnSpPr>
          <p:nvPr/>
        </p:nvCxnSpPr>
        <p:spPr bwMode="auto">
          <a:xfrm>
            <a:off x="5859429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Straight Connector 181"/>
          <p:cNvCxnSpPr>
            <a:cxnSpLocks noChangeShapeType="1"/>
          </p:cNvCxnSpPr>
          <p:nvPr/>
        </p:nvCxnSpPr>
        <p:spPr bwMode="auto">
          <a:xfrm>
            <a:off x="6074892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Straight Connector 182"/>
          <p:cNvCxnSpPr>
            <a:cxnSpLocks noChangeShapeType="1"/>
          </p:cNvCxnSpPr>
          <p:nvPr/>
        </p:nvCxnSpPr>
        <p:spPr bwMode="auto">
          <a:xfrm>
            <a:off x="6290356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Straight Connector 183"/>
          <p:cNvCxnSpPr>
            <a:cxnSpLocks noChangeShapeType="1"/>
          </p:cNvCxnSpPr>
          <p:nvPr/>
        </p:nvCxnSpPr>
        <p:spPr bwMode="auto">
          <a:xfrm>
            <a:off x="6505818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" name="TextBox 184"/>
          <p:cNvSpPr txBox="1"/>
          <p:nvPr/>
        </p:nvSpPr>
        <p:spPr bwMode="auto">
          <a:xfrm>
            <a:off x="4810670" y="3626444"/>
            <a:ext cx="424100" cy="1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srgbClr val="1D1D1A"/>
                </a:solidFill>
                <a:latin typeface="Arial" panose="020B0604020202020204" pitchFamily="34" charset="0"/>
              </a:rPr>
              <a:t>1 KB</a:t>
            </a:r>
          </a:p>
        </p:txBody>
      </p:sp>
      <p:sp>
        <p:nvSpPr>
          <p:cNvPr id="105" name="TextBox 189"/>
          <p:cNvSpPr txBox="1"/>
          <p:nvPr/>
        </p:nvSpPr>
        <p:spPr bwMode="auto">
          <a:xfrm>
            <a:off x="5196629" y="3626444"/>
            <a:ext cx="437856" cy="15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srgbClr val="1D1D1A"/>
                </a:solidFill>
                <a:latin typeface="Arial" panose="020B0604020202020204" pitchFamily="34" charset="0"/>
              </a:rPr>
              <a:t>3 KB</a:t>
            </a:r>
          </a:p>
        </p:txBody>
      </p:sp>
      <p:sp>
        <p:nvSpPr>
          <p:cNvPr id="106" name="TextBox 192"/>
          <p:cNvSpPr txBox="1"/>
          <p:nvPr/>
        </p:nvSpPr>
        <p:spPr bwMode="auto">
          <a:xfrm>
            <a:off x="5680553" y="3626443"/>
            <a:ext cx="410552" cy="16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srgbClr val="1D1D1A"/>
                </a:solidFill>
                <a:latin typeface="Arial" panose="020B0604020202020204" pitchFamily="34" charset="0"/>
              </a:rPr>
              <a:t>5 KB</a:t>
            </a:r>
          </a:p>
        </p:txBody>
      </p:sp>
      <p:sp>
        <p:nvSpPr>
          <p:cNvPr id="107" name="Rectangle 197"/>
          <p:cNvSpPr/>
          <p:nvPr/>
        </p:nvSpPr>
        <p:spPr bwMode="auto">
          <a:xfrm>
            <a:off x="4780861" y="3315811"/>
            <a:ext cx="239826" cy="188949"/>
          </a:xfrm>
          <a:prstGeom prst="rect">
            <a:avLst/>
          </a:prstGeom>
          <a:solidFill>
            <a:schemeClr val="accent1">
              <a:lumMod val="9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08" name="Rectangle 199"/>
          <p:cNvSpPr/>
          <p:nvPr/>
        </p:nvSpPr>
        <p:spPr bwMode="auto">
          <a:xfrm>
            <a:off x="5020687" y="3315811"/>
            <a:ext cx="188338" cy="18894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09" name="Left Brace 96"/>
          <p:cNvSpPr>
            <a:spLocks/>
          </p:cNvSpPr>
          <p:nvPr/>
        </p:nvSpPr>
        <p:spPr bwMode="auto">
          <a:xfrm rot="5400000">
            <a:off x="4935879" y="3046550"/>
            <a:ext cx="115829" cy="426964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10" name="Rectangle 98"/>
          <p:cNvSpPr/>
          <p:nvPr/>
        </p:nvSpPr>
        <p:spPr bwMode="auto">
          <a:xfrm>
            <a:off x="5209027" y="3315811"/>
            <a:ext cx="276411" cy="188949"/>
          </a:xfrm>
          <a:prstGeom prst="rect">
            <a:avLst/>
          </a:prstGeom>
          <a:solidFill>
            <a:srgbClr val="00B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11" name="Left Brace 100"/>
          <p:cNvSpPr>
            <a:spLocks/>
          </p:cNvSpPr>
          <p:nvPr/>
        </p:nvSpPr>
        <p:spPr bwMode="auto">
          <a:xfrm rot="5400000">
            <a:off x="5366202" y="3043658"/>
            <a:ext cx="115829" cy="432750"/>
          </a:xfrm>
          <a:prstGeom prst="leftBrace">
            <a:avLst>
              <a:gd name="adj1" fmla="val 8328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12" name="TextBox 132"/>
          <p:cNvSpPr txBox="1"/>
          <p:nvPr/>
        </p:nvSpPr>
        <p:spPr bwMode="auto">
          <a:xfrm>
            <a:off x="5772326" y="3085163"/>
            <a:ext cx="369903" cy="17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b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B3</a:t>
            </a:r>
          </a:p>
        </p:txBody>
      </p:sp>
      <p:sp>
        <p:nvSpPr>
          <p:cNvPr id="113" name="Rectangle 89"/>
          <p:cNvSpPr/>
          <p:nvPr/>
        </p:nvSpPr>
        <p:spPr bwMode="auto">
          <a:xfrm>
            <a:off x="5486794" y="3315811"/>
            <a:ext cx="158530" cy="18894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14" name="TextBox 132"/>
          <p:cNvSpPr txBox="1"/>
          <p:nvPr/>
        </p:nvSpPr>
        <p:spPr bwMode="auto">
          <a:xfrm>
            <a:off x="6173795" y="3103683"/>
            <a:ext cx="544693" cy="15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b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  B4</a:t>
            </a:r>
          </a:p>
        </p:txBody>
      </p:sp>
      <p:sp>
        <p:nvSpPr>
          <p:cNvPr id="115" name="Rectangle 199"/>
          <p:cNvSpPr/>
          <p:nvPr/>
        </p:nvSpPr>
        <p:spPr bwMode="auto">
          <a:xfrm>
            <a:off x="5639904" y="3315811"/>
            <a:ext cx="448490" cy="188949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16" name="Rectangle 89"/>
          <p:cNvSpPr/>
          <p:nvPr/>
        </p:nvSpPr>
        <p:spPr bwMode="auto">
          <a:xfrm>
            <a:off x="6091105" y="3315811"/>
            <a:ext cx="197824" cy="18894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17" name="Rectangle 199"/>
          <p:cNvSpPr/>
          <p:nvPr/>
        </p:nvSpPr>
        <p:spPr bwMode="auto">
          <a:xfrm>
            <a:off x="6286219" y="3315811"/>
            <a:ext cx="239827" cy="18894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18" name="Rectangle 89"/>
          <p:cNvSpPr/>
          <p:nvPr/>
        </p:nvSpPr>
        <p:spPr bwMode="auto">
          <a:xfrm>
            <a:off x="6769938" y="3315811"/>
            <a:ext cx="168015" cy="18894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19" name="Rectangle 89"/>
          <p:cNvSpPr/>
          <p:nvPr/>
        </p:nvSpPr>
        <p:spPr bwMode="auto">
          <a:xfrm>
            <a:off x="6519271" y="3315811"/>
            <a:ext cx="197824" cy="18894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20" name="Rectangle 199"/>
          <p:cNvSpPr/>
          <p:nvPr/>
        </p:nvSpPr>
        <p:spPr bwMode="auto">
          <a:xfrm>
            <a:off x="6713031" y="3315811"/>
            <a:ext cx="55553" cy="188949"/>
          </a:xfrm>
          <a:prstGeom prst="rect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21" name="Left Brace 100"/>
          <p:cNvSpPr>
            <a:spLocks/>
          </p:cNvSpPr>
          <p:nvPr/>
        </p:nvSpPr>
        <p:spPr bwMode="auto">
          <a:xfrm rot="5400000">
            <a:off x="5905197" y="2940760"/>
            <a:ext cx="115829" cy="638546"/>
          </a:xfrm>
          <a:prstGeom prst="leftBrace">
            <a:avLst>
              <a:gd name="adj1" fmla="val 834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22" name="Left Brace 100"/>
          <p:cNvSpPr>
            <a:spLocks/>
          </p:cNvSpPr>
          <p:nvPr/>
        </p:nvSpPr>
        <p:spPr bwMode="auto">
          <a:xfrm rot="5400000">
            <a:off x="6440017" y="3044485"/>
            <a:ext cx="115829" cy="431094"/>
          </a:xfrm>
          <a:prstGeom prst="leftBrace">
            <a:avLst>
              <a:gd name="adj1" fmla="val 834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23" name="Left Brace 100"/>
          <p:cNvSpPr>
            <a:spLocks/>
          </p:cNvSpPr>
          <p:nvPr/>
        </p:nvSpPr>
        <p:spPr bwMode="auto">
          <a:xfrm rot="5400000">
            <a:off x="6768326" y="3151396"/>
            <a:ext cx="115829" cy="217274"/>
          </a:xfrm>
          <a:prstGeom prst="leftBrace">
            <a:avLst>
              <a:gd name="adj1" fmla="val 833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24" name="TextBox 132"/>
          <p:cNvSpPr txBox="1"/>
          <p:nvPr/>
        </p:nvSpPr>
        <p:spPr bwMode="auto">
          <a:xfrm>
            <a:off x="4794410" y="3105662"/>
            <a:ext cx="412865" cy="14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b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 B1</a:t>
            </a:r>
          </a:p>
        </p:txBody>
      </p:sp>
      <p:sp>
        <p:nvSpPr>
          <p:cNvPr id="125" name="TextBox 132"/>
          <p:cNvSpPr txBox="1"/>
          <p:nvPr/>
        </p:nvSpPr>
        <p:spPr bwMode="auto">
          <a:xfrm>
            <a:off x="6589765" y="3090599"/>
            <a:ext cx="410508" cy="16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b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  B5</a:t>
            </a:r>
          </a:p>
        </p:txBody>
      </p:sp>
      <p:sp>
        <p:nvSpPr>
          <p:cNvPr id="126" name="TextBox 132"/>
          <p:cNvSpPr txBox="1"/>
          <p:nvPr/>
        </p:nvSpPr>
        <p:spPr bwMode="auto">
          <a:xfrm>
            <a:off x="5221149" y="3028187"/>
            <a:ext cx="443072" cy="22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b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B2</a:t>
            </a:r>
          </a:p>
        </p:txBody>
      </p:sp>
      <p:cxnSp>
        <p:nvCxnSpPr>
          <p:cNvPr id="127" name="Straight Connector 183"/>
          <p:cNvCxnSpPr>
            <a:cxnSpLocks noChangeShapeType="1"/>
          </p:cNvCxnSpPr>
          <p:nvPr/>
        </p:nvCxnSpPr>
        <p:spPr bwMode="auto">
          <a:xfrm>
            <a:off x="6720216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" name="Straight Connector 183"/>
          <p:cNvCxnSpPr>
            <a:cxnSpLocks noChangeShapeType="1"/>
          </p:cNvCxnSpPr>
          <p:nvPr/>
        </p:nvCxnSpPr>
        <p:spPr bwMode="auto">
          <a:xfrm>
            <a:off x="6935398" y="3504639"/>
            <a:ext cx="0" cy="1176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TextBox 192"/>
          <p:cNvSpPr txBox="1"/>
          <p:nvPr/>
        </p:nvSpPr>
        <p:spPr bwMode="auto">
          <a:xfrm>
            <a:off x="6103299" y="3622737"/>
            <a:ext cx="429651" cy="17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srgbClr val="1D1D1A"/>
                </a:solidFill>
                <a:latin typeface="Arial" panose="020B0604020202020204" pitchFamily="34" charset="0"/>
              </a:rPr>
              <a:t>7 KB</a:t>
            </a:r>
          </a:p>
        </p:txBody>
      </p:sp>
      <p:sp>
        <p:nvSpPr>
          <p:cNvPr id="130" name="TextBox 192"/>
          <p:cNvSpPr txBox="1"/>
          <p:nvPr/>
        </p:nvSpPr>
        <p:spPr bwMode="auto">
          <a:xfrm>
            <a:off x="6485471" y="3622736"/>
            <a:ext cx="433515" cy="1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srgbClr val="1D1D1A"/>
                </a:solidFill>
                <a:latin typeface="Arial" panose="020B0604020202020204" pitchFamily="34" charset="0"/>
              </a:rPr>
              <a:t>9 KB</a:t>
            </a:r>
          </a:p>
        </p:txBody>
      </p:sp>
      <p:sp>
        <p:nvSpPr>
          <p:cNvPr id="131" name="TextBox 192"/>
          <p:cNvSpPr txBox="1"/>
          <p:nvPr/>
        </p:nvSpPr>
        <p:spPr bwMode="auto">
          <a:xfrm>
            <a:off x="6758641" y="3641551"/>
            <a:ext cx="548591" cy="14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10 KB</a:t>
            </a:r>
          </a:p>
        </p:txBody>
      </p:sp>
      <p:cxnSp>
        <p:nvCxnSpPr>
          <p:cNvPr id="58" name="Straight Connector 175"/>
          <p:cNvCxnSpPr>
            <a:cxnSpLocks noChangeShapeType="1"/>
          </p:cNvCxnSpPr>
          <p:nvPr/>
        </p:nvCxnSpPr>
        <p:spPr bwMode="auto">
          <a:xfrm>
            <a:off x="4794271" y="5001786"/>
            <a:ext cx="0" cy="11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Connector 176"/>
          <p:cNvCxnSpPr>
            <a:cxnSpLocks noChangeShapeType="1"/>
          </p:cNvCxnSpPr>
          <p:nvPr/>
        </p:nvCxnSpPr>
        <p:spPr bwMode="auto">
          <a:xfrm>
            <a:off x="5009854" y="5001786"/>
            <a:ext cx="0" cy="11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177"/>
          <p:cNvCxnSpPr>
            <a:cxnSpLocks noChangeShapeType="1"/>
          </p:cNvCxnSpPr>
          <p:nvPr/>
        </p:nvCxnSpPr>
        <p:spPr bwMode="auto">
          <a:xfrm>
            <a:off x="5225436" y="5001786"/>
            <a:ext cx="0" cy="11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178"/>
          <p:cNvCxnSpPr>
            <a:cxnSpLocks noChangeShapeType="1"/>
          </p:cNvCxnSpPr>
          <p:nvPr/>
        </p:nvCxnSpPr>
        <p:spPr bwMode="auto">
          <a:xfrm>
            <a:off x="5441018" y="5001786"/>
            <a:ext cx="0" cy="11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179"/>
          <p:cNvCxnSpPr>
            <a:cxnSpLocks noChangeShapeType="1"/>
          </p:cNvCxnSpPr>
          <p:nvPr/>
        </p:nvCxnSpPr>
        <p:spPr bwMode="auto">
          <a:xfrm>
            <a:off x="5656600" y="5001786"/>
            <a:ext cx="0" cy="11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180"/>
          <p:cNvCxnSpPr>
            <a:cxnSpLocks noChangeShapeType="1"/>
          </p:cNvCxnSpPr>
          <p:nvPr/>
        </p:nvCxnSpPr>
        <p:spPr bwMode="auto">
          <a:xfrm>
            <a:off x="5872180" y="5001786"/>
            <a:ext cx="0" cy="11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Connector 181"/>
          <p:cNvCxnSpPr>
            <a:cxnSpLocks noChangeShapeType="1"/>
          </p:cNvCxnSpPr>
          <p:nvPr/>
        </p:nvCxnSpPr>
        <p:spPr bwMode="auto">
          <a:xfrm>
            <a:off x="6087763" y="5001786"/>
            <a:ext cx="0" cy="11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TextBox 184"/>
          <p:cNvSpPr txBox="1"/>
          <p:nvPr/>
        </p:nvSpPr>
        <p:spPr bwMode="auto">
          <a:xfrm>
            <a:off x="4767770" y="5127857"/>
            <a:ext cx="430419" cy="17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1 KB</a:t>
            </a:r>
          </a:p>
        </p:txBody>
      </p:sp>
      <p:sp>
        <p:nvSpPr>
          <p:cNvPr id="66" name="TextBox 189"/>
          <p:cNvSpPr txBox="1"/>
          <p:nvPr/>
        </p:nvSpPr>
        <p:spPr bwMode="auto">
          <a:xfrm>
            <a:off x="5215093" y="5127857"/>
            <a:ext cx="428875" cy="17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3 KB</a:t>
            </a:r>
          </a:p>
        </p:txBody>
      </p:sp>
      <p:sp>
        <p:nvSpPr>
          <p:cNvPr id="67" name="TextBox 192"/>
          <p:cNvSpPr txBox="1"/>
          <p:nvPr/>
        </p:nvSpPr>
        <p:spPr bwMode="auto">
          <a:xfrm>
            <a:off x="5610606" y="5127857"/>
            <a:ext cx="430419" cy="17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5 KB</a:t>
            </a:r>
          </a:p>
        </p:txBody>
      </p:sp>
      <p:sp>
        <p:nvSpPr>
          <p:cNvPr id="68" name="Rectangle 197"/>
          <p:cNvSpPr/>
          <p:nvPr/>
        </p:nvSpPr>
        <p:spPr bwMode="auto">
          <a:xfrm>
            <a:off x="4825576" y="4809033"/>
            <a:ext cx="188339" cy="19265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69" name="Rectangle 199"/>
          <p:cNvSpPr/>
          <p:nvPr/>
        </p:nvSpPr>
        <p:spPr bwMode="auto">
          <a:xfrm>
            <a:off x="5077596" y="4809033"/>
            <a:ext cx="146336" cy="192653"/>
          </a:xfrm>
          <a:prstGeom prst="rect">
            <a:avLst/>
          </a:prstGeom>
          <a:solidFill>
            <a:srgbClr val="00B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0" name="Rectangle 86"/>
          <p:cNvSpPr/>
          <p:nvPr/>
        </p:nvSpPr>
        <p:spPr bwMode="auto">
          <a:xfrm>
            <a:off x="5039658" y="4809033"/>
            <a:ext cx="39294" cy="19265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1" name="Rectangle 87"/>
          <p:cNvSpPr/>
          <p:nvPr/>
        </p:nvSpPr>
        <p:spPr bwMode="auto">
          <a:xfrm>
            <a:off x="5013914" y="4809033"/>
            <a:ext cx="31164" cy="192653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2" name="Rectangle 89"/>
          <p:cNvSpPr/>
          <p:nvPr/>
        </p:nvSpPr>
        <p:spPr bwMode="auto">
          <a:xfrm>
            <a:off x="4794411" y="4809033"/>
            <a:ext cx="32518" cy="192653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3" name="Left Brace 96"/>
          <p:cNvSpPr>
            <a:spLocks/>
          </p:cNvSpPr>
          <p:nvPr/>
        </p:nvSpPr>
        <p:spPr bwMode="auto">
          <a:xfrm rot="5400000">
            <a:off x="4877846" y="4615838"/>
            <a:ext cx="115738" cy="282884"/>
          </a:xfrm>
          <a:prstGeom prst="leftBrace">
            <a:avLst>
              <a:gd name="adj1" fmla="val 8331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74" name="Rectangle 98"/>
          <p:cNvSpPr/>
          <p:nvPr/>
        </p:nvSpPr>
        <p:spPr bwMode="auto">
          <a:xfrm>
            <a:off x="5256451" y="4809033"/>
            <a:ext cx="62329" cy="192653"/>
          </a:xfrm>
          <a:prstGeom prst="rect">
            <a:avLst/>
          </a:prstGeom>
          <a:solidFill>
            <a:srgbClr val="00B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5" name="Rectangle 99"/>
          <p:cNvSpPr/>
          <p:nvPr/>
        </p:nvSpPr>
        <p:spPr bwMode="auto">
          <a:xfrm>
            <a:off x="5223933" y="4809033"/>
            <a:ext cx="32518" cy="192653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6" name="Left Brace 100"/>
          <p:cNvSpPr>
            <a:spLocks/>
          </p:cNvSpPr>
          <p:nvPr/>
        </p:nvSpPr>
        <p:spPr bwMode="auto">
          <a:xfrm rot="5400000">
            <a:off x="5140250" y="4636319"/>
            <a:ext cx="115738" cy="241920"/>
          </a:xfrm>
          <a:prstGeom prst="leftBrace">
            <a:avLst>
              <a:gd name="adj1" fmla="val 8328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77" name="TextBox 132"/>
          <p:cNvSpPr txBox="1"/>
          <p:nvPr/>
        </p:nvSpPr>
        <p:spPr bwMode="auto">
          <a:xfrm>
            <a:off x="4728018" y="4500252"/>
            <a:ext cx="422748" cy="16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700" dirty="0">
                <a:solidFill>
                  <a:prstClr val="black"/>
                </a:solidFill>
                <a:latin typeface="Arial" panose="020B0604020202020204" pitchFamily="34" charset="0"/>
              </a:rPr>
              <a:t>B1</a:t>
            </a:r>
          </a:p>
        </p:txBody>
      </p:sp>
      <p:sp>
        <p:nvSpPr>
          <p:cNvPr id="78" name="Rectangle 89"/>
          <p:cNvSpPr/>
          <p:nvPr/>
        </p:nvSpPr>
        <p:spPr bwMode="auto">
          <a:xfrm>
            <a:off x="5656165" y="4809033"/>
            <a:ext cx="32518" cy="192653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79" name="Rectangle 199"/>
          <p:cNvSpPr/>
          <p:nvPr/>
        </p:nvSpPr>
        <p:spPr bwMode="auto">
          <a:xfrm>
            <a:off x="5321488" y="4809033"/>
            <a:ext cx="331965" cy="192653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80" name="Rectangle 199"/>
          <p:cNvSpPr/>
          <p:nvPr/>
        </p:nvSpPr>
        <p:spPr bwMode="auto">
          <a:xfrm>
            <a:off x="5780820" y="4809033"/>
            <a:ext cx="85362" cy="19265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81" name="Rectangle 199"/>
          <p:cNvSpPr/>
          <p:nvPr/>
        </p:nvSpPr>
        <p:spPr bwMode="auto">
          <a:xfrm>
            <a:off x="6030132" y="4809033"/>
            <a:ext cx="55553" cy="192653"/>
          </a:xfrm>
          <a:prstGeom prst="rect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82" name="Rectangle 199"/>
          <p:cNvSpPr/>
          <p:nvPr/>
        </p:nvSpPr>
        <p:spPr bwMode="auto">
          <a:xfrm>
            <a:off x="5698507" y="4810547"/>
            <a:ext cx="90782" cy="192653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83" name="Rectangle 89"/>
          <p:cNvSpPr/>
          <p:nvPr/>
        </p:nvSpPr>
        <p:spPr bwMode="auto">
          <a:xfrm>
            <a:off x="5866183" y="4809033"/>
            <a:ext cx="32518" cy="192653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84" name="Rectangle 199"/>
          <p:cNvSpPr/>
          <p:nvPr/>
        </p:nvSpPr>
        <p:spPr bwMode="auto">
          <a:xfrm>
            <a:off x="5900057" y="4809033"/>
            <a:ext cx="130076" cy="19265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79151" tIns="39576" rIns="79151" bIns="39576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801207" fontAlgn="ctr">
              <a:defRPr/>
            </a:pPr>
            <a:endParaRPr lang="en-US" sz="9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85" name="Left Brace 100"/>
          <p:cNvSpPr>
            <a:spLocks/>
          </p:cNvSpPr>
          <p:nvPr/>
        </p:nvSpPr>
        <p:spPr bwMode="auto">
          <a:xfrm rot="5400000">
            <a:off x="5491168" y="4527409"/>
            <a:ext cx="115738" cy="459738"/>
          </a:xfrm>
          <a:prstGeom prst="leftBrace">
            <a:avLst>
              <a:gd name="adj1" fmla="val 8340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6" name="Left Brace 100"/>
          <p:cNvSpPr>
            <a:spLocks/>
          </p:cNvSpPr>
          <p:nvPr/>
        </p:nvSpPr>
        <p:spPr bwMode="auto">
          <a:xfrm rot="5400000">
            <a:off x="5847120" y="4631894"/>
            <a:ext cx="115738" cy="250768"/>
          </a:xfrm>
          <a:prstGeom prst="leftBrace">
            <a:avLst>
              <a:gd name="adj1" fmla="val 8331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7" name="Left Brace 100"/>
          <p:cNvSpPr>
            <a:spLocks/>
          </p:cNvSpPr>
          <p:nvPr/>
        </p:nvSpPr>
        <p:spPr bwMode="auto">
          <a:xfrm rot="5400000">
            <a:off x="5997280" y="4727036"/>
            <a:ext cx="115738" cy="60484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140000"/>
              </a:lnSpc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36588" indent="-244475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979488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indent="-196850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1762125" indent="-195263">
              <a:lnSpc>
                <a:spcPct val="140000"/>
              </a:lnSpc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2193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6765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1337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590925" indent="-195263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14112" fontAlgn="ctr">
              <a:lnSpc>
                <a:spcPct val="100000"/>
              </a:lnSpc>
              <a:defRPr/>
            </a:pPr>
            <a:endParaRPr lang="en-US" altLang="en-US" sz="900" b="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8" name="TextBox 132"/>
          <p:cNvSpPr txBox="1"/>
          <p:nvPr/>
        </p:nvSpPr>
        <p:spPr bwMode="auto">
          <a:xfrm>
            <a:off x="4992235" y="4502106"/>
            <a:ext cx="436270" cy="17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700" dirty="0">
                <a:solidFill>
                  <a:prstClr val="black"/>
                </a:solidFill>
                <a:latin typeface="Arial" panose="020B0604020202020204" pitchFamily="34" charset="0"/>
              </a:rPr>
              <a:t>B2</a:t>
            </a:r>
          </a:p>
        </p:txBody>
      </p:sp>
      <p:sp>
        <p:nvSpPr>
          <p:cNvPr id="89" name="TextBox 132"/>
          <p:cNvSpPr txBox="1"/>
          <p:nvPr/>
        </p:nvSpPr>
        <p:spPr bwMode="auto">
          <a:xfrm>
            <a:off x="5345877" y="4502106"/>
            <a:ext cx="394439" cy="15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700" dirty="0">
                <a:solidFill>
                  <a:prstClr val="black"/>
                </a:solidFill>
                <a:latin typeface="Arial" panose="020B0604020202020204" pitchFamily="34" charset="0"/>
              </a:rPr>
              <a:t>B3</a:t>
            </a:r>
          </a:p>
        </p:txBody>
      </p:sp>
      <p:sp>
        <p:nvSpPr>
          <p:cNvPr id="90" name="TextBox 132"/>
          <p:cNvSpPr txBox="1"/>
          <p:nvPr/>
        </p:nvSpPr>
        <p:spPr bwMode="auto">
          <a:xfrm>
            <a:off x="5848569" y="4502104"/>
            <a:ext cx="420035" cy="15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700" dirty="0">
                <a:solidFill>
                  <a:prstClr val="black"/>
                </a:solidFill>
                <a:latin typeface="Arial" panose="020B0604020202020204" pitchFamily="34" charset="0"/>
              </a:rPr>
              <a:t>B5</a:t>
            </a:r>
          </a:p>
        </p:txBody>
      </p:sp>
      <p:sp>
        <p:nvSpPr>
          <p:cNvPr id="91" name="TextBox 132"/>
          <p:cNvSpPr txBox="1"/>
          <p:nvPr/>
        </p:nvSpPr>
        <p:spPr bwMode="auto">
          <a:xfrm>
            <a:off x="5597700" y="4502104"/>
            <a:ext cx="429251" cy="1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700" dirty="0">
                <a:solidFill>
                  <a:prstClr val="black"/>
                </a:solidFill>
                <a:latin typeface="Arial" panose="020B0604020202020204" pitchFamily="34" charset="0"/>
              </a:rPr>
              <a:t>B4</a:t>
            </a:r>
          </a:p>
        </p:txBody>
      </p:sp>
      <p:sp>
        <p:nvSpPr>
          <p:cNvPr id="93" name="TextBox 192"/>
          <p:cNvSpPr txBox="1"/>
          <p:nvPr/>
        </p:nvSpPr>
        <p:spPr bwMode="auto">
          <a:xfrm>
            <a:off x="5897347" y="5134375"/>
            <a:ext cx="522173" cy="11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anchor="ctr" anchorCtr="1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9pPr>
          </a:lstStyle>
          <a:p>
            <a:pPr defTabSz="914112" fontAlgn="ctr">
              <a:defRPr/>
            </a:pP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</a:rPr>
              <a:t>6 KB</a:t>
            </a:r>
            <a:endParaRPr lang="en-US" sz="105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组合 180"/>
          <p:cNvGrpSpPr>
            <a:grpSpLocks/>
          </p:cNvGrpSpPr>
          <p:nvPr/>
        </p:nvGrpSpPr>
        <p:grpSpPr bwMode="auto">
          <a:xfrm>
            <a:off x="4684659" y="2291403"/>
            <a:ext cx="2134059" cy="777780"/>
            <a:chOff x="5508104" y="2288463"/>
            <a:chExt cx="2499803" cy="666676"/>
          </a:xfrm>
        </p:grpSpPr>
        <p:sp>
          <p:nvSpPr>
            <p:cNvPr id="43" name="Down Arrow 195"/>
            <p:cNvSpPr/>
            <p:nvPr/>
          </p:nvSpPr>
          <p:spPr bwMode="auto">
            <a:xfrm>
              <a:off x="6650871" y="2477205"/>
              <a:ext cx="125589" cy="107833"/>
            </a:xfrm>
            <a:prstGeom prst="downArrow">
              <a:avLst>
                <a:gd name="adj1" fmla="val 50000"/>
                <a:gd name="adj2" fmla="val 53125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9pPr>
            </a:lstStyle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Rectangle 200"/>
            <p:cNvSpPr/>
            <p:nvPr/>
          </p:nvSpPr>
          <p:spPr bwMode="auto">
            <a:xfrm>
              <a:off x="6023937" y="2636196"/>
              <a:ext cx="228553" cy="133377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/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Rectangle 202"/>
            <p:cNvSpPr/>
            <p:nvPr/>
          </p:nvSpPr>
          <p:spPr bwMode="auto">
            <a:xfrm>
              <a:off x="5508104" y="2636196"/>
              <a:ext cx="204746" cy="133377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/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Rectangle 203"/>
            <p:cNvSpPr/>
            <p:nvPr/>
          </p:nvSpPr>
          <p:spPr bwMode="auto">
            <a:xfrm>
              <a:off x="6542943" y="2636196"/>
              <a:ext cx="290454" cy="133377"/>
            </a:xfrm>
            <a:prstGeom prst="rect">
              <a:avLst/>
            </a:prstGeom>
            <a:solidFill>
              <a:srgbClr val="009999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/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Rectangle 205"/>
            <p:cNvSpPr/>
            <p:nvPr/>
          </p:nvSpPr>
          <p:spPr bwMode="auto">
            <a:xfrm>
              <a:off x="7065124" y="2636196"/>
              <a:ext cx="219030" cy="1333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/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Rectangle 206"/>
            <p:cNvSpPr/>
            <p:nvPr/>
          </p:nvSpPr>
          <p:spPr bwMode="auto">
            <a:xfrm>
              <a:off x="7592067" y="2636196"/>
              <a:ext cx="46028" cy="133377"/>
            </a:xfrm>
            <a:prstGeom prst="rect">
              <a:avLst/>
            </a:prstGeom>
            <a:solidFill>
              <a:srgbClr val="00B0F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/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Down Arrow 195"/>
            <p:cNvSpPr/>
            <p:nvPr/>
          </p:nvSpPr>
          <p:spPr bwMode="auto">
            <a:xfrm>
              <a:off x="6631825" y="2820594"/>
              <a:ext cx="137457" cy="134545"/>
            </a:xfrm>
            <a:prstGeom prst="downArrow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9pPr>
            </a:lstStyle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3" name="Rectangle 210"/>
            <p:cNvSpPr/>
            <p:nvPr/>
          </p:nvSpPr>
          <p:spPr bwMode="auto">
            <a:xfrm>
              <a:off x="5508104" y="2288463"/>
              <a:ext cx="415840" cy="13178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9pPr>
            </a:lstStyle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Rectangle 210"/>
            <p:cNvSpPr/>
            <p:nvPr/>
          </p:nvSpPr>
          <p:spPr bwMode="auto">
            <a:xfrm>
              <a:off x="6023937" y="2288463"/>
              <a:ext cx="415840" cy="13178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9pPr>
            </a:lstStyle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Rectangle 210"/>
            <p:cNvSpPr/>
            <p:nvPr/>
          </p:nvSpPr>
          <p:spPr bwMode="auto">
            <a:xfrm>
              <a:off x="6542943" y="2288463"/>
              <a:ext cx="417428" cy="13178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9pPr>
            </a:lstStyle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Rectangle 210"/>
            <p:cNvSpPr/>
            <p:nvPr/>
          </p:nvSpPr>
          <p:spPr bwMode="auto">
            <a:xfrm>
              <a:off x="7065124" y="2288463"/>
              <a:ext cx="417427" cy="13178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9pPr>
            </a:lstStyle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Rectangle 210"/>
            <p:cNvSpPr/>
            <p:nvPr/>
          </p:nvSpPr>
          <p:spPr bwMode="auto">
            <a:xfrm>
              <a:off x="7592067" y="2288463"/>
              <a:ext cx="415840" cy="13178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  <p:txBody>
            <a:bodyPr wrap="square" lIns="79151" tIns="39576" rIns="79151" bIns="39576" anchor="ctr" anchorCtr="1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bg1"/>
                  </a:solidFill>
                  <a:latin typeface="Arial"/>
                  <a:ea typeface="+mj-ea"/>
                  <a:cs typeface="+mj-cs"/>
                </a:defRPr>
              </a:lvl9pPr>
            </a:lstStyle>
            <a:p>
              <a:pPr defTabSz="801207" fontAlgn="ctr">
                <a:defRPr/>
              </a:pP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</a:endParaRPr>
            </a:p>
          </p:txBody>
        </p:sp>
      </p:grpSp>
      <p:cxnSp>
        <p:nvCxnSpPr>
          <p:cNvPr id="30" name="直接箭头连接符 196"/>
          <p:cNvCxnSpPr>
            <a:cxnSpLocks noChangeShapeType="1"/>
          </p:cNvCxnSpPr>
          <p:nvPr/>
        </p:nvCxnSpPr>
        <p:spPr bwMode="auto">
          <a:xfrm flipH="1" flipV="1">
            <a:off x="5093064" y="3363904"/>
            <a:ext cx="585341" cy="490897"/>
          </a:xfrm>
          <a:prstGeom prst="straightConnector1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接箭头连接符 197"/>
          <p:cNvCxnSpPr>
            <a:cxnSpLocks noChangeShapeType="1"/>
          </p:cNvCxnSpPr>
          <p:nvPr/>
        </p:nvCxnSpPr>
        <p:spPr bwMode="auto">
          <a:xfrm flipH="1" flipV="1">
            <a:off x="5545057" y="3371376"/>
            <a:ext cx="126011" cy="492750"/>
          </a:xfrm>
          <a:prstGeom prst="straightConnector1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接箭头连接符 198"/>
          <p:cNvCxnSpPr>
            <a:cxnSpLocks noChangeShapeType="1"/>
          </p:cNvCxnSpPr>
          <p:nvPr/>
        </p:nvCxnSpPr>
        <p:spPr bwMode="auto">
          <a:xfrm flipV="1">
            <a:off x="5672423" y="3358411"/>
            <a:ext cx="498625" cy="505716"/>
          </a:xfrm>
          <a:prstGeom prst="straightConnector1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接箭头连接符 199"/>
          <p:cNvCxnSpPr>
            <a:cxnSpLocks noChangeShapeType="1"/>
          </p:cNvCxnSpPr>
          <p:nvPr/>
        </p:nvCxnSpPr>
        <p:spPr bwMode="auto">
          <a:xfrm flipV="1">
            <a:off x="5665649" y="3371377"/>
            <a:ext cx="932211" cy="489045"/>
          </a:xfrm>
          <a:prstGeom prst="straightConnector1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直接箭头连接符 200"/>
          <p:cNvCxnSpPr>
            <a:cxnSpLocks noChangeShapeType="1"/>
          </p:cNvCxnSpPr>
          <p:nvPr/>
        </p:nvCxnSpPr>
        <p:spPr bwMode="auto">
          <a:xfrm flipV="1">
            <a:off x="5675134" y="3352852"/>
            <a:ext cx="1177457" cy="511274"/>
          </a:xfrm>
          <a:prstGeom prst="straightConnector1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1712499660"/>
          <p:cNvSpPr txBox="1">
            <a:spLocks noChangeArrowheads="1"/>
          </p:cNvSpPr>
          <p:nvPr/>
        </p:nvSpPr>
        <p:spPr bwMode="auto">
          <a:xfrm>
            <a:off x="3433362" y="2265327"/>
            <a:ext cx="899855" cy="24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defTabSz="801367" fontAlgn="ctr">
              <a:defRPr/>
            </a:pPr>
            <a:endParaRPr lang="en-US" altLang="zh-CN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7" name="1461665544"/>
          <p:cNvSpPr txBox="1">
            <a:spLocks noChangeArrowheads="1"/>
          </p:cNvSpPr>
          <p:nvPr/>
        </p:nvSpPr>
        <p:spPr bwMode="auto">
          <a:xfrm>
            <a:off x="3310520" y="2662762"/>
            <a:ext cx="1021448" cy="2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defTabSz="801367" fontAlgn="ctr">
              <a:defRPr/>
            </a:pPr>
            <a:r>
              <a:rPr lang="en-US" sz="900" dirty="0">
                <a:solidFill>
                  <a:srgbClr val="1D1D1A"/>
                </a:solidFill>
              </a:rPr>
              <a:t>Data compression</a:t>
            </a:r>
          </a:p>
        </p:txBody>
      </p:sp>
      <p:sp>
        <p:nvSpPr>
          <p:cNvPr id="38" name="562504163"/>
          <p:cNvSpPr txBox="1">
            <a:spLocks noChangeArrowheads="1"/>
          </p:cNvSpPr>
          <p:nvPr/>
        </p:nvSpPr>
        <p:spPr bwMode="auto">
          <a:xfrm>
            <a:off x="3286267" y="3179632"/>
            <a:ext cx="669641" cy="38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defTabSz="801367" fontAlgn="ctr">
              <a:defRPr/>
            </a:pPr>
            <a:endParaRPr lang="en-US" altLang="zh-CN" sz="1000" dirty="0">
              <a:solidFill>
                <a:srgbClr val="1D1D1A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 bwMode="auto">
          <a:xfrm>
            <a:off x="8645377" y="2385928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35" name="矩形 134"/>
          <p:cNvSpPr/>
          <p:nvPr/>
        </p:nvSpPr>
        <p:spPr bwMode="auto">
          <a:xfrm>
            <a:off x="9162425" y="2385928"/>
            <a:ext cx="358151" cy="26447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36" name="1027888763"/>
          <p:cNvSpPr txBox="1"/>
          <p:nvPr/>
        </p:nvSpPr>
        <p:spPr>
          <a:xfrm>
            <a:off x="7669287" y="2391382"/>
            <a:ext cx="1008355" cy="2538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112" fontAlgn="ctr"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Original data structure</a:t>
            </a:r>
          </a:p>
        </p:txBody>
      </p:sp>
      <p:sp>
        <p:nvSpPr>
          <p:cNvPr id="138" name="1574520761"/>
          <p:cNvSpPr txBox="1"/>
          <p:nvPr/>
        </p:nvSpPr>
        <p:spPr>
          <a:xfrm>
            <a:off x="8305742" y="2819582"/>
            <a:ext cx="3385972" cy="430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Identifies and rearranges the data integrity field (DIF) values </a:t>
            </a: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</a:rPr>
              <a:t>X</a:t>
            </a: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 to ensure data continuity and improve compression efficiency.</a:t>
            </a:r>
          </a:p>
        </p:txBody>
      </p:sp>
      <p:sp>
        <p:nvSpPr>
          <p:cNvPr id="139" name="矩形 138"/>
          <p:cNvSpPr/>
          <p:nvPr/>
        </p:nvSpPr>
        <p:spPr bwMode="auto">
          <a:xfrm>
            <a:off x="9522241" y="2385928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40" name="矩形 139"/>
          <p:cNvSpPr/>
          <p:nvPr/>
        </p:nvSpPr>
        <p:spPr bwMode="auto">
          <a:xfrm>
            <a:off x="10025983" y="2385928"/>
            <a:ext cx="358151" cy="26447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41" name="矩形 140"/>
          <p:cNvSpPr/>
          <p:nvPr/>
        </p:nvSpPr>
        <p:spPr bwMode="auto">
          <a:xfrm>
            <a:off x="10997547" y="2385928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42" name="矩形 141"/>
          <p:cNvSpPr/>
          <p:nvPr/>
        </p:nvSpPr>
        <p:spPr bwMode="auto">
          <a:xfrm>
            <a:off x="11543858" y="2385928"/>
            <a:ext cx="358151" cy="26447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44" name="矩形 143"/>
          <p:cNvSpPr/>
          <p:nvPr/>
        </p:nvSpPr>
        <p:spPr bwMode="auto">
          <a:xfrm>
            <a:off x="11175930" y="3518681"/>
            <a:ext cx="358151" cy="26447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45" name="449013708"/>
          <p:cNvSpPr txBox="1"/>
          <p:nvPr/>
        </p:nvSpPr>
        <p:spPr>
          <a:xfrm>
            <a:off x="7518090" y="3514739"/>
            <a:ext cx="1159552" cy="2538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112" fontAlgn="ctr"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Structure after rearrangement</a:t>
            </a:r>
          </a:p>
        </p:txBody>
      </p:sp>
      <p:sp>
        <p:nvSpPr>
          <p:cNvPr id="146" name="矩形 145"/>
          <p:cNvSpPr/>
          <p:nvPr/>
        </p:nvSpPr>
        <p:spPr bwMode="auto">
          <a:xfrm>
            <a:off x="10823863" y="3518681"/>
            <a:ext cx="358151" cy="26447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47" name="矩形 146"/>
          <p:cNvSpPr/>
          <p:nvPr/>
        </p:nvSpPr>
        <p:spPr bwMode="auto">
          <a:xfrm>
            <a:off x="11543858" y="3518681"/>
            <a:ext cx="358151" cy="26447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50" name="423859611"/>
          <p:cNvSpPr txBox="1"/>
          <p:nvPr/>
        </p:nvSpPr>
        <p:spPr>
          <a:xfrm>
            <a:off x="7531674" y="4607767"/>
            <a:ext cx="1139493" cy="2538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defTabSz="914112" fontAlgn="ctr"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Structure after compression</a:t>
            </a:r>
          </a:p>
        </p:txBody>
      </p:sp>
      <p:sp>
        <p:nvSpPr>
          <p:cNvPr id="152" name="1765122244"/>
          <p:cNvSpPr txBox="1"/>
          <p:nvPr/>
        </p:nvSpPr>
        <p:spPr>
          <a:xfrm>
            <a:off x="8326764" y="4098287"/>
            <a:ext cx="2835184" cy="2768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Compresses the DIF values.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8645377" y="3513232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9162425" y="3513232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9702209" y="3513232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8645377" y="4672419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9162425" y="4672419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9702209" y="4672419"/>
            <a:ext cx="539664" cy="2644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10823864" y="4672418"/>
            <a:ext cx="681667" cy="264475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51" tIns="39576" rIns="79151" bIns="3957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01207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New X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154" name="1180257928"/>
          <p:cNvSpPr txBox="1"/>
          <p:nvPr/>
        </p:nvSpPr>
        <p:spPr>
          <a:xfrm>
            <a:off x="10175066" y="2280553"/>
            <a:ext cx="1003155" cy="369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</a:rPr>
              <a:t>...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5" name="1735645328"/>
          <p:cNvSpPr txBox="1"/>
          <p:nvPr/>
        </p:nvSpPr>
        <p:spPr>
          <a:xfrm>
            <a:off x="10306733" y="3416319"/>
            <a:ext cx="1003155" cy="369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</a:rPr>
              <a:t>...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6" name="839153878"/>
          <p:cNvSpPr txBox="1"/>
          <p:nvPr/>
        </p:nvSpPr>
        <p:spPr>
          <a:xfrm>
            <a:off x="10310051" y="4601293"/>
            <a:ext cx="1003155" cy="369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</a:rPr>
              <a:t>...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58" name="直接箭头连接符 157"/>
          <p:cNvCxnSpPr/>
          <p:nvPr/>
        </p:nvCxnSpPr>
        <p:spPr>
          <a:xfrm>
            <a:off x="8326860" y="2935825"/>
            <a:ext cx="0" cy="410382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/>
          <p:nvPr/>
        </p:nvCxnSpPr>
        <p:spPr>
          <a:xfrm>
            <a:off x="8326860" y="4049548"/>
            <a:ext cx="0" cy="410382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3"/>
          <p:cNvCxnSpPr/>
          <p:nvPr/>
        </p:nvCxnSpPr>
        <p:spPr>
          <a:xfrm flipH="1">
            <a:off x="7614205" y="1198141"/>
            <a:ext cx="0" cy="5109389"/>
          </a:xfrm>
          <a:prstGeom prst="line">
            <a:avLst/>
          </a:prstGeom>
          <a:noFill/>
          <a:ln w="12700" cap="flat">
            <a:solidFill>
              <a:schemeClr val="bg1">
                <a:lumMod val="75000"/>
                <a:alpha val="48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9" name="1506108734"/>
          <p:cNvSpPr txBox="1">
            <a:spLocks noChangeArrowheads="1"/>
          </p:cNvSpPr>
          <p:nvPr/>
        </p:nvSpPr>
        <p:spPr bwMode="auto">
          <a:xfrm>
            <a:off x="1039872" y="4395202"/>
            <a:ext cx="1912379" cy="2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algn="ctr" defTabSz="801367" fontAlgn="ctr">
              <a:defRPr/>
            </a:pPr>
            <a:r>
              <a:rPr lang="en-US" sz="1200" b="1" dirty="0">
                <a:solidFill>
                  <a:srgbClr val="0070C0"/>
                </a:solidFill>
              </a:rPr>
              <a:t>LZ4: fast compression</a:t>
            </a:r>
          </a:p>
        </p:txBody>
      </p:sp>
      <p:sp>
        <p:nvSpPr>
          <p:cNvPr id="170" name="2049833859"/>
          <p:cNvSpPr txBox="1">
            <a:spLocks noChangeArrowheads="1"/>
          </p:cNvSpPr>
          <p:nvPr/>
        </p:nvSpPr>
        <p:spPr bwMode="auto">
          <a:xfrm>
            <a:off x="746891" y="5456266"/>
            <a:ext cx="1306180" cy="2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defTabSz="801367" fontAlgn="ctr">
              <a:defRPr/>
            </a:pPr>
            <a:endParaRPr lang="en-US" altLang="zh-CN" sz="1200" b="1" dirty="0">
              <a:solidFill>
                <a:srgbClr val="0070C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1963678" y="4840492"/>
            <a:ext cx="0" cy="410382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265921376"/>
          <p:cNvSpPr txBox="1">
            <a:spLocks noChangeArrowheads="1"/>
          </p:cNvSpPr>
          <p:nvPr/>
        </p:nvSpPr>
        <p:spPr bwMode="auto">
          <a:xfrm>
            <a:off x="789543" y="4853348"/>
            <a:ext cx="1316309" cy="2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defTabSz="801367" fontAlgn="ctr">
              <a:defRPr/>
            </a:pPr>
            <a:r>
              <a:rPr lang="en-US" sz="1200" b="1" dirty="0">
                <a:solidFill>
                  <a:srgbClr val="1D1D1A"/>
                </a:solidFill>
              </a:rPr>
              <a:t>Upgraded to</a:t>
            </a:r>
            <a:endParaRPr lang="en-US" altLang="zh-CN" sz="1200" b="1" dirty="0">
              <a:solidFill>
                <a:srgbClr val="1D1D1A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3" name="748346029"/>
          <p:cNvSpPr txBox="1">
            <a:spLocks noChangeArrowheads="1"/>
          </p:cNvSpPr>
          <p:nvPr/>
        </p:nvSpPr>
        <p:spPr bwMode="auto">
          <a:xfrm>
            <a:off x="3547785" y="4602813"/>
            <a:ext cx="558244" cy="2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defTabSz="801367" fontAlgn="ctr">
              <a:defRPr/>
            </a:pPr>
            <a:endParaRPr lang="en-US" altLang="zh-CN" sz="1200" b="1" dirty="0">
              <a:solidFill>
                <a:srgbClr val="1D1D1A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533890" y="3757323"/>
            <a:ext cx="2591836" cy="46137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900" i="1" dirty="0">
                <a:solidFill>
                  <a:srgbClr val="1D1D1A"/>
                </a:solidFill>
                <a:latin typeface="Arial" panose="020B0604020202020204" pitchFamily="34" charset="0"/>
              </a:rPr>
              <a:t>Benchmarks: Linux Mint </a:t>
            </a:r>
            <a:r>
              <a:rPr lang="en-US" sz="900" i="1" dirty="0" err="1">
                <a:solidFill>
                  <a:srgbClr val="1D1D1A"/>
                </a:solidFill>
                <a:latin typeface="Arial" panose="020B0604020202020204" pitchFamily="34" charset="0"/>
              </a:rPr>
              <a:t>Debian</a:t>
            </a:r>
            <a:r>
              <a:rPr lang="en-US" sz="900" i="1" dirty="0">
                <a:solidFill>
                  <a:srgbClr val="1D1D1A"/>
                </a:solidFill>
                <a:latin typeface="Arial" panose="020B0604020202020204" pitchFamily="34" charset="0"/>
              </a:rPr>
              <a:t> edition server (Linux version 4.8.0-1-amd64), with a Core i7-6700K CPU @ 4.0 GHz, using </a:t>
            </a:r>
            <a:r>
              <a:rPr lang="en-US" sz="900" i="1" dirty="0" err="1">
                <a:solidFill>
                  <a:srgbClr val="1D1D1A"/>
                </a:solidFill>
                <a:latin typeface="Arial" panose="020B0604020202020204" pitchFamily="34" charset="0"/>
              </a:rPr>
              <a:t>lzbench</a:t>
            </a:r>
            <a:r>
              <a:rPr lang="en-US" sz="900" i="1" dirty="0">
                <a:solidFill>
                  <a:srgbClr val="1D1D1A"/>
                </a:solidFill>
                <a:latin typeface="Arial" panose="020B0604020202020204" pitchFamily="34" charset="0"/>
              </a:rPr>
              <a:t>.</a:t>
            </a:r>
            <a:endParaRPr lang="en-US" altLang="zh-CN" sz="900" b="1" i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75" name="图表 174"/>
          <p:cNvGraphicFramePr>
            <a:graphicFrameLocks/>
          </p:cNvGraphicFramePr>
          <p:nvPr/>
        </p:nvGraphicFramePr>
        <p:xfrm>
          <a:off x="399102" y="2026043"/>
          <a:ext cx="2943649" cy="1766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6" name="1160326473"/>
          <p:cNvSpPr/>
          <p:nvPr/>
        </p:nvSpPr>
        <p:spPr>
          <a:xfrm>
            <a:off x="578498" y="2058870"/>
            <a:ext cx="2560363" cy="2153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900" i="1" dirty="0">
                <a:solidFill>
                  <a:srgbClr val="1D1D1A"/>
                </a:solidFill>
                <a:latin typeface="Arial" panose="020B0604020202020204" pitchFamily="34" charset="0"/>
              </a:rPr>
              <a:t>Compression Ratios of Mainstream Algorithms</a:t>
            </a:r>
            <a:endParaRPr lang="en-US" altLang="zh-CN" sz="900" b="1" i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79" name="直接箭头连接符 178"/>
          <p:cNvCxnSpPr/>
          <p:nvPr/>
        </p:nvCxnSpPr>
        <p:spPr>
          <a:xfrm>
            <a:off x="3817061" y="4522987"/>
            <a:ext cx="0" cy="410382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462615650"/>
          <p:cNvSpPr txBox="1">
            <a:spLocks noChangeArrowheads="1"/>
          </p:cNvSpPr>
          <p:nvPr/>
        </p:nvSpPr>
        <p:spPr bwMode="auto">
          <a:xfrm>
            <a:off x="4325381" y="3742075"/>
            <a:ext cx="2759248" cy="24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algn="ctr" defTabSz="801367" fontAlgn="ctr">
              <a:defRPr/>
            </a:pPr>
            <a:r>
              <a:rPr lang="en-US" sz="1000" dirty="0">
                <a:solidFill>
                  <a:srgbClr val="1D1D1A"/>
                </a:solidFill>
              </a:rPr>
              <a:t>Space wasted by supplementary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43631" y="3964884"/>
            <a:ext cx="3709752" cy="2538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050" b="1" dirty="0">
                <a:solidFill>
                  <a:srgbClr val="0070C0"/>
                </a:solidFill>
                <a:latin typeface="Arial" panose="020B0604020202020204" pitchFamily="34" charset="0"/>
              </a:rPr>
              <a:t>Data is aligned by 1 KB and the space wasted by supplementary is not compressed.</a:t>
            </a:r>
          </a:p>
        </p:txBody>
      </p:sp>
      <p:sp>
        <p:nvSpPr>
          <p:cNvPr id="157" name="265921376"/>
          <p:cNvSpPr txBox="1">
            <a:spLocks noChangeArrowheads="1"/>
          </p:cNvSpPr>
          <p:nvPr/>
        </p:nvSpPr>
        <p:spPr bwMode="auto">
          <a:xfrm>
            <a:off x="3273405" y="4915523"/>
            <a:ext cx="1087859" cy="2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1pPr>
            <a:lvl2pPr marL="742950" indent="-28575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defTabSz="801688"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9pPr>
          </a:lstStyle>
          <a:p>
            <a:pPr defTabSz="801367" fontAlgn="ctr">
              <a:defRPr/>
            </a:pPr>
            <a:r>
              <a:rPr lang="en-US" sz="1200" b="1" dirty="0">
                <a:solidFill>
                  <a:srgbClr val="1D1D1A"/>
                </a:solidFill>
              </a:rPr>
              <a:t>Upgraded to</a:t>
            </a:r>
          </a:p>
        </p:txBody>
      </p:sp>
      <p:sp>
        <p:nvSpPr>
          <p:cNvPr id="164" name="文本框 163"/>
          <p:cNvSpPr txBox="1"/>
          <p:nvPr/>
        </p:nvSpPr>
        <p:spPr>
          <a:xfrm>
            <a:off x="353062" y="5465273"/>
            <a:ext cx="2985984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</a:rPr>
              <a:t>Zstd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</a:rPr>
              <a:t> (high compression ratio)</a:t>
            </a:r>
            <a:endParaRPr lang="en-US" altLang="zh-CN" sz="12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10519" y="3209743"/>
            <a:ext cx="1582909" cy="23074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Write 4 MB data using the 1 KB alignment and compaction technology.</a:t>
            </a:r>
            <a:endParaRPr lang="en-US" altLang="zh-CN" sz="9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3310520" y="2262790"/>
            <a:ext cx="1276578" cy="2306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8 KB data blocks</a:t>
            </a:r>
            <a:endParaRPr lang="en-US" altLang="zh-CN" sz="9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4044556" y="5425750"/>
            <a:ext cx="3065910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</a:rPr>
              <a:t>Byte-level alignment achieves space waste of less than 1%.</a:t>
            </a:r>
            <a:endParaRPr lang="en-US" altLang="zh-CN" sz="12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82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 txBox="1">
            <a:spLocks/>
          </p:cNvSpPr>
          <p:nvPr/>
        </p:nvSpPr>
        <p:spPr>
          <a:xfrm>
            <a:off x="575898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 err="1"/>
              <a:t>HyperLock</a:t>
            </a:r>
            <a:r>
              <a:rPr lang="en-US" sz="2798" dirty="0"/>
              <a:t>/WORM: Complies with Industry Regulations to Ensure the Security and Legality of Data Archiving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010616" y="5432028"/>
            <a:ext cx="4178417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WORM state transition (</a:t>
            </a:r>
            <a:r>
              <a:rPr lang="en-US" sz="1200" dirty="0" err="1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OceanStor</a:t>
            </a: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 hybrid flash storage)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362753" y="1601007"/>
            <a:ext cx="6636419" cy="4014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799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Write Once Read Many (WORM) is a data protection technology that allows data to be written only once.</a:t>
            </a:r>
            <a:endParaRPr lang="en-US" altLang="zh-CN" sz="17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50753" indent="-150753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Protected files cannot be modified or deleted after being written.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50753" indent="-150753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Enterprise WORM* and Compliance WORM can be selected as required.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50753" indent="-150753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Compliance WORM protects data in compliance with SEC Rule 16a-4(f), allowing enterprises to avoid legal risks in confidential file archiving.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50753" indent="-150753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The maximum protection period is 30 years. Files can be automatically locked after being written and deleted when the protection period expires.</a:t>
            </a:r>
          </a:p>
          <a:p>
            <a:pPr marL="150753" indent="-150753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It is compatible with mainstream NAS backup and archiving software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50753" indent="-150753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Clock tampering prevention</a:t>
            </a:r>
          </a:p>
        </p:txBody>
      </p:sp>
      <p:sp>
        <p:nvSpPr>
          <p:cNvPr id="39" name="矩形 38"/>
          <p:cNvSpPr/>
          <p:nvPr/>
        </p:nvSpPr>
        <p:spPr>
          <a:xfrm>
            <a:off x="717711" y="1298540"/>
            <a:ext cx="4477117" cy="60944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5000"/>
                </a:schemeClr>
              </a:gs>
              <a:gs pos="94000">
                <a:srgbClr val="FDFDFD"/>
              </a:gs>
              <a:gs pos="0">
                <a:schemeClr val="tx2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420025" y="1228704"/>
            <a:ext cx="1072488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lnSpc>
                <a:spcPts val="3439"/>
              </a:lnSpc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WORM</a:t>
            </a:r>
            <a:endParaRPr lang="en-US" altLang="zh-CN" sz="15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717713" y="2094180"/>
            <a:ext cx="2225986" cy="7447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3036484" y="2095763"/>
            <a:ext cx="2141106" cy="7447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48095" y="2197857"/>
            <a:ext cx="2125869" cy="5374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Enterprise mode*</a:t>
            </a: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More rights for administrators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2921654" y="2197857"/>
            <a:ext cx="2319735" cy="5374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Compliance mode</a:t>
            </a:r>
            <a:endParaRPr lang="en-US" altLang="zh-CN" sz="15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SEC Rule 16a-4(f) compliance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726610" y="3019214"/>
            <a:ext cx="1448662" cy="767721"/>
          </a:xfrm>
          <a:prstGeom prst="roundRect">
            <a:avLst/>
          </a:prstGeom>
          <a:solidFill>
            <a:srgbClr val="AB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2240837" y="3020797"/>
            <a:ext cx="1626491" cy="767721"/>
          </a:xfrm>
          <a:prstGeom prst="roundRect">
            <a:avLst/>
          </a:prstGeom>
          <a:solidFill>
            <a:srgbClr val="AB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3946918" y="3020797"/>
            <a:ext cx="1239571" cy="767721"/>
          </a:xfrm>
          <a:prstGeom prst="roundRect">
            <a:avLst/>
          </a:prstGeom>
          <a:solidFill>
            <a:srgbClr val="AB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06200" y="3105154"/>
            <a:ext cx="1289482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30 years</a:t>
            </a:r>
            <a:endParaRPr lang="en-US" altLang="zh-CN" sz="1100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Max. protection period</a:t>
            </a:r>
            <a:endParaRPr lang="en-US" altLang="zh-CN" sz="1100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287442" y="3105154"/>
            <a:ext cx="1537567" cy="584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Automatic locking and deletion upon expiration</a:t>
            </a:r>
            <a:endParaRPr lang="en-US" altLang="zh-CN" sz="1100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926133" y="3228215"/>
            <a:ext cx="1289482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Clock tampering prevention</a:t>
            </a:r>
            <a:endParaRPr lang="en-US" altLang="zh-CN" sz="1100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13760" y="3952791"/>
            <a:ext cx="4459879" cy="1780419"/>
          </a:xfrm>
          <a:prstGeom prst="rect">
            <a:avLst/>
          </a:prstGeom>
          <a:noFill/>
          <a:ln>
            <a:solidFill>
              <a:schemeClr val="tx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1117902" y="4120286"/>
            <a:ext cx="1442343" cy="473653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26288" y="4194288"/>
            <a:ext cx="1425572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Initial state</a:t>
            </a:r>
          </a:p>
        </p:txBody>
      </p:sp>
      <p:sp>
        <p:nvSpPr>
          <p:cNvPr id="54" name="圆角矩形 53"/>
          <p:cNvSpPr/>
          <p:nvPr/>
        </p:nvSpPr>
        <p:spPr>
          <a:xfrm>
            <a:off x="3272798" y="4105055"/>
            <a:ext cx="1442343" cy="479035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FFFFFF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281183" y="4184438"/>
            <a:ext cx="1425572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Locked state</a:t>
            </a:r>
          </a:p>
        </p:txBody>
      </p:sp>
      <p:sp>
        <p:nvSpPr>
          <p:cNvPr id="56" name="圆角矩形 55"/>
          <p:cNvSpPr/>
          <p:nvPr/>
        </p:nvSpPr>
        <p:spPr>
          <a:xfrm>
            <a:off x="3272798" y="4885492"/>
            <a:ext cx="1442343" cy="479035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FFFFFF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281183" y="4834297"/>
            <a:ext cx="1425572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Appending state</a:t>
            </a:r>
          </a:p>
        </p:txBody>
      </p:sp>
      <p:sp>
        <p:nvSpPr>
          <p:cNvPr id="58" name="圆角矩形 57"/>
          <p:cNvSpPr/>
          <p:nvPr/>
        </p:nvSpPr>
        <p:spPr>
          <a:xfrm>
            <a:off x="1126287" y="4880108"/>
            <a:ext cx="1442343" cy="4844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984987" y="4972427"/>
            <a:ext cx="1724942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Expired state</a:t>
            </a:r>
          </a:p>
        </p:txBody>
      </p:sp>
      <p:cxnSp>
        <p:nvCxnSpPr>
          <p:cNvPr id="61" name="直接箭头连接符 60"/>
          <p:cNvCxnSpPr>
            <a:stCxn id="52" idx="3"/>
            <a:endCxn id="55" idx="1"/>
          </p:cNvCxnSpPr>
          <p:nvPr/>
        </p:nvCxnSpPr>
        <p:spPr>
          <a:xfrm flipV="1">
            <a:off x="2560246" y="4353649"/>
            <a:ext cx="720937" cy="3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3918404" y="4584090"/>
            <a:ext cx="0" cy="316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 flipV="1">
            <a:off x="4168146" y="4584090"/>
            <a:ext cx="0" cy="301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>
            <a:stCxn id="58" idx="3"/>
            <a:endCxn id="56" idx="1"/>
          </p:cNvCxnSpPr>
          <p:nvPr/>
        </p:nvCxnSpPr>
        <p:spPr>
          <a:xfrm>
            <a:off x="2568630" y="5122318"/>
            <a:ext cx="704168" cy="2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/>
          <p:nvPr/>
        </p:nvCxnSpPr>
        <p:spPr>
          <a:xfrm flipH="1">
            <a:off x="2530126" y="4522860"/>
            <a:ext cx="742672" cy="377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 flipV="1">
            <a:off x="2577014" y="4564054"/>
            <a:ext cx="756433" cy="386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63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64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70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331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/>
          <a:p>
            <a:pPr defTabSz="1187204" fontAlgn="ctr"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rPr>
              <a:t>Secure Snapshot: Protects Important Data Backups from Accidental or Intentional Deletion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635086" y="2523702"/>
            <a:ext cx="8538623" cy="565202"/>
          </a:xfrm>
          <a:prstGeom prst="rect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ctr" defTabSz="1219444">
              <a:defRPr sz="1100">
                <a:solidFill>
                  <a:prstClr val="black"/>
                </a:solidFill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956" fontAlgn="ctr">
              <a:defRPr/>
            </a:pPr>
            <a:endParaRPr lang="en-US" altLang="zh-CN" kern="0" dirty="0">
              <a:latin typeface="Arial" panose="020B0604020202020204" pitchFamily="34" charset="0"/>
            </a:endParaRPr>
          </a:p>
        </p:txBody>
      </p:sp>
      <p:sp>
        <p:nvSpPr>
          <p:cNvPr id="36" name="圆柱形 114"/>
          <p:cNvSpPr>
            <a:spLocks noChangeArrowheads="1"/>
          </p:cNvSpPr>
          <p:nvPr/>
        </p:nvSpPr>
        <p:spPr bwMode="auto">
          <a:xfrm>
            <a:off x="964385" y="1601813"/>
            <a:ext cx="1341257" cy="475234"/>
          </a:xfrm>
          <a:prstGeom prst="can">
            <a:avLst>
              <a:gd name="adj" fmla="val 25023"/>
            </a:avLst>
          </a:prstGeom>
          <a:solidFill>
            <a:srgbClr val="E9E9E7"/>
          </a:solidFill>
          <a:ln w="9525" algn="ctr">
            <a:solidFill>
              <a:srgbClr val="D1D1D1"/>
            </a:solidFill>
            <a:round/>
            <a:headEnd/>
            <a:tailEnd/>
          </a:ln>
        </p:spPr>
        <p:txBody>
          <a:bodyPr wrap="square">
            <a:noAutofit/>
          </a:bodyPr>
          <a:lstStyle/>
          <a:p>
            <a:pPr algn="ctr" defTabSz="1218956" fontAlgn="ctr"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LUN/File system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2748174" y="1692398"/>
            <a:ext cx="1269336" cy="2980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 algn="ctr" defTabSz="1219444">
              <a:defRPr sz="1100">
                <a:solidFill>
                  <a:prstClr val="black"/>
                </a:solidFill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956" fontAlgn="ctr">
              <a:defRPr/>
            </a:pPr>
            <a:r>
              <a:rPr lang="en-US" dirty="0">
                <a:latin typeface="Arial" panose="020B0604020202020204" pitchFamily="34" charset="0"/>
              </a:rPr>
              <a:t>TP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4375060" y="1692398"/>
            <a:ext cx="1307335" cy="2980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 algn="ctr" defTabSz="1219444">
              <a:defRPr sz="1100">
                <a:solidFill>
                  <a:prstClr val="black"/>
                </a:solidFill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956" fontAlgn="ctr">
              <a:defRPr/>
            </a:pPr>
            <a:r>
              <a:rPr lang="en-US" dirty="0">
                <a:latin typeface="Arial" panose="020B0604020202020204" pitchFamily="34" charset="0"/>
              </a:rPr>
              <a:t>TP+1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6128697" y="1683881"/>
            <a:ext cx="1390877" cy="2980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 algn="ctr" defTabSz="1219444">
              <a:defRPr sz="1100">
                <a:solidFill>
                  <a:prstClr val="black"/>
                </a:solidFill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956" fontAlgn="ctr">
              <a:defRPr/>
            </a:pPr>
            <a:r>
              <a:rPr lang="en-US" dirty="0">
                <a:latin typeface="Arial" panose="020B0604020202020204" pitchFamily="34" charset="0"/>
              </a:rPr>
              <a:t>TP+2</a:t>
            </a:r>
          </a:p>
        </p:txBody>
      </p:sp>
      <p:sp>
        <p:nvSpPr>
          <p:cNvPr id="40" name="圆角矩形 39"/>
          <p:cNvSpPr/>
          <p:nvPr/>
        </p:nvSpPr>
        <p:spPr bwMode="auto">
          <a:xfrm>
            <a:off x="2730193" y="2637582"/>
            <a:ext cx="1305298" cy="356425"/>
          </a:xfrm>
          <a:prstGeom prst="roundRect">
            <a:avLst/>
          </a:prstGeom>
          <a:solidFill>
            <a:srgbClr val="E9E9E7"/>
          </a:solidFill>
          <a:ln w="9525" algn="ctr">
            <a:solidFill>
              <a:srgbClr val="D1D1D1"/>
            </a:solidFill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defTabSz="1218956" fontAlgn="ctr"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CDP 0</a:t>
            </a:r>
            <a:endParaRPr lang="en-US" altLang="zh-CN" sz="11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 bwMode="auto">
          <a:xfrm>
            <a:off x="4377100" y="2637582"/>
            <a:ext cx="1305298" cy="356425"/>
          </a:xfrm>
          <a:prstGeom prst="roundRect">
            <a:avLst/>
          </a:prstGeom>
          <a:solidFill>
            <a:srgbClr val="E9E9E7"/>
          </a:solidFill>
          <a:ln w="9525" algn="ctr">
            <a:solidFill>
              <a:srgbClr val="D1D1D1"/>
            </a:solidFill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defTabSz="1218956" fontAlgn="ctr"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CDP 1</a:t>
            </a:r>
            <a:endParaRPr lang="en-US" altLang="zh-CN" sz="11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圆角矩形 41"/>
          <p:cNvSpPr/>
          <p:nvPr/>
        </p:nvSpPr>
        <p:spPr bwMode="auto">
          <a:xfrm>
            <a:off x="6128697" y="2637582"/>
            <a:ext cx="1305298" cy="356425"/>
          </a:xfrm>
          <a:prstGeom prst="roundRect">
            <a:avLst/>
          </a:prstGeom>
          <a:solidFill>
            <a:srgbClr val="E9E9E7"/>
          </a:solidFill>
          <a:ln w="9525" algn="ctr">
            <a:solidFill>
              <a:srgbClr val="D1D1D1"/>
            </a:solidFill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defTabSz="1218956" fontAlgn="ctr"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CDP 2</a:t>
            </a:r>
            <a:endParaRPr lang="en-US" altLang="zh-CN" sz="11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3" name="直接箭头连接符 42"/>
          <p:cNvCxnSpPr>
            <a:stCxn id="40" idx="0"/>
            <a:endCxn id="37" idx="2"/>
          </p:cNvCxnSpPr>
          <p:nvPr/>
        </p:nvCxnSpPr>
        <p:spPr bwMode="auto">
          <a:xfrm flipV="1">
            <a:off x="3382841" y="1990412"/>
            <a:ext cx="0" cy="647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直接箭头连接符 43"/>
          <p:cNvCxnSpPr/>
          <p:nvPr/>
        </p:nvCxnSpPr>
        <p:spPr bwMode="auto">
          <a:xfrm flipV="1">
            <a:off x="5029746" y="1990412"/>
            <a:ext cx="0" cy="647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接箭头连接符 44"/>
          <p:cNvCxnSpPr/>
          <p:nvPr/>
        </p:nvCxnSpPr>
        <p:spPr bwMode="auto">
          <a:xfrm flipV="1">
            <a:off x="6778708" y="1981895"/>
            <a:ext cx="0" cy="647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9545121" y="1692398"/>
            <a:ext cx="1481730" cy="2980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 algn="ctr" defTabSz="1219444">
              <a:defRPr sz="1100">
                <a:solidFill>
                  <a:prstClr val="black"/>
                </a:solidFill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956" fontAlgn="ctr">
              <a:defRPr/>
            </a:pPr>
            <a:r>
              <a:rPr lang="en-US" dirty="0">
                <a:latin typeface="Arial" panose="020B0604020202020204" pitchFamily="34" charset="0"/>
              </a:rPr>
              <a:t>TP+</a:t>
            </a:r>
            <a:r>
              <a:rPr lang="en-US" i="1" dirty="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7" name="圆角矩形 46"/>
          <p:cNvSpPr/>
          <p:nvPr/>
        </p:nvSpPr>
        <p:spPr bwMode="auto">
          <a:xfrm>
            <a:off x="9635974" y="2646099"/>
            <a:ext cx="1390877" cy="356425"/>
          </a:xfrm>
          <a:prstGeom prst="roundRect">
            <a:avLst/>
          </a:prstGeom>
          <a:solidFill>
            <a:srgbClr val="E9E9E7"/>
          </a:solidFill>
          <a:ln w="9525" algn="ctr">
            <a:solidFill>
              <a:srgbClr val="D1D1D1"/>
            </a:solidFill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defTabSz="1218956" fontAlgn="ctr"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CDP </a:t>
            </a:r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N</a:t>
            </a:r>
          </a:p>
        </p:txBody>
      </p:sp>
      <p:cxnSp>
        <p:nvCxnSpPr>
          <p:cNvPr id="48" name="直接箭头连接符 47"/>
          <p:cNvCxnSpPr/>
          <p:nvPr/>
        </p:nvCxnSpPr>
        <p:spPr bwMode="auto">
          <a:xfrm flipV="1">
            <a:off x="10285984" y="1990412"/>
            <a:ext cx="0" cy="647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7892268" y="1692398"/>
            <a:ext cx="1305296" cy="2980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 algn="ctr" defTabSz="1219444">
              <a:defRPr sz="1100">
                <a:solidFill>
                  <a:prstClr val="black"/>
                </a:solidFill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956" fontAlgn="ctr">
              <a:defRPr/>
            </a:pPr>
            <a:r>
              <a:rPr lang="en-US" dirty="0">
                <a:latin typeface="Arial" panose="020B0604020202020204" pitchFamily="34" charset="0"/>
              </a:rPr>
              <a:t>...</a:t>
            </a:r>
          </a:p>
        </p:txBody>
      </p:sp>
      <p:sp>
        <p:nvSpPr>
          <p:cNvPr id="50" name="圆角矩形 49"/>
          <p:cNvSpPr/>
          <p:nvPr/>
        </p:nvSpPr>
        <p:spPr bwMode="auto">
          <a:xfrm>
            <a:off x="7824292" y="2646099"/>
            <a:ext cx="1305298" cy="356425"/>
          </a:xfrm>
          <a:prstGeom prst="roundRect">
            <a:avLst/>
          </a:prstGeom>
          <a:solidFill>
            <a:srgbClr val="E9E9E7"/>
          </a:solidFill>
          <a:ln w="9525" algn="ctr">
            <a:solidFill>
              <a:srgbClr val="D1D1D1"/>
            </a:solidFill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defTabSz="1218956" fontAlgn="ctr"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...</a:t>
            </a:r>
            <a:endParaRPr lang="en-US" altLang="zh-CN" sz="11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684119" y="2677349"/>
            <a:ext cx="1086003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8956" fontAlgn="ctr">
              <a:defRPr/>
            </a:pP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HyperCDP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 object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077895" y="3093477"/>
            <a:ext cx="2914816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8956" fontAlgn="ctr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Create a secure snapshot.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2631225" y="3300763"/>
            <a:ext cx="1059180" cy="307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8956" fontAlgn="ctr">
              <a:defRPr/>
            </a:pPr>
            <a:r>
              <a:rPr lang="en-US" sz="1399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Rollback</a:t>
            </a:r>
          </a:p>
        </p:txBody>
      </p:sp>
      <p:cxnSp>
        <p:nvCxnSpPr>
          <p:cNvPr id="54" name="肘形连接符 53"/>
          <p:cNvCxnSpPr>
            <a:stCxn id="41" idx="2"/>
            <a:endCxn id="36" idx="3"/>
          </p:cNvCxnSpPr>
          <p:nvPr/>
        </p:nvCxnSpPr>
        <p:spPr>
          <a:xfrm rot="5400000" flipH="1">
            <a:off x="2873900" y="838161"/>
            <a:ext cx="916961" cy="3394735"/>
          </a:xfrm>
          <a:prstGeom prst="bentConnector3">
            <a:avLst>
              <a:gd name="adj1" fmla="val -27276"/>
            </a:avLst>
          </a:prstGeom>
          <a:noFill/>
          <a:ln w="19050" cap="flat" cmpd="sng" algn="ctr">
            <a:solidFill>
              <a:srgbClr val="66666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55" name="右大括号 54"/>
          <p:cNvSpPr/>
          <p:nvPr/>
        </p:nvSpPr>
        <p:spPr>
          <a:xfrm rot="16200000">
            <a:off x="4113575" y="708968"/>
            <a:ext cx="207190" cy="1727680"/>
          </a:xfrm>
          <a:prstGeom prst="rightBrace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034" fontAlgn="ctr">
              <a:defRPr/>
            </a:pPr>
            <a:endParaRPr lang="en-US" altLang="zh-CN" sz="1799" kern="0" dirty="0">
              <a:solidFill>
                <a:srgbClr val="1D1D1A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195599" y="1145581"/>
            <a:ext cx="4756718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Interval: 3 seconds for LUNs; 15 seconds for file systems</a:t>
            </a:r>
            <a:endParaRPr lang="en-US" altLang="zh-CN" sz="1200" kern="0" dirty="0">
              <a:solidFill>
                <a:srgbClr val="C00000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57" name="Rectangle 2"/>
          <p:cNvSpPr/>
          <p:nvPr/>
        </p:nvSpPr>
        <p:spPr>
          <a:xfrm>
            <a:off x="9435357" y="3073389"/>
            <a:ext cx="2256001" cy="3691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218956" fontAlgn="ctr">
              <a:defRPr/>
            </a:pP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Max. = 60,000 for LUNs</a:t>
            </a:r>
          </a:p>
          <a:p>
            <a:pPr defTabSz="1218956" fontAlgn="ctr">
              <a:defRPr/>
            </a:pP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Max. = 4,096 for file systems</a:t>
            </a:r>
          </a:p>
        </p:txBody>
      </p:sp>
      <p:pic>
        <p:nvPicPr>
          <p:cNvPr id="58" name="Picture 4" descr="机械密码锁_百度百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55" y="2131541"/>
            <a:ext cx="571361" cy="5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机械密码锁_百度百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46" y="2636514"/>
            <a:ext cx="392130" cy="3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Java可重入锁ReentrantLock分析| Format&amp;#39;s No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37" y="2552237"/>
            <a:ext cx="453848" cy="4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Java可重入锁ReentrantLock分析| Format&amp;#39;s No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001" y="2540162"/>
            <a:ext cx="453848" cy="4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Java可重入锁ReentrantLock分析| Format&amp;#39;s No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79" y="2552237"/>
            <a:ext cx="453848" cy="4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Java可重入锁ReentrantLock分析| Format&amp;#39;s No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99" y="2571622"/>
            <a:ext cx="453848" cy="4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矩形 65"/>
          <p:cNvSpPr/>
          <p:nvPr/>
        </p:nvSpPr>
        <p:spPr>
          <a:xfrm>
            <a:off x="795493" y="3552186"/>
            <a:ext cx="10669717" cy="69344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034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In financial scenarios, read-only snapshots are configured for important data and converted into secure snapshots to prevent backups from being deleted accidentally or intentionally. This meets the requirements for long-term secure storage of important data. A retention period can be set for a secure snapshot. The snapshot cannot be deleted within the retention period. After the period expires, it can be deleted manually or automatically.</a:t>
            </a:r>
            <a:endParaRPr lang="en-US" altLang="zh-CN" sz="1399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91E674EA-51BA-4A0A-879B-B8AB4BAF9DC3}"/>
              </a:ext>
            </a:extLst>
          </p:cNvPr>
          <p:cNvSpPr/>
          <p:nvPr/>
        </p:nvSpPr>
        <p:spPr>
          <a:xfrm>
            <a:off x="774734" y="4452332"/>
            <a:ext cx="4734538" cy="19197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034" fontAlgn="ctr">
              <a:defRPr/>
            </a:pPr>
            <a:r>
              <a:rPr lang="en-US" sz="1399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Secure snapshot:</a:t>
            </a:r>
            <a:endParaRPr lang="en-US" altLang="zh-CN" sz="1399" b="1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Either a single secure snapshot or a secure snapshot consistency group (CG) can be created.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 err="1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HyperCDP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 objects can be converted into secure snapshots, and </a:t>
            </a:r>
            <a:r>
              <a:rPr lang="en-US" sz="1100" dirty="0" err="1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HyperCDP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 CGs can be converted into secure snapshot CGs.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A secure snapshot cannot be deleted before it expires.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The expiration time of a secure snapshot can be extended.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Security snapshots can be automatically deleted after they expire.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1D07DFA4-9FB1-4CB5-BF3A-B4EF06ECB17D}"/>
              </a:ext>
            </a:extLst>
          </p:cNvPr>
          <p:cNvSpPr/>
          <p:nvPr/>
        </p:nvSpPr>
        <p:spPr>
          <a:xfrm>
            <a:off x="5791920" y="4452333"/>
            <a:ext cx="5994851" cy="8552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034" fontAlgn="ctr">
              <a:defRPr/>
            </a:pPr>
            <a:r>
              <a:rPr lang="en-US" sz="12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Fast recovery:</a:t>
            </a:r>
            <a:endParaRPr lang="en-US" altLang="zh-CN" sz="1200" b="1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In the event of a disaster, a non-infected snapshot in the production center is used for recovery.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Minimum recovery granularity: 3 seconds for LUNs and 15 seconds for file systems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F4489E8-CE0D-4DE0-BD41-F159AED7DE31}"/>
              </a:ext>
            </a:extLst>
          </p:cNvPr>
          <p:cNvSpPr/>
          <p:nvPr/>
        </p:nvSpPr>
        <p:spPr>
          <a:xfrm>
            <a:off x="5791920" y="5407294"/>
            <a:ext cx="5367463" cy="111371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4034" font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Serial port mode:</a:t>
            </a:r>
            <a:endParaRPr lang="en-US" altLang="zh-CN" sz="1200" b="1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The security administrator can shorten the protection period of secure snapshots.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The security administrator can delete secure snapshots that have not expired.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636" indent="-285636" defTabSz="914034" fontAlgn="ctr">
              <a:buClr>
                <a:srgbClr val="777777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方正兰亭黑简体"/>
              </a:rPr>
              <a:t>The security administrator can change a secure snapshot to a common snapshot.</a:t>
            </a:r>
            <a:endParaRPr lang="en-US" altLang="zh-CN" sz="1100" kern="1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72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73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74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598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 txBox="1">
            <a:spLocks/>
          </p:cNvSpPr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NAS Antivirus: Provides Two Virus Scanning Modes and Is Compatible with Multiple Mainstream Antivirus Software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115467" y="4868355"/>
            <a:ext cx="1816835" cy="646764"/>
            <a:chOff x="3917341" y="3550035"/>
            <a:chExt cx="1007353" cy="37917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" name="任意多边形 308"/>
            <p:cNvSpPr/>
            <p:nvPr/>
          </p:nvSpPr>
          <p:spPr>
            <a:xfrm>
              <a:off x="3930545" y="3678313"/>
              <a:ext cx="67912" cy="9433"/>
            </a:xfrm>
            <a:custGeom>
              <a:avLst/>
              <a:gdLst/>
              <a:ahLst/>
              <a:cxnLst>
                <a:cxn ang="0">
                  <a:pos x="28575" y="7560"/>
                </a:cxn>
                <a:cxn ang="0">
                  <a:pos x="0" y="7560"/>
                </a:cxn>
                <a:cxn ang="0">
                  <a:pos x="0" y="0"/>
                </a:cxn>
                <a:cxn ang="0">
                  <a:pos x="56788" y="0"/>
                </a:cxn>
                <a:cxn ang="0">
                  <a:pos x="56788" y="7560"/>
                </a:cxn>
                <a:cxn ang="0">
                  <a:pos x="28575" y="7560"/>
                </a:cxn>
              </a:cxnLst>
              <a:rect l="0" t="0" r="0" b="0"/>
              <a:pathLst>
                <a:path w="158" h="21">
                  <a:moveTo>
                    <a:pt x="79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9" y="20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5" name="任意多边形 310"/>
            <p:cNvSpPr/>
            <p:nvPr/>
          </p:nvSpPr>
          <p:spPr>
            <a:xfrm>
              <a:off x="3930545" y="3819796"/>
              <a:ext cx="67912" cy="9432"/>
            </a:xfrm>
            <a:custGeom>
              <a:avLst/>
              <a:gdLst/>
              <a:ahLst/>
              <a:cxnLst>
                <a:cxn ang="0">
                  <a:pos x="28575" y="7559"/>
                </a:cxn>
                <a:cxn ang="0">
                  <a:pos x="0" y="7559"/>
                </a:cxn>
                <a:cxn ang="0">
                  <a:pos x="0" y="0"/>
                </a:cxn>
                <a:cxn ang="0">
                  <a:pos x="56788" y="0"/>
                </a:cxn>
                <a:cxn ang="0">
                  <a:pos x="56788" y="7559"/>
                </a:cxn>
                <a:cxn ang="0">
                  <a:pos x="28575" y="7559"/>
                </a:cxn>
              </a:cxnLst>
              <a:rect l="0" t="0" r="0" b="0"/>
              <a:pathLst>
                <a:path w="158" h="21">
                  <a:moveTo>
                    <a:pt x="79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9" y="20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6" name="任意多边形 312"/>
            <p:cNvSpPr/>
            <p:nvPr/>
          </p:nvSpPr>
          <p:spPr>
            <a:xfrm>
              <a:off x="3930545" y="3733020"/>
              <a:ext cx="67912" cy="9432"/>
            </a:xfrm>
            <a:custGeom>
              <a:avLst/>
              <a:gdLst/>
              <a:ahLst/>
              <a:cxnLst>
                <a:cxn ang="0">
                  <a:pos x="28575" y="7576"/>
                </a:cxn>
                <a:cxn ang="0">
                  <a:pos x="0" y="7576"/>
                </a:cxn>
                <a:cxn ang="0">
                  <a:pos x="0" y="0"/>
                </a:cxn>
                <a:cxn ang="0">
                  <a:pos x="56788" y="0"/>
                </a:cxn>
                <a:cxn ang="0">
                  <a:pos x="56788" y="7576"/>
                </a:cxn>
                <a:cxn ang="0">
                  <a:pos x="28575" y="7576"/>
                </a:cxn>
              </a:cxnLst>
              <a:rect l="0" t="0" r="0" b="0"/>
              <a:pathLst>
                <a:path w="158" h="22">
                  <a:moveTo>
                    <a:pt x="79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1"/>
                  </a:lnTo>
                  <a:lnTo>
                    <a:pt x="79" y="21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7" name="任意多边形 314"/>
            <p:cNvSpPr/>
            <p:nvPr/>
          </p:nvSpPr>
          <p:spPr>
            <a:xfrm>
              <a:off x="3930545" y="3770748"/>
              <a:ext cx="67912" cy="9432"/>
            </a:xfrm>
            <a:custGeom>
              <a:avLst/>
              <a:gdLst/>
              <a:ahLst/>
              <a:cxnLst>
                <a:cxn ang="0">
                  <a:pos x="28575" y="7559"/>
                </a:cxn>
                <a:cxn ang="0">
                  <a:pos x="0" y="7559"/>
                </a:cxn>
                <a:cxn ang="0">
                  <a:pos x="0" y="0"/>
                </a:cxn>
                <a:cxn ang="0">
                  <a:pos x="56788" y="0"/>
                </a:cxn>
                <a:cxn ang="0">
                  <a:pos x="56788" y="7559"/>
                </a:cxn>
                <a:cxn ang="0">
                  <a:pos x="28575" y="7559"/>
                </a:cxn>
              </a:cxnLst>
              <a:rect l="0" t="0" r="0" b="0"/>
              <a:pathLst>
                <a:path w="158" h="21">
                  <a:moveTo>
                    <a:pt x="79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0"/>
                  </a:lnTo>
                  <a:lnTo>
                    <a:pt x="79" y="20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8" name="任意多边形 315"/>
            <p:cNvSpPr/>
            <p:nvPr/>
          </p:nvSpPr>
          <p:spPr>
            <a:xfrm>
              <a:off x="4836031" y="3772635"/>
              <a:ext cx="67912" cy="9433"/>
            </a:xfrm>
            <a:custGeom>
              <a:avLst/>
              <a:gdLst/>
              <a:ahLst/>
              <a:cxnLst>
                <a:cxn ang="0">
                  <a:pos x="28213" y="7577"/>
                </a:cxn>
                <a:cxn ang="0">
                  <a:pos x="0" y="7577"/>
                </a:cxn>
                <a:cxn ang="0">
                  <a:pos x="0" y="0"/>
                </a:cxn>
                <a:cxn ang="0">
                  <a:pos x="56788" y="0"/>
                </a:cxn>
                <a:cxn ang="0">
                  <a:pos x="56788" y="7577"/>
                </a:cxn>
                <a:cxn ang="0">
                  <a:pos x="28213" y="7577"/>
                </a:cxn>
              </a:cxnLst>
              <a:rect l="0" t="0" r="0" b="0"/>
              <a:pathLst>
                <a:path w="158" h="22">
                  <a:moveTo>
                    <a:pt x="78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1"/>
                  </a:lnTo>
                  <a:lnTo>
                    <a:pt x="78" y="21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9" name="任意多边形 335"/>
            <p:cNvSpPr/>
            <p:nvPr/>
          </p:nvSpPr>
          <p:spPr>
            <a:xfrm>
              <a:off x="3917341" y="3550035"/>
              <a:ext cx="1007353" cy="379173"/>
            </a:xfrm>
            <a:custGeom>
              <a:avLst/>
              <a:gdLst/>
              <a:ahLst/>
              <a:cxnLst>
                <a:cxn ang="0">
                  <a:pos x="847365" y="68505"/>
                </a:cxn>
                <a:cxn ang="0">
                  <a:pos x="812463" y="43266"/>
                </a:cxn>
                <a:cxn ang="0">
                  <a:pos x="745897" y="43266"/>
                </a:cxn>
                <a:cxn ang="0">
                  <a:pos x="655943" y="0"/>
                </a:cxn>
                <a:cxn ang="0">
                  <a:pos x="184225" y="0"/>
                </a:cxn>
                <a:cxn ang="0">
                  <a:pos x="120898" y="43266"/>
                </a:cxn>
                <a:cxn ang="0">
                  <a:pos x="34902" y="43266"/>
                </a:cxn>
                <a:cxn ang="0">
                  <a:pos x="0" y="68505"/>
                </a:cxn>
                <a:cxn ang="0">
                  <a:pos x="0" y="68505"/>
                </a:cxn>
                <a:cxn ang="0">
                  <a:pos x="0" y="68505"/>
                </a:cxn>
                <a:cxn ang="0">
                  <a:pos x="0" y="293489"/>
                </a:cxn>
                <a:cxn ang="0">
                  <a:pos x="492227" y="293489"/>
                </a:cxn>
                <a:cxn ang="0">
                  <a:pos x="527130" y="318727"/>
                </a:cxn>
                <a:cxn ang="0">
                  <a:pos x="563831" y="282672"/>
                </a:cxn>
                <a:cxn ang="0">
                  <a:pos x="527130" y="246978"/>
                </a:cxn>
                <a:cxn ang="0">
                  <a:pos x="491868" y="273298"/>
                </a:cxn>
                <a:cxn ang="0">
                  <a:pos x="80599" y="273298"/>
                </a:cxn>
                <a:cxn ang="0">
                  <a:pos x="80599" y="237964"/>
                </a:cxn>
                <a:cxn ang="0">
                  <a:pos x="422423" y="215610"/>
                </a:cxn>
                <a:cxn ang="0">
                  <a:pos x="766047" y="237964"/>
                </a:cxn>
                <a:cxn ang="0">
                  <a:pos x="766047" y="273298"/>
                </a:cxn>
                <a:cxn ang="0">
                  <a:pos x="674294" y="273298"/>
                </a:cxn>
                <a:cxn ang="0">
                  <a:pos x="639032" y="246978"/>
                </a:cxn>
                <a:cxn ang="0">
                  <a:pos x="601971" y="282672"/>
                </a:cxn>
                <a:cxn ang="0">
                  <a:pos x="639032" y="318727"/>
                </a:cxn>
                <a:cxn ang="0">
                  <a:pos x="673574" y="293489"/>
                </a:cxn>
                <a:cxn ang="0">
                  <a:pos x="846646" y="293489"/>
                </a:cxn>
                <a:cxn ang="0">
                  <a:pos x="846646" y="68505"/>
                </a:cxn>
                <a:cxn ang="0">
                  <a:pos x="847365" y="68505"/>
                </a:cxn>
                <a:cxn ang="0">
                  <a:pos x="189983" y="10817"/>
                </a:cxn>
                <a:cxn ang="0">
                  <a:pos x="652345" y="10817"/>
                </a:cxn>
                <a:cxn ang="0">
                  <a:pos x="720710" y="40382"/>
                </a:cxn>
                <a:cxn ang="0">
                  <a:pos x="141767" y="40382"/>
                </a:cxn>
                <a:cxn ang="0">
                  <a:pos x="189983" y="10817"/>
                </a:cxn>
                <a:cxn ang="0">
                  <a:pos x="67285" y="272216"/>
                </a:cxn>
                <a:cxn ang="0">
                  <a:pos x="21229" y="272216"/>
                </a:cxn>
                <a:cxn ang="0">
                  <a:pos x="21229" y="88696"/>
                </a:cxn>
                <a:cxn ang="0">
                  <a:pos x="67285" y="88696"/>
                </a:cxn>
                <a:cxn ang="0">
                  <a:pos x="67285" y="272216"/>
                </a:cxn>
                <a:cxn ang="0">
                  <a:pos x="24108" y="66341"/>
                </a:cxn>
                <a:cxn ang="0">
                  <a:pos x="39940" y="54443"/>
                </a:cxn>
                <a:cxn ang="0">
                  <a:pos x="743019" y="54443"/>
                </a:cxn>
                <a:cxn ang="0">
                  <a:pos x="743019" y="54443"/>
                </a:cxn>
                <a:cxn ang="0">
                  <a:pos x="743019" y="54443"/>
                </a:cxn>
                <a:cxn ang="0">
                  <a:pos x="808145" y="54443"/>
                </a:cxn>
                <a:cxn ang="0">
                  <a:pos x="823977" y="66341"/>
                </a:cxn>
                <a:cxn ang="0">
                  <a:pos x="24108" y="66341"/>
                </a:cxn>
                <a:cxn ang="0">
                  <a:pos x="767846" y="216691"/>
                </a:cxn>
                <a:cxn ang="0">
                  <a:pos x="423863" y="193977"/>
                </a:cxn>
                <a:cxn ang="0">
                  <a:pos x="82398" y="216691"/>
                </a:cxn>
                <a:cxn ang="0">
                  <a:pos x="82398" y="87614"/>
                </a:cxn>
                <a:cxn ang="0">
                  <a:pos x="767846" y="87614"/>
                </a:cxn>
                <a:cxn ang="0">
                  <a:pos x="767846" y="216691"/>
                </a:cxn>
                <a:cxn ang="0">
                  <a:pos x="827216" y="272216"/>
                </a:cxn>
                <a:cxn ang="0">
                  <a:pos x="781159" y="272216"/>
                </a:cxn>
                <a:cxn ang="0">
                  <a:pos x="781159" y="88696"/>
                </a:cxn>
                <a:cxn ang="0">
                  <a:pos x="827216" y="88696"/>
                </a:cxn>
                <a:cxn ang="0">
                  <a:pos x="827216" y="272216"/>
                </a:cxn>
              </a:cxnLst>
              <a:rect l="0" t="0" r="0" b="0"/>
              <a:pathLst>
                <a:path w="2356" h="885">
                  <a:moveTo>
                    <a:pt x="2355" y="190"/>
                  </a:moveTo>
                  <a:lnTo>
                    <a:pt x="2258" y="120"/>
                  </a:lnTo>
                  <a:lnTo>
                    <a:pt x="2073" y="120"/>
                  </a:lnTo>
                  <a:lnTo>
                    <a:pt x="1823" y="0"/>
                  </a:lnTo>
                  <a:lnTo>
                    <a:pt x="512" y="0"/>
                  </a:lnTo>
                  <a:lnTo>
                    <a:pt x="336" y="120"/>
                  </a:lnTo>
                  <a:lnTo>
                    <a:pt x="97" y="120"/>
                  </a:lnTo>
                  <a:lnTo>
                    <a:pt x="0" y="190"/>
                  </a:lnTo>
                  <a:lnTo>
                    <a:pt x="0" y="814"/>
                  </a:lnTo>
                  <a:lnTo>
                    <a:pt x="1368" y="814"/>
                  </a:lnTo>
                  <a:cubicBezTo>
                    <a:pt x="1382" y="854"/>
                    <a:pt x="1419" y="884"/>
                    <a:pt x="1465" y="884"/>
                  </a:cubicBezTo>
                  <a:cubicBezTo>
                    <a:pt x="1522" y="884"/>
                    <a:pt x="1567" y="838"/>
                    <a:pt x="1567" y="784"/>
                  </a:cubicBezTo>
                  <a:cubicBezTo>
                    <a:pt x="1567" y="729"/>
                    <a:pt x="1522" y="685"/>
                    <a:pt x="1465" y="685"/>
                  </a:cubicBezTo>
                  <a:cubicBezTo>
                    <a:pt x="1418" y="685"/>
                    <a:pt x="1379" y="716"/>
                    <a:pt x="1367" y="758"/>
                  </a:cubicBezTo>
                  <a:lnTo>
                    <a:pt x="224" y="758"/>
                  </a:lnTo>
                  <a:lnTo>
                    <a:pt x="224" y="660"/>
                  </a:lnTo>
                  <a:cubicBezTo>
                    <a:pt x="364" y="654"/>
                    <a:pt x="537" y="598"/>
                    <a:pt x="1174" y="598"/>
                  </a:cubicBezTo>
                  <a:cubicBezTo>
                    <a:pt x="1807" y="598"/>
                    <a:pt x="2047" y="652"/>
                    <a:pt x="2129" y="660"/>
                  </a:cubicBezTo>
                  <a:lnTo>
                    <a:pt x="2129" y="758"/>
                  </a:lnTo>
                  <a:lnTo>
                    <a:pt x="1874" y="758"/>
                  </a:lnTo>
                  <a:cubicBezTo>
                    <a:pt x="1862" y="717"/>
                    <a:pt x="1823" y="685"/>
                    <a:pt x="1776" y="685"/>
                  </a:cubicBezTo>
                  <a:cubicBezTo>
                    <a:pt x="1718" y="685"/>
                    <a:pt x="1673" y="729"/>
                    <a:pt x="1673" y="784"/>
                  </a:cubicBezTo>
                  <a:cubicBezTo>
                    <a:pt x="1673" y="838"/>
                    <a:pt x="1718" y="884"/>
                    <a:pt x="1776" y="884"/>
                  </a:cubicBezTo>
                  <a:cubicBezTo>
                    <a:pt x="1821" y="884"/>
                    <a:pt x="1860" y="854"/>
                    <a:pt x="1872" y="814"/>
                  </a:cubicBezTo>
                  <a:lnTo>
                    <a:pt x="2353" y="814"/>
                  </a:lnTo>
                  <a:lnTo>
                    <a:pt x="2353" y="190"/>
                  </a:lnTo>
                  <a:lnTo>
                    <a:pt x="2355" y="190"/>
                  </a:lnTo>
                  <a:close/>
                  <a:moveTo>
                    <a:pt x="528" y="30"/>
                  </a:moveTo>
                  <a:lnTo>
                    <a:pt x="1813" y="30"/>
                  </a:lnTo>
                  <a:lnTo>
                    <a:pt x="2003" y="112"/>
                  </a:lnTo>
                  <a:lnTo>
                    <a:pt x="394" y="112"/>
                  </a:lnTo>
                  <a:lnTo>
                    <a:pt x="528" y="30"/>
                  </a:lnTo>
                  <a:close/>
                  <a:moveTo>
                    <a:pt x="187" y="755"/>
                  </a:moveTo>
                  <a:lnTo>
                    <a:pt x="59" y="755"/>
                  </a:lnTo>
                  <a:lnTo>
                    <a:pt x="59" y="246"/>
                  </a:lnTo>
                  <a:lnTo>
                    <a:pt x="187" y="246"/>
                  </a:lnTo>
                  <a:lnTo>
                    <a:pt x="187" y="755"/>
                  </a:lnTo>
                  <a:close/>
                  <a:moveTo>
                    <a:pt x="67" y="184"/>
                  </a:moveTo>
                  <a:lnTo>
                    <a:pt x="111" y="151"/>
                  </a:lnTo>
                  <a:lnTo>
                    <a:pt x="2065" y="151"/>
                  </a:lnTo>
                  <a:lnTo>
                    <a:pt x="2246" y="151"/>
                  </a:lnTo>
                  <a:lnTo>
                    <a:pt x="2290" y="184"/>
                  </a:lnTo>
                  <a:lnTo>
                    <a:pt x="67" y="184"/>
                  </a:lnTo>
                  <a:close/>
                  <a:moveTo>
                    <a:pt x="2134" y="601"/>
                  </a:moveTo>
                  <a:cubicBezTo>
                    <a:pt x="2037" y="593"/>
                    <a:pt x="1801" y="538"/>
                    <a:pt x="1178" y="538"/>
                  </a:cubicBezTo>
                  <a:cubicBezTo>
                    <a:pt x="545" y="538"/>
                    <a:pt x="375" y="596"/>
                    <a:pt x="229" y="601"/>
                  </a:cubicBezTo>
                  <a:lnTo>
                    <a:pt x="229" y="243"/>
                  </a:lnTo>
                  <a:lnTo>
                    <a:pt x="2134" y="243"/>
                  </a:lnTo>
                  <a:lnTo>
                    <a:pt x="2134" y="601"/>
                  </a:lnTo>
                  <a:close/>
                  <a:moveTo>
                    <a:pt x="2299" y="755"/>
                  </a:moveTo>
                  <a:lnTo>
                    <a:pt x="2171" y="755"/>
                  </a:lnTo>
                  <a:lnTo>
                    <a:pt x="2171" y="246"/>
                  </a:lnTo>
                  <a:lnTo>
                    <a:pt x="2299" y="246"/>
                  </a:lnTo>
                  <a:lnTo>
                    <a:pt x="2299" y="755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0" name="任意多边形 357"/>
            <p:cNvSpPr/>
            <p:nvPr/>
          </p:nvSpPr>
          <p:spPr>
            <a:xfrm>
              <a:off x="4856783" y="3680201"/>
              <a:ext cx="33956" cy="33956"/>
            </a:xfrm>
            <a:custGeom>
              <a:avLst/>
              <a:gdLst/>
              <a:ahLst/>
              <a:cxnLst>
                <a:cxn ang="0">
                  <a:pos x="28209" y="14107"/>
                </a:cxn>
                <a:cxn ang="0">
                  <a:pos x="26377" y="21341"/>
                </a:cxn>
                <a:cxn ang="0">
                  <a:pos x="21248" y="26405"/>
                </a:cxn>
                <a:cxn ang="0">
                  <a:pos x="14288" y="28213"/>
                </a:cxn>
                <a:cxn ang="0">
                  <a:pos x="6961" y="26405"/>
                </a:cxn>
                <a:cxn ang="0">
                  <a:pos x="1832" y="21341"/>
                </a:cxn>
                <a:cxn ang="0">
                  <a:pos x="0" y="14107"/>
                </a:cxn>
                <a:cxn ang="0">
                  <a:pos x="1832" y="7234"/>
                </a:cxn>
                <a:cxn ang="0">
                  <a:pos x="6961" y="2170"/>
                </a:cxn>
                <a:cxn ang="0">
                  <a:pos x="14288" y="0"/>
                </a:cxn>
                <a:cxn ang="0">
                  <a:pos x="21248" y="2170"/>
                </a:cxn>
                <a:cxn ang="0">
                  <a:pos x="26377" y="7234"/>
                </a:cxn>
                <a:cxn ang="0">
                  <a:pos x="28209" y="14107"/>
                </a:cxn>
              </a:cxnLst>
              <a:rect l="0" t="0" r="0" b="0"/>
              <a:pathLst>
                <a:path w="78" h="79">
                  <a:moveTo>
                    <a:pt x="77" y="39"/>
                  </a:moveTo>
                  <a:cubicBezTo>
                    <a:pt x="77" y="47"/>
                    <a:pt x="75" y="53"/>
                    <a:pt x="72" y="59"/>
                  </a:cubicBezTo>
                  <a:cubicBezTo>
                    <a:pt x="68" y="65"/>
                    <a:pt x="64" y="69"/>
                    <a:pt x="58" y="73"/>
                  </a:cubicBezTo>
                  <a:cubicBezTo>
                    <a:pt x="52" y="76"/>
                    <a:pt x="46" y="78"/>
                    <a:pt x="39" y="78"/>
                  </a:cubicBezTo>
                  <a:cubicBezTo>
                    <a:pt x="31" y="78"/>
                    <a:pt x="25" y="76"/>
                    <a:pt x="19" y="73"/>
                  </a:cubicBezTo>
                  <a:cubicBezTo>
                    <a:pt x="13" y="69"/>
                    <a:pt x="8" y="65"/>
                    <a:pt x="5" y="59"/>
                  </a:cubicBezTo>
                  <a:cubicBezTo>
                    <a:pt x="1" y="53"/>
                    <a:pt x="0" y="46"/>
                    <a:pt x="0" y="39"/>
                  </a:cubicBezTo>
                  <a:cubicBezTo>
                    <a:pt x="0" y="31"/>
                    <a:pt x="1" y="26"/>
                    <a:pt x="5" y="20"/>
                  </a:cubicBezTo>
                  <a:cubicBezTo>
                    <a:pt x="8" y="14"/>
                    <a:pt x="13" y="9"/>
                    <a:pt x="19" y="6"/>
                  </a:cubicBezTo>
                  <a:cubicBezTo>
                    <a:pt x="25" y="2"/>
                    <a:pt x="31" y="0"/>
                    <a:pt x="39" y="0"/>
                  </a:cubicBezTo>
                  <a:cubicBezTo>
                    <a:pt x="46" y="0"/>
                    <a:pt x="52" y="2"/>
                    <a:pt x="58" y="6"/>
                  </a:cubicBezTo>
                  <a:cubicBezTo>
                    <a:pt x="64" y="9"/>
                    <a:pt x="68" y="14"/>
                    <a:pt x="72" y="20"/>
                  </a:cubicBezTo>
                  <a:cubicBezTo>
                    <a:pt x="75" y="26"/>
                    <a:pt x="77" y="32"/>
                    <a:pt x="77" y="39"/>
                  </a:cubicBez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1" name="任意多边形 375"/>
            <p:cNvSpPr/>
            <p:nvPr/>
          </p:nvSpPr>
          <p:spPr>
            <a:xfrm>
              <a:off x="4371972" y="3755658"/>
              <a:ext cx="16977" cy="18864"/>
            </a:xfrm>
            <a:custGeom>
              <a:avLst/>
              <a:gdLst/>
              <a:ahLst/>
              <a:cxnLst>
                <a:cxn ang="0">
                  <a:pos x="10715" y="6557"/>
                </a:cxn>
                <a:cxn ang="0">
                  <a:pos x="2857" y="6557"/>
                </a:cxn>
                <a:cxn ang="0">
                  <a:pos x="2857" y="0"/>
                </a:cxn>
                <a:cxn ang="0">
                  <a:pos x="0" y="0"/>
                </a:cxn>
                <a:cxn ang="0">
                  <a:pos x="0" y="15530"/>
                </a:cxn>
                <a:cxn ang="0">
                  <a:pos x="2857" y="15530"/>
                </a:cxn>
                <a:cxn ang="0">
                  <a:pos x="2857" y="9663"/>
                </a:cxn>
                <a:cxn ang="0">
                  <a:pos x="10715" y="9663"/>
                </a:cxn>
                <a:cxn ang="0">
                  <a:pos x="10715" y="15530"/>
                </a:cxn>
                <a:cxn ang="0">
                  <a:pos x="13930" y="15530"/>
                </a:cxn>
                <a:cxn ang="0">
                  <a:pos x="13930" y="0"/>
                </a:cxn>
                <a:cxn ang="0">
                  <a:pos x="10715" y="0"/>
                </a:cxn>
                <a:cxn ang="0">
                  <a:pos x="10715" y="6557"/>
                </a:cxn>
              </a:cxnLst>
              <a:rect l="0" t="0" r="0" b="0"/>
              <a:pathLst>
                <a:path w="40" h="46">
                  <a:moveTo>
                    <a:pt x="30" y="19"/>
                  </a:moveTo>
                  <a:lnTo>
                    <a:pt x="8" y="19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8" y="45"/>
                  </a:lnTo>
                  <a:lnTo>
                    <a:pt x="8" y="28"/>
                  </a:lnTo>
                  <a:lnTo>
                    <a:pt x="30" y="28"/>
                  </a:lnTo>
                  <a:lnTo>
                    <a:pt x="30" y="45"/>
                  </a:lnTo>
                  <a:lnTo>
                    <a:pt x="39" y="45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30" y="19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2" name="任意多边形 384"/>
            <p:cNvSpPr/>
            <p:nvPr/>
          </p:nvSpPr>
          <p:spPr>
            <a:xfrm>
              <a:off x="4394608" y="3755658"/>
              <a:ext cx="18864" cy="18864"/>
            </a:xfrm>
            <a:custGeom>
              <a:avLst/>
              <a:gdLst/>
              <a:ahLst/>
              <a:cxnLst>
                <a:cxn ang="0">
                  <a:pos x="10583" y="8628"/>
                </a:cxn>
                <a:cxn ang="0">
                  <a:pos x="7182" y="12769"/>
                </a:cxn>
                <a:cxn ang="0">
                  <a:pos x="3780" y="8628"/>
                </a:cxn>
                <a:cxn ang="0">
                  <a:pos x="3780" y="0"/>
                </a:cxn>
                <a:cxn ang="0">
                  <a:pos x="0" y="0"/>
                </a:cxn>
                <a:cxn ang="0">
                  <a:pos x="0" y="8628"/>
                </a:cxn>
                <a:cxn ang="0">
                  <a:pos x="7938" y="15530"/>
                </a:cxn>
                <a:cxn ang="0">
                  <a:pos x="15497" y="8628"/>
                </a:cxn>
                <a:cxn ang="0">
                  <a:pos x="15497" y="0"/>
                </a:cxn>
                <a:cxn ang="0">
                  <a:pos x="12095" y="0"/>
                </a:cxn>
                <a:cxn ang="0">
                  <a:pos x="12095" y="8628"/>
                </a:cxn>
                <a:cxn ang="0">
                  <a:pos x="10583" y="8628"/>
                </a:cxn>
              </a:cxnLst>
              <a:rect l="0" t="0" r="0" b="0"/>
              <a:pathLst>
                <a:path w="42" h="46">
                  <a:moveTo>
                    <a:pt x="28" y="25"/>
                  </a:moveTo>
                  <a:cubicBezTo>
                    <a:pt x="28" y="33"/>
                    <a:pt x="24" y="37"/>
                    <a:pt x="19" y="37"/>
                  </a:cubicBezTo>
                  <a:cubicBezTo>
                    <a:pt x="14" y="37"/>
                    <a:pt x="10" y="33"/>
                    <a:pt x="10" y="25"/>
                  </a:cubicBezTo>
                  <a:lnTo>
                    <a:pt x="10" y="0"/>
                  </a:lnTo>
                  <a:lnTo>
                    <a:pt x="0" y="0"/>
                  </a:lnTo>
                  <a:lnTo>
                    <a:pt x="0" y="25"/>
                  </a:lnTo>
                  <a:cubicBezTo>
                    <a:pt x="0" y="39"/>
                    <a:pt x="8" y="45"/>
                    <a:pt x="21" y="45"/>
                  </a:cubicBezTo>
                  <a:cubicBezTo>
                    <a:pt x="33" y="45"/>
                    <a:pt x="41" y="37"/>
                    <a:pt x="41" y="25"/>
                  </a:cubicBezTo>
                  <a:lnTo>
                    <a:pt x="41" y="0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28" y="25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3" name="任意多边形 389"/>
            <p:cNvSpPr/>
            <p:nvPr/>
          </p:nvSpPr>
          <p:spPr>
            <a:xfrm>
              <a:off x="4432336" y="3755658"/>
              <a:ext cx="28296" cy="18864"/>
            </a:xfrm>
            <a:custGeom>
              <a:avLst/>
              <a:gdLst/>
              <a:ahLst/>
              <a:cxnLst>
                <a:cxn ang="0">
                  <a:pos x="16108" y="10698"/>
                </a:cxn>
                <a:cxn ang="0">
                  <a:pos x="12957" y="0"/>
                </a:cxn>
                <a:cxn ang="0">
                  <a:pos x="10155" y="0"/>
                </a:cxn>
                <a:cxn ang="0">
                  <a:pos x="6303" y="10698"/>
                </a:cxn>
                <a:cxn ang="0">
                  <a:pos x="3152" y="0"/>
                </a:cxn>
                <a:cxn ang="0">
                  <a:pos x="0" y="0"/>
                </a:cxn>
                <a:cxn ang="0">
                  <a:pos x="5253" y="15530"/>
                </a:cxn>
                <a:cxn ang="0">
                  <a:pos x="8054" y="15530"/>
                </a:cxn>
                <a:cxn ang="0">
                  <a:pos x="11206" y="5522"/>
                </a:cxn>
                <a:cxn ang="0">
                  <a:pos x="15058" y="15530"/>
                </a:cxn>
                <a:cxn ang="0">
                  <a:pos x="17859" y="15530"/>
                </a:cxn>
                <a:cxn ang="0">
                  <a:pos x="23462" y="0"/>
                </a:cxn>
                <a:cxn ang="0">
                  <a:pos x="19610" y="0"/>
                </a:cxn>
                <a:cxn ang="0">
                  <a:pos x="16108" y="10698"/>
                </a:cxn>
              </a:cxnLst>
              <a:rect l="0" t="0" r="0" b="0"/>
              <a:pathLst>
                <a:path w="68" h="46">
                  <a:moveTo>
                    <a:pt x="46" y="31"/>
                  </a:moveTo>
                  <a:lnTo>
                    <a:pt x="37" y="0"/>
                  </a:lnTo>
                  <a:lnTo>
                    <a:pt x="29" y="0"/>
                  </a:lnTo>
                  <a:lnTo>
                    <a:pt x="18" y="31"/>
                  </a:lnTo>
                  <a:lnTo>
                    <a:pt x="9" y="0"/>
                  </a:lnTo>
                  <a:lnTo>
                    <a:pt x="0" y="0"/>
                  </a:lnTo>
                  <a:lnTo>
                    <a:pt x="15" y="45"/>
                  </a:lnTo>
                  <a:lnTo>
                    <a:pt x="23" y="45"/>
                  </a:lnTo>
                  <a:lnTo>
                    <a:pt x="32" y="16"/>
                  </a:lnTo>
                  <a:lnTo>
                    <a:pt x="43" y="45"/>
                  </a:lnTo>
                  <a:lnTo>
                    <a:pt x="51" y="45"/>
                  </a:lnTo>
                  <a:lnTo>
                    <a:pt x="67" y="0"/>
                  </a:lnTo>
                  <a:lnTo>
                    <a:pt x="56" y="0"/>
                  </a:lnTo>
                  <a:lnTo>
                    <a:pt x="46" y="31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4" name="任意多边形 417"/>
            <p:cNvSpPr/>
            <p:nvPr/>
          </p:nvSpPr>
          <p:spPr>
            <a:xfrm>
              <a:off x="4464405" y="3755658"/>
              <a:ext cx="15092" cy="18864"/>
            </a:xfrm>
            <a:custGeom>
              <a:avLst/>
              <a:gdLst/>
              <a:ahLst/>
              <a:cxnLst>
                <a:cxn ang="0">
                  <a:pos x="3528" y="9318"/>
                </a:cxn>
                <a:cxn ang="0">
                  <a:pos x="8819" y="9318"/>
                </a:cxn>
                <a:cxn ang="0">
                  <a:pos x="8819" y="6557"/>
                </a:cxn>
                <a:cxn ang="0">
                  <a:pos x="3528" y="6557"/>
                </a:cxn>
                <a:cxn ang="0">
                  <a:pos x="3528" y="2761"/>
                </a:cxn>
                <a:cxn ang="0">
                  <a:pos x="11642" y="2761"/>
                </a:cxn>
                <a:cxn ang="0">
                  <a:pos x="11642" y="0"/>
                </a:cxn>
                <a:cxn ang="0">
                  <a:pos x="0" y="0"/>
                </a:cxn>
                <a:cxn ang="0">
                  <a:pos x="0" y="15530"/>
                </a:cxn>
                <a:cxn ang="0">
                  <a:pos x="12347" y="15530"/>
                </a:cxn>
                <a:cxn ang="0">
                  <a:pos x="12347" y="13114"/>
                </a:cxn>
                <a:cxn ang="0">
                  <a:pos x="3528" y="13114"/>
                </a:cxn>
                <a:cxn ang="0">
                  <a:pos x="3528" y="9318"/>
                </a:cxn>
              </a:cxnLst>
              <a:rect l="0" t="0" r="0" b="0"/>
              <a:pathLst>
                <a:path w="36" h="46">
                  <a:moveTo>
                    <a:pt x="10" y="27"/>
                  </a:moveTo>
                  <a:lnTo>
                    <a:pt x="25" y="27"/>
                  </a:lnTo>
                  <a:lnTo>
                    <a:pt x="25" y="19"/>
                  </a:lnTo>
                  <a:lnTo>
                    <a:pt x="10" y="19"/>
                  </a:lnTo>
                  <a:lnTo>
                    <a:pt x="10" y="8"/>
                  </a:lnTo>
                  <a:lnTo>
                    <a:pt x="33" y="8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35" y="45"/>
                  </a:lnTo>
                  <a:lnTo>
                    <a:pt x="35" y="38"/>
                  </a:lnTo>
                  <a:lnTo>
                    <a:pt x="10" y="38"/>
                  </a:lnTo>
                  <a:lnTo>
                    <a:pt x="10" y="27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5" name="任意多边形 440"/>
            <p:cNvSpPr/>
            <p:nvPr/>
          </p:nvSpPr>
          <p:spPr>
            <a:xfrm>
              <a:off x="4483270" y="3755658"/>
              <a:ext cx="3773" cy="18864"/>
            </a:xfrm>
            <a:custGeom>
              <a:avLst/>
              <a:gdLst/>
              <a:ahLst/>
              <a:cxnLst>
                <a:cxn ang="0">
                  <a:pos x="1443" y="15530"/>
                </a:cxn>
                <a:cxn ang="0">
                  <a:pos x="0" y="15530"/>
                </a:cxn>
                <a:cxn ang="0">
                  <a:pos x="0" y="0"/>
                </a:cxn>
                <a:cxn ang="0">
                  <a:pos x="2886" y="0"/>
                </a:cxn>
                <a:cxn ang="0">
                  <a:pos x="2886" y="15530"/>
                </a:cxn>
                <a:cxn ang="0">
                  <a:pos x="1443" y="15530"/>
                </a:cxn>
              </a:cxnLst>
              <a:rect l="0" t="0" r="0" b="0"/>
              <a:pathLst>
                <a:path w="11" h="46">
                  <a:moveTo>
                    <a:pt x="5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5"/>
                  </a:lnTo>
                  <a:lnTo>
                    <a:pt x="5" y="45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6" name="任意多边形 454"/>
            <p:cNvSpPr/>
            <p:nvPr/>
          </p:nvSpPr>
          <p:spPr>
            <a:xfrm>
              <a:off x="4415358" y="3755658"/>
              <a:ext cx="20751" cy="18864"/>
            </a:xfrm>
            <a:custGeom>
              <a:avLst/>
              <a:gdLst/>
              <a:ahLst/>
              <a:cxnLst>
                <a:cxn ang="0">
                  <a:pos x="13899" y="15530"/>
                </a:cxn>
                <a:cxn ang="0">
                  <a:pos x="17107" y="15530"/>
                </a:cxn>
                <a:cxn ang="0">
                  <a:pos x="9979" y="0"/>
                </a:cxn>
                <a:cxn ang="0">
                  <a:pos x="7128" y="0"/>
                </a:cxn>
                <a:cxn ang="0">
                  <a:pos x="0" y="15530"/>
                </a:cxn>
                <a:cxn ang="0">
                  <a:pos x="3207" y="15530"/>
                </a:cxn>
                <a:cxn ang="0">
                  <a:pos x="4989" y="13114"/>
                </a:cxn>
                <a:cxn ang="0">
                  <a:pos x="12117" y="13114"/>
                </a:cxn>
                <a:cxn ang="0">
                  <a:pos x="12117" y="12424"/>
                </a:cxn>
                <a:cxn ang="0">
                  <a:pos x="13899" y="15530"/>
                </a:cxn>
                <a:cxn ang="0">
                  <a:pos x="8910" y="4486"/>
                </a:cxn>
                <a:cxn ang="0">
                  <a:pos x="11048" y="9663"/>
                </a:cxn>
                <a:cxn ang="0">
                  <a:pos x="11048" y="10353"/>
                </a:cxn>
                <a:cxn ang="0">
                  <a:pos x="6059" y="10353"/>
                </a:cxn>
                <a:cxn ang="0">
                  <a:pos x="6059" y="9663"/>
                </a:cxn>
                <a:cxn ang="0">
                  <a:pos x="8910" y="4486"/>
                </a:cxn>
              </a:cxnLst>
              <a:rect l="0" t="0" r="0" b="0"/>
              <a:pathLst>
                <a:path w="49" h="46">
                  <a:moveTo>
                    <a:pt x="39" y="45"/>
                  </a:moveTo>
                  <a:lnTo>
                    <a:pt x="48" y="45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0" y="45"/>
                  </a:lnTo>
                  <a:lnTo>
                    <a:pt x="9" y="45"/>
                  </a:lnTo>
                  <a:lnTo>
                    <a:pt x="14" y="38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9" y="45"/>
                  </a:lnTo>
                  <a:close/>
                  <a:moveTo>
                    <a:pt x="25" y="13"/>
                  </a:moveTo>
                  <a:lnTo>
                    <a:pt x="31" y="28"/>
                  </a:lnTo>
                  <a:lnTo>
                    <a:pt x="31" y="30"/>
                  </a:lnTo>
                  <a:lnTo>
                    <a:pt x="17" y="30"/>
                  </a:lnTo>
                  <a:lnTo>
                    <a:pt x="17" y="28"/>
                  </a:lnTo>
                  <a:lnTo>
                    <a:pt x="25" y="13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7" name="任意多边形 514"/>
            <p:cNvSpPr/>
            <p:nvPr/>
          </p:nvSpPr>
          <p:spPr>
            <a:xfrm>
              <a:off x="4381403" y="3672654"/>
              <a:ext cx="43388" cy="52820"/>
            </a:xfrm>
            <a:custGeom>
              <a:avLst/>
              <a:gdLst/>
              <a:ahLst/>
              <a:cxnLst>
                <a:cxn ang="0">
                  <a:pos x="5477" y="25959"/>
                </a:cxn>
                <a:cxn ang="0">
                  <a:pos x="35783" y="44094"/>
                </a:cxn>
                <a:cxn ang="0">
                  <a:pos x="36148" y="44094"/>
                </a:cxn>
                <a:cxn ang="0">
                  <a:pos x="36148" y="43739"/>
                </a:cxn>
                <a:cxn ang="0">
                  <a:pos x="8398" y="0"/>
                </a:cxn>
                <a:cxn ang="0">
                  <a:pos x="365" y="16002"/>
                </a:cxn>
                <a:cxn ang="0">
                  <a:pos x="5477" y="25959"/>
                </a:cxn>
              </a:cxnLst>
              <a:rect l="0" t="0" r="0" b="0"/>
              <a:pathLst>
                <a:path w="100" h="125">
                  <a:moveTo>
                    <a:pt x="15" y="73"/>
                  </a:moveTo>
                  <a:cubicBezTo>
                    <a:pt x="37" y="93"/>
                    <a:pt x="85" y="118"/>
                    <a:pt x="98" y="124"/>
                  </a:cubicBezTo>
                  <a:lnTo>
                    <a:pt x="99" y="124"/>
                  </a:lnTo>
                  <a:lnTo>
                    <a:pt x="99" y="123"/>
                  </a:lnTo>
                  <a:cubicBezTo>
                    <a:pt x="68" y="53"/>
                    <a:pt x="23" y="0"/>
                    <a:pt x="23" y="0"/>
                  </a:cubicBezTo>
                  <a:cubicBezTo>
                    <a:pt x="23" y="0"/>
                    <a:pt x="0" y="23"/>
                    <a:pt x="1" y="45"/>
                  </a:cubicBezTo>
                  <a:cubicBezTo>
                    <a:pt x="1" y="62"/>
                    <a:pt x="15" y="73"/>
                    <a:pt x="15" y="73"/>
                  </a:cubicBez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8" name="任意多边形 567"/>
            <p:cNvSpPr/>
            <p:nvPr/>
          </p:nvSpPr>
          <p:spPr>
            <a:xfrm>
              <a:off x="4381401" y="3734906"/>
              <a:ext cx="37728" cy="13205"/>
            </a:xfrm>
            <a:custGeom>
              <a:avLst/>
              <a:gdLst/>
              <a:ahLst/>
              <a:cxnLst>
                <a:cxn ang="0">
                  <a:pos x="0" y="695"/>
                </a:cxn>
                <a:cxn ang="0">
                  <a:pos x="14963" y="9377"/>
                </a:cxn>
                <a:cxn ang="0">
                  <a:pos x="31385" y="695"/>
                </a:cxn>
                <a:cxn ang="0">
                  <a:pos x="31385" y="695"/>
                </a:cxn>
                <a:cxn ang="0">
                  <a:pos x="31385" y="0"/>
                </a:cxn>
                <a:cxn ang="0">
                  <a:pos x="30655" y="0"/>
                </a:cxn>
                <a:cxn ang="0">
                  <a:pos x="30655" y="0"/>
                </a:cxn>
                <a:cxn ang="0">
                  <a:pos x="0" y="695"/>
                </a:cxn>
              </a:cxnLst>
              <a:rect l="0" t="0" r="0" b="0"/>
              <a:pathLst>
                <a:path w="87" h="32">
                  <a:moveTo>
                    <a:pt x="0" y="2"/>
                  </a:moveTo>
                  <a:cubicBezTo>
                    <a:pt x="10" y="17"/>
                    <a:pt x="24" y="31"/>
                    <a:pt x="41" y="27"/>
                  </a:cubicBezTo>
                  <a:cubicBezTo>
                    <a:pt x="53" y="25"/>
                    <a:pt x="77" y="6"/>
                    <a:pt x="86" y="2"/>
                  </a:cubicBezTo>
                  <a:lnTo>
                    <a:pt x="86" y="0"/>
                  </a:lnTo>
                  <a:lnTo>
                    <a:pt x="84" y="0"/>
                  </a:lnTo>
                  <a:lnTo>
                    <a:pt x="0" y="2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19" name="任意多边形 585"/>
            <p:cNvSpPr/>
            <p:nvPr/>
          </p:nvSpPr>
          <p:spPr>
            <a:xfrm>
              <a:off x="4371971" y="3700951"/>
              <a:ext cx="49047" cy="28297"/>
            </a:xfrm>
            <a:custGeom>
              <a:avLst/>
              <a:gdLst/>
              <a:ahLst/>
              <a:cxnLst>
                <a:cxn ang="0">
                  <a:pos x="13034" y="21953"/>
                </a:cxn>
                <a:cxn ang="0">
                  <a:pos x="18465" y="23441"/>
                </a:cxn>
                <a:cxn ang="0">
                  <a:pos x="40913" y="23441"/>
                </a:cxn>
                <a:cxn ang="0">
                  <a:pos x="40913" y="23069"/>
                </a:cxn>
                <a:cxn ang="0">
                  <a:pos x="2172" y="0"/>
                </a:cxn>
                <a:cxn ang="0">
                  <a:pos x="2896" y="12651"/>
                </a:cxn>
                <a:cxn ang="0">
                  <a:pos x="13034" y="21953"/>
                </a:cxn>
              </a:cxnLst>
              <a:rect l="0" t="0" r="0" b="0"/>
              <a:pathLst>
                <a:path w="114" h="64">
                  <a:moveTo>
                    <a:pt x="36" y="59"/>
                  </a:moveTo>
                  <a:cubicBezTo>
                    <a:pt x="43" y="63"/>
                    <a:pt x="51" y="63"/>
                    <a:pt x="51" y="63"/>
                  </a:cubicBezTo>
                  <a:lnTo>
                    <a:pt x="113" y="63"/>
                  </a:lnTo>
                  <a:lnTo>
                    <a:pt x="113" y="62"/>
                  </a:lnTo>
                  <a:cubicBezTo>
                    <a:pt x="76" y="37"/>
                    <a:pt x="6" y="0"/>
                    <a:pt x="6" y="0"/>
                  </a:cubicBezTo>
                  <a:cubicBezTo>
                    <a:pt x="0" y="18"/>
                    <a:pt x="8" y="34"/>
                    <a:pt x="8" y="34"/>
                  </a:cubicBezTo>
                  <a:cubicBezTo>
                    <a:pt x="17" y="54"/>
                    <a:pt x="36" y="59"/>
                    <a:pt x="36" y="59"/>
                  </a:cubicBez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20" name="任意多边形 604"/>
            <p:cNvSpPr/>
            <p:nvPr/>
          </p:nvSpPr>
          <p:spPr>
            <a:xfrm>
              <a:off x="4402153" y="3657563"/>
              <a:ext cx="30183" cy="66024"/>
            </a:xfrm>
            <a:custGeom>
              <a:avLst/>
              <a:gdLst/>
              <a:ahLst/>
              <a:cxnLst>
                <a:cxn ang="0">
                  <a:pos x="1789" y="10037"/>
                </a:cxn>
                <a:cxn ang="0">
                  <a:pos x="1789" y="20074"/>
                </a:cxn>
                <a:cxn ang="0">
                  <a:pos x="20034" y="55204"/>
                </a:cxn>
                <a:cxn ang="0">
                  <a:pos x="20749" y="55204"/>
                </a:cxn>
                <a:cxn ang="0">
                  <a:pos x="20749" y="54487"/>
                </a:cxn>
                <a:cxn ang="0">
                  <a:pos x="16099" y="0"/>
                </a:cxn>
                <a:cxn ang="0">
                  <a:pos x="11806" y="1075"/>
                </a:cxn>
                <a:cxn ang="0">
                  <a:pos x="1789" y="10037"/>
                </a:cxn>
              </a:cxnLst>
              <a:rect l="0" t="0" r="0" b="0"/>
              <a:pathLst>
                <a:path w="71" h="155">
                  <a:moveTo>
                    <a:pt x="5" y="28"/>
                  </a:moveTo>
                  <a:cubicBezTo>
                    <a:pt x="0" y="40"/>
                    <a:pt x="5" y="56"/>
                    <a:pt x="5" y="56"/>
                  </a:cubicBezTo>
                  <a:cubicBezTo>
                    <a:pt x="12" y="88"/>
                    <a:pt x="48" y="141"/>
                    <a:pt x="56" y="154"/>
                  </a:cubicBezTo>
                  <a:lnTo>
                    <a:pt x="58" y="154"/>
                  </a:lnTo>
                  <a:lnTo>
                    <a:pt x="58" y="152"/>
                  </a:lnTo>
                  <a:cubicBezTo>
                    <a:pt x="70" y="31"/>
                    <a:pt x="45" y="0"/>
                    <a:pt x="45" y="0"/>
                  </a:cubicBezTo>
                  <a:cubicBezTo>
                    <a:pt x="42" y="1"/>
                    <a:pt x="33" y="3"/>
                    <a:pt x="33" y="3"/>
                  </a:cubicBezTo>
                  <a:cubicBezTo>
                    <a:pt x="11" y="9"/>
                    <a:pt x="5" y="28"/>
                    <a:pt x="5" y="28"/>
                  </a:cubicBez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21" name="任意多边形 608"/>
            <p:cNvSpPr/>
            <p:nvPr/>
          </p:nvSpPr>
          <p:spPr>
            <a:xfrm>
              <a:off x="4426677" y="3657563"/>
              <a:ext cx="30183" cy="66024"/>
            </a:xfrm>
            <a:custGeom>
              <a:avLst/>
              <a:gdLst/>
              <a:ahLst/>
              <a:cxnLst>
                <a:cxn ang="0">
                  <a:pos x="23586" y="19844"/>
                </a:cxn>
                <a:cxn ang="0">
                  <a:pos x="23586" y="9741"/>
                </a:cxn>
                <a:cxn ang="0">
                  <a:pos x="13063" y="722"/>
                </a:cxn>
                <a:cxn ang="0">
                  <a:pos x="8346" y="0"/>
                </a:cxn>
                <a:cxn ang="0">
                  <a:pos x="4354" y="55201"/>
                </a:cxn>
                <a:cxn ang="0">
                  <a:pos x="23586" y="19844"/>
                </a:cxn>
                <a:cxn ang="0">
                  <a:pos x="7983" y="0"/>
                </a:cxn>
                <a:cxn ang="0">
                  <a:pos x="8346" y="0"/>
                </a:cxn>
                <a:cxn ang="0">
                  <a:pos x="7983" y="0"/>
                </a:cxn>
              </a:cxnLst>
              <a:rect l="0" t="0" r="0" b="0"/>
              <a:pathLst>
                <a:path w="70" h="154">
                  <a:moveTo>
                    <a:pt x="65" y="55"/>
                  </a:moveTo>
                  <a:cubicBezTo>
                    <a:pt x="65" y="55"/>
                    <a:pt x="69" y="39"/>
                    <a:pt x="65" y="27"/>
                  </a:cubicBezTo>
                  <a:cubicBezTo>
                    <a:pt x="65" y="27"/>
                    <a:pt x="58" y="6"/>
                    <a:pt x="36" y="2"/>
                  </a:cubicBezTo>
                  <a:cubicBezTo>
                    <a:pt x="36" y="2"/>
                    <a:pt x="30" y="0"/>
                    <a:pt x="23" y="0"/>
                  </a:cubicBezTo>
                  <a:cubicBezTo>
                    <a:pt x="23" y="2"/>
                    <a:pt x="0" y="36"/>
                    <a:pt x="12" y="153"/>
                  </a:cubicBezTo>
                  <a:cubicBezTo>
                    <a:pt x="21" y="140"/>
                    <a:pt x="58" y="87"/>
                    <a:pt x="65" y="55"/>
                  </a:cubicBezTo>
                  <a:close/>
                  <a:moveTo>
                    <a:pt x="2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22" name="任意多边形 612"/>
            <p:cNvSpPr/>
            <p:nvPr/>
          </p:nvSpPr>
          <p:spPr>
            <a:xfrm>
              <a:off x="4439881" y="3733020"/>
              <a:ext cx="37728" cy="15092"/>
            </a:xfrm>
            <a:custGeom>
              <a:avLst/>
              <a:gdLst/>
              <a:ahLst/>
              <a:cxnLst>
                <a:cxn ang="0">
                  <a:pos x="1082" y="0"/>
                </a:cxn>
                <a:cxn ang="0">
                  <a:pos x="1082" y="0"/>
                </a:cxn>
                <a:cxn ang="0">
                  <a:pos x="1082" y="0"/>
                </a:cxn>
                <a:cxn ang="0">
                  <a:pos x="1082" y="0"/>
                </a:cxn>
                <a:cxn ang="0">
                  <a:pos x="16957" y="9611"/>
                </a:cxn>
                <a:cxn ang="0">
                  <a:pos x="31389" y="1030"/>
                </a:cxn>
                <a:cxn ang="0">
                  <a:pos x="1082" y="0"/>
                </a:cxn>
              </a:cxnLst>
              <a:rect l="0" t="0" r="0" b="0"/>
              <a:pathLst>
                <a:path w="88" h="37">
                  <a:moveTo>
                    <a:pt x="3" y="0"/>
                  </a:moveTo>
                  <a:lnTo>
                    <a:pt x="3" y="0"/>
                  </a:lnTo>
                  <a:cubicBezTo>
                    <a:pt x="0" y="0"/>
                    <a:pt x="0" y="3"/>
                    <a:pt x="3" y="0"/>
                  </a:cubicBezTo>
                  <a:cubicBezTo>
                    <a:pt x="11" y="8"/>
                    <a:pt x="35" y="25"/>
                    <a:pt x="47" y="28"/>
                  </a:cubicBezTo>
                  <a:cubicBezTo>
                    <a:pt x="47" y="28"/>
                    <a:pt x="69" y="36"/>
                    <a:pt x="87" y="3"/>
                  </a:cubicBezTo>
                  <a:lnTo>
                    <a:pt x="3" y="0"/>
                  </a:ln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23" name="任意多边形 616"/>
            <p:cNvSpPr/>
            <p:nvPr/>
          </p:nvSpPr>
          <p:spPr>
            <a:xfrm>
              <a:off x="4439883" y="3702836"/>
              <a:ext cx="49047" cy="28296"/>
            </a:xfrm>
            <a:custGeom>
              <a:avLst/>
              <a:gdLst/>
              <a:ahLst/>
              <a:cxnLst>
                <a:cxn ang="0">
                  <a:pos x="23484" y="23457"/>
                </a:cxn>
                <a:cxn ang="0">
                  <a:pos x="28466" y="21680"/>
                </a:cxn>
                <a:cxn ang="0">
                  <a:pos x="38428" y="12795"/>
                </a:cxn>
                <a:cxn ang="0">
                  <a:pos x="38784" y="0"/>
                </a:cxn>
                <a:cxn ang="0">
                  <a:pos x="0" y="22746"/>
                </a:cxn>
                <a:cxn ang="0">
                  <a:pos x="23484" y="23457"/>
                </a:cxn>
              </a:cxnLst>
              <a:rect l="0" t="0" r="0" b="0"/>
              <a:pathLst>
                <a:path w="116" h="67">
                  <a:moveTo>
                    <a:pt x="66" y="66"/>
                  </a:moveTo>
                  <a:cubicBezTo>
                    <a:pt x="66" y="66"/>
                    <a:pt x="72" y="66"/>
                    <a:pt x="80" y="61"/>
                  </a:cubicBezTo>
                  <a:cubicBezTo>
                    <a:pt x="80" y="61"/>
                    <a:pt x="97" y="55"/>
                    <a:pt x="108" y="36"/>
                  </a:cubicBezTo>
                  <a:cubicBezTo>
                    <a:pt x="108" y="36"/>
                    <a:pt x="115" y="21"/>
                    <a:pt x="109" y="0"/>
                  </a:cubicBezTo>
                  <a:cubicBezTo>
                    <a:pt x="109" y="2"/>
                    <a:pt x="38" y="39"/>
                    <a:pt x="0" y="64"/>
                  </a:cubicBezTo>
                  <a:cubicBezTo>
                    <a:pt x="14" y="66"/>
                    <a:pt x="66" y="66"/>
                    <a:pt x="66" y="66"/>
                  </a:cubicBez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24" name="任意多边形 618"/>
            <p:cNvSpPr/>
            <p:nvPr/>
          </p:nvSpPr>
          <p:spPr>
            <a:xfrm>
              <a:off x="4436108" y="3672656"/>
              <a:ext cx="43387" cy="54705"/>
            </a:xfrm>
            <a:custGeom>
              <a:avLst/>
              <a:gdLst/>
              <a:ahLst/>
              <a:cxnLst>
                <a:cxn ang="0">
                  <a:pos x="30728" y="27038"/>
                </a:cxn>
                <a:cxn ang="0">
                  <a:pos x="35789" y="16442"/>
                </a:cxn>
                <a:cxn ang="0">
                  <a:pos x="27836" y="0"/>
                </a:cxn>
                <a:cxn ang="0">
                  <a:pos x="0" y="45672"/>
                </a:cxn>
                <a:cxn ang="0">
                  <a:pos x="30728" y="27038"/>
                </a:cxn>
              </a:cxnLst>
              <a:rect l="0" t="0" r="0" b="0"/>
              <a:pathLst>
                <a:path w="101" h="126">
                  <a:moveTo>
                    <a:pt x="85" y="74"/>
                  </a:moveTo>
                  <a:cubicBezTo>
                    <a:pt x="85" y="74"/>
                    <a:pt x="99" y="64"/>
                    <a:pt x="99" y="45"/>
                  </a:cubicBezTo>
                  <a:cubicBezTo>
                    <a:pt x="100" y="22"/>
                    <a:pt x="77" y="0"/>
                    <a:pt x="77" y="0"/>
                  </a:cubicBezTo>
                  <a:cubicBezTo>
                    <a:pt x="77" y="0"/>
                    <a:pt x="35" y="55"/>
                    <a:pt x="0" y="125"/>
                  </a:cubicBezTo>
                  <a:cubicBezTo>
                    <a:pt x="14" y="120"/>
                    <a:pt x="63" y="95"/>
                    <a:pt x="85" y="74"/>
                  </a:cubicBezTo>
                </a:path>
              </a:pathLst>
            </a:custGeom>
            <a:grpFill/>
            <a:ln w="9525">
              <a:noFill/>
            </a:ln>
          </p:spPr>
          <p:txBody>
            <a:bodyPr wrap="square">
              <a:noAutofit/>
            </a:bodyPr>
            <a:lstStyle/>
            <a:p>
              <a:pPr defTabSz="914034" fontAlgn="ctr">
                <a:defRPr/>
              </a:pPr>
              <a:endParaRPr lang="en-US" altLang="zh-CN" sz="2399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</p:grpSp>
      <p:grpSp>
        <p:nvGrpSpPr>
          <p:cNvPr id="25" name="组合 1002"/>
          <p:cNvGrpSpPr>
            <a:grpSpLocks/>
          </p:cNvGrpSpPr>
          <p:nvPr/>
        </p:nvGrpSpPr>
        <p:grpSpPr bwMode="auto">
          <a:xfrm>
            <a:off x="6002898" y="4525257"/>
            <a:ext cx="549995" cy="1014986"/>
            <a:chOff x="7356475" y="2392363"/>
            <a:chExt cx="339725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6" name="Freeform 980"/>
            <p:cNvSpPr>
              <a:spLocks/>
            </p:cNvSpPr>
            <p:nvPr/>
          </p:nvSpPr>
          <p:spPr bwMode="auto">
            <a:xfrm>
              <a:off x="7356475" y="2392363"/>
              <a:ext cx="339725" cy="623888"/>
            </a:xfrm>
            <a:custGeom>
              <a:avLst/>
              <a:gdLst>
                <a:gd name="T0" fmla="*/ 2147483646 w 720"/>
                <a:gd name="T1" fmla="*/ 2147483646 h 1326"/>
                <a:gd name="T2" fmla="*/ 2147483646 w 720"/>
                <a:gd name="T3" fmla="*/ 2147483646 h 1326"/>
                <a:gd name="T4" fmla="*/ 2147483646 w 720"/>
                <a:gd name="T5" fmla="*/ 2147483646 h 1326"/>
                <a:gd name="T6" fmla="*/ 2147483646 w 720"/>
                <a:gd name="T7" fmla="*/ 2147483646 h 1326"/>
                <a:gd name="T8" fmla="*/ 2147483646 w 720"/>
                <a:gd name="T9" fmla="*/ 2147483646 h 1326"/>
                <a:gd name="T10" fmla="*/ 2147483646 w 720"/>
                <a:gd name="T11" fmla="*/ 2147483646 h 1326"/>
                <a:gd name="T12" fmla="*/ 2147483646 w 720"/>
                <a:gd name="T13" fmla="*/ 2147483646 h 1326"/>
                <a:gd name="T14" fmla="*/ 2147483646 w 720"/>
                <a:gd name="T15" fmla="*/ 2147483646 h 1326"/>
                <a:gd name="T16" fmla="*/ 2147483646 w 720"/>
                <a:gd name="T17" fmla="*/ 2147483646 h 1326"/>
                <a:gd name="T18" fmla="*/ 2147483646 w 720"/>
                <a:gd name="T19" fmla="*/ 2147483646 h 1326"/>
                <a:gd name="T20" fmla="*/ 2147483646 w 720"/>
                <a:gd name="T21" fmla="*/ 2147483646 h 1326"/>
                <a:gd name="T22" fmla="*/ 0 w 720"/>
                <a:gd name="T23" fmla="*/ 2147483646 h 1326"/>
                <a:gd name="T24" fmla="*/ 0 w 720"/>
                <a:gd name="T25" fmla="*/ 2147483646 h 1326"/>
                <a:gd name="T26" fmla="*/ 2147483646 w 720"/>
                <a:gd name="T27" fmla="*/ 0 h 1326"/>
                <a:gd name="T28" fmla="*/ 2147483646 w 720"/>
                <a:gd name="T29" fmla="*/ 0 h 1326"/>
                <a:gd name="T30" fmla="*/ 2147483646 w 720"/>
                <a:gd name="T31" fmla="*/ 2147483646 h 1326"/>
                <a:gd name="T32" fmla="*/ 2147483646 w 720"/>
                <a:gd name="T33" fmla="*/ 2147483646 h 1326"/>
                <a:gd name="T34" fmla="*/ 2147483646 w 720"/>
                <a:gd name="T35" fmla="*/ 2147483646 h 13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0"/>
                <a:gd name="T55" fmla="*/ 0 h 1326"/>
                <a:gd name="T56" fmla="*/ 720 w 720"/>
                <a:gd name="T57" fmla="*/ 1326 h 13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0" h="1326">
                  <a:moveTo>
                    <a:pt x="687" y="1326"/>
                  </a:moveTo>
                  <a:lnTo>
                    <a:pt x="687" y="1326"/>
                  </a:lnTo>
                  <a:lnTo>
                    <a:pt x="534" y="1326"/>
                  </a:lnTo>
                  <a:lnTo>
                    <a:pt x="534" y="1260"/>
                  </a:lnTo>
                  <a:lnTo>
                    <a:pt x="654" y="1260"/>
                  </a:lnTo>
                  <a:lnTo>
                    <a:pt x="654" y="67"/>
                  </a:lnTo>
                  <a:lnTo>
                    <a:pt x="67" y="67"/>
                  </a:lnTo>
                  <a:lnTo>
                    <a:pt x="67" y="1260"/>
                  </a:lnTo>
                  <a:lnTo>
                    <a:pt x="307" y="1260"/>
                  </a:lnTo>
                  <a:lnTo>
                    <a:pt x="307" y="1326"/>
                  </a:lnTo>
                  <a:lnTo>
                    <a:pt x="34" y="1326"/>
                  </a:lnTo>
                  <a:cubicBezTo>
                    <a:pt x="15" y="1326"/>
                    <a:pt x="0" y="1311"/>
                    <a:pt x="0" y="1293"/>
                  </a:cubicBezTo>
                  <a:lnTo>
                    <a:pt x="0" y="34"/>
                  </a:lnTo>
                  <a:cubicBezTo>
                    <a:pt x="0" y="15"/>
                    <a:pt x="15" y="0"/>
                    <a:pt x="34" y="0"/>
                  </a:cubicBezTo>
                  <a:lnTo>
                    <a:pt x="687" y="0"/>
                  </a:lnTo>
                  <a:cubicBezTo>
                    <a:pt x="705" y="0"/>
                    <a:pt x="720" y="15"/>
                    <a:pt x="720" y="34"/>
                  </a:cubicBezTo>
                  <a:lnTo>
                    <a:pt x="720" y="1293"/>
                  </a:lnTo>
                  <a:cubicBezTo>
                    <a:pt x="720" y="1311"/>
                    <a:pt x="705" y="1326"/>
                    <a:pt x="687" y="1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27" name="Freeform 981"/>
            <p:cNvSpPr>
              <a:spLocks noEditPoints="1"/>
            </p:cNvSpPr>
            <p:nvPr/>
          </p:nvSpPr>
          <p:spPr bwMode="auto">
            <a:xfrm>
              <a:off x="7451725" y="2457450"/>
              <a:ext cx="146050" cy="85725"/>
            </a:xfrm>
            <a:custGeom>
              <a:avLst/>
              <a:gdLst>
                <a:gd name="T0" fmla="*/ 2147483646 w 312"/>
                <a:gd name="T1" fmla="*/ 2147483646 h 181"/>
                <a:gd name="T2" fmla="*/ 2147483646 w 312"/>
                <a:gd name="T3" fmla="*/ 2147483646 h 181"/>
                <a:gd name="T4" fmla="*/ 2147483646 w 312"/>
                <a:gd name="T5" fmla="*/ 2147483646 h 181"/>
                <a:gd name="T6" fmla="*/ 2147483646 w 312"/>
                <a:gd name="T7" fmla="*/ 2147483646 h 181"/>
                <a:gd name="T8" fmla="*/ 2147483646 w 312"/>
                <a:gd name="T9" fmla="*/ 2147483646 h 181"/>
                <a:gd name="T10" fmla="*/ 2147483646 w 312"/>
                <a:gd name="T11" fmla="*/ 2147483646 h 181"/>
                <a:gd name="T12" fmla="*/ 2147483646 w 312"/>
                <a:gd name="T13" fmla="*/ 2147483646 h 181"/>
                <a:gd name="T14" fmla="*/ 2147483646 w 312"/>
                <a:gd name="T15" fmla="*/ 2147483646 h 181"/>
                <a:gd name="T16" fmla="*/ 2147483646 w 312"/>
                <a:gd name="T17" fmla="*/ 2147483646 h 181"/>
                <a:gd name="T18" fmla="*/ 2147483646 w 312"/>
                <a:gd name="T19" fmla="*/ 2147483646 h 181"/>
                <a:gd name="T20" fmla="*/ 2147483646 w 312"/>
                <a:gd name="T21" fmla="*/ 2147483646 h 181"/>
                <a:gd name="T22" fmla="*/ 2147483646 w 312"/>
                <a:gd name="T23" fmla="*/ 2147483646 h 181"/>
                <a:gd name="T24" fmla="*/ 2147483646 w 312"/>
                <a:gd name="T25" fmla="*/ 2147483646 h 181"/>
                <a:gd name="T26" fmla="*/ 0 w 312"/>
                <a:gd name="T27" fmla="*/ 2147483646 h 181"/>
                <a:gd name="T28" fmla="*/ 0 w 312"/>
                <a:gd name="T29" fmla="*/ 2147483646 h 181"/>
                <a:gd name="T30" fmla="*/ 2147483646 w 312"/>
                <a:gd name="T31" fmla="*/ 0 h 181"/>
                <a:gd name="T32" fmla="*/ 2147483646 w 312"/>
                <a:gd name="T33" fmla="*/ 0 h 181"/>
                <a:gd name="T34" fmla="*/ 2147483646 w 312"/>
                <a:gd name="T35" fmla="*/ 2147483646 h 181"/>
                <a:gd name="T36" fmla="*/ 2147483646 w 312"/>
                <a:gd name="T37" fmla="*/ 2147483646 h 181"/>
                <a:gd name="T38" fmla="*/ 2147483646 w 312"/>
                <a:gd name="T39" fmla="*/ 2147483646 h 1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2"/>
                <a:gd name="T61" fmla="*/ 0 h 181"/>
                <a:gd name="T62" fmla="*/ 312 w 312"/>
                <a:gd name="T63" fmla="*/ 181 h 18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2" h="181">
                  <a:moveTo>
                    <a:pt x="46" y="40"/>
                  </a:moveTo>
                  <a:lnTo>
                    <a:pt x="46" y="40"/>
                  </a:lnTo>
                  <a:cubicBezTo>
                    <a:pt x="43" y="40"/>
                    <a:pt x="40" y="42"/>
                    <a:pt x="40" y="45"/>
                  </a:cubicBezTo>
                  <a:lnTo>
                    <a:pt x="40" y="136"/>
                  </a:lnTo>
                  <a:cubicBezTo>
                    <a:pt x="40" y="138"/>
                    <a:pt x="43" y="141"/>
                    <a:pt x="46" y="141"/>
                  </a:cubicBezTo>
                  <a:lnTo>
                    <a:pt x="267" y="141"/>
                  </a:lnTo>
                  <a:cubicBezTo>
                    <a:pt x="270" y="141"/>
                    <a:pt x="272" y="138"/>
                    <a:pt x="272" y="136"/>
                  </a:cubicBezTo>
                  <a:lnTo>
                    <a:pt x="272" y="45"/>
                  </a:lnTo>
                  <a:cubicBezTo>
                    <a:pt x="272" y="42"/>
                    <a:pt x="270" y="40"/>
                    <a:pt x="267" y="40"/>
                  </a:cubicBezTo>
                  <a:lnTo>
                    <a:pt x="46" y="40"/>
                  </a:lnTo>
                  <a:close/>
                  <a:moveTo>
                    <a:pt x="267" y="181"/>
                  </a:moveTo>
                  <a:lnTo>
                    <a:pt x="267" y="181"/>
                  </a:lnTo>
                  <a:lnTo>
                    <a:pt x="46" y="181"/>
                  </a:lnTo>
                  <a:cubicBezTo>
                    <a:pt x="21" y="181"/>
                    <a:pt x="0" y="160"/>
                    <a:pt x="0" y="136"/>
                  </a:cubicBezTo>
                  <a:lnTo>
                    <a:pt x="0" y="45"/>
                  </a:lnTo>
                  <a:cubicBezTo>
                    <a:pt x="0" y="20"/>
                    <a:pt x="21" y="0"/>
                    <a:pt x="46" y="0"/>
                  </a:cubicBezTo>
                  <a:lnTo>
                    <a:pt x="267" y="0"/>
                  </a:lnTo>
                  <a:cubicBezTo>
                    <a:pt x="292" y="0"/>
                    <a:pt x="312" y="20"/>
                    <a:pt x="312" y="45"/>
                  </a:cubicBezTo>
                  <a:lnTo>
                    <a:pt x="312" y="136"/>
                  </a:lnTo>
                  <a:cubicBezTo>
                    <a:pt x="312" y="160"/>
                    <a:pt x="292" y="181"/>
                    <a:pt x="267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28" name="Freeform 982"/>
            <p:cNvSpPr>
              <a:spLocks/>
            </p:cNvSpPr>
            <p:nvPr/>
          </p:nvSpPr>
          <p:spPr bwMode="auto">
            <a:xfrm>
              <a:off x="7448550" y="2870200"/>
              <a:ext cx="153988" cy="26988"/>
            </a:xfrm>
            <a:custGeom>
              <a:avLst/>
              <a:gdLst>
                <a:gd name="T0" fmla="*/ 2147483646 w 328"/>
                <a:gd name="T1" fmla="*/ 2147483646 h 58"/>
                <a:gd name="T2" fmla="*/ 2147483646 w 328"/>
                <a:gd name="T3" fmla="*/ 2147483646 h 58"/>
                <a:gd name="T4" fmla="*/ 2147483646 w 328"/>
                <a:gd name="T5" fmla="*/ 2147483646 h 58"/>
                <a:gd name="T6" fmla="*/ 2147483646 w 328"/>
                <a:gd name="T7" fmla="*/ 2147483646 h 58"/>
                <a:gd name="T8" fmla="*/ 0 w 328"/>
                <a:gd name="T9" fmla="*/ 2147483646 h 58"/>
                <a:gd name="T10" fmla="*/ 2147483646 w 328"/>
                <a:gd name="T11" fmla="*/ 0 h 58"/>
                <a:gd name="T12" fmla="*/ 2147483646 w 328"/>
                <a:gd name="T13" fmla="*/ 0 h 58"/>
                <a:gd name="T14" fmla="*/ 2147483646 w 328"/>
                <a:gd name="T15" fmla="*/ 2147483646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8"/>
                <a:gd name="T25" fmla="*/ 0 h 58"/>
                <a:gd name="T26" fmla="*/ 328 w 328"/>
                <a:gd name="T27" fmla="*/ 58 h 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8" h="58">
                  <a:moveTo>
                    <a:pt x="328" y="29"/>
                  </a:moveTo>
                  <a:lnTo>
                    <a:pt x="328" y="29"/>
                  </a:lnTo>
                  <a:cubicBezTo>
                    <a:pt x="328" y="45"/>
                    <a:pt x="315" y="58"/>
                    <a:pt x="299" y="58"/>
                  </a:cubicBezTo>
                  <a:lnTo>
                    <a:pt x="28" y="58"/>
                  </a:ln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lnTo>
                    <a:pt x="299" y="0"/>
                  </a:lnTo>
                  <a:cubicBezTo>
                    <a:pt x="315" y="0"/>
                    <a:pt x="328" y="13"/>
                    <a:pt x="32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29" name="Freeform 983"/>
            <p:cNvSpPr>
              <a:spLocks noEditPoints="1"/>
            </p:cNvSpPr>
            <p:nvPr/>
          </p:nvSpPr>
          <p:spPr bwMode="auto">
            <a:xfrm>
              <a:off x="7451725" y="2597150"/>
              <a:ext cx="146050" cy="85725"/>
            </a:xfrm>
            <a:custGeom>
              <a:avLst/>
              <a:gdLst>
                <a:gd name="T0" fmla="*/ 2147483646 w 312"/>
                <a:gd name="T1" fmla="*/ 2147483646 h 181"/>
                <a:gd name="T2" fmla="*/ 2147483646 w 312"/>
                <a:gd name="T3" fmla="*/ 2147483646 h 181"/>
                <a:gd name="T4" fmla="*/ 2147483646 w 312"/>
                <a:gd name="T5" fmla="*/ 2147483646 h 181"/>
                <a:gd name="T6" fmla="*/ 2147483646 w 312"/>
                <a:gd name="T7" fmla="*/ 2147483646 h 181"/>
                <a:gd name="T8" fmla="*/ 2147483646 w 312"/>
                <a:gd name="T9" fmla="*/ 2147483646 h 181"/>
                <a:gd name="T10" fmla="*/ 2147483646 w 312"/>
                <a:gd name="T11" fmla="*/ 2147483646 h 181"/>
                <a:gd name="T12" fmla="*/ 2147483646 w 312"/>
                <a:gd name="T13" fmla="*/ 2147483646 h 181"/>
                <a:gd name="T14" fmla="*/ 2147483646 w 312"/>
                <a:gd name="T15" fmla="*/ 2147483646 h 181"/>
                <a:gd name="T16" fmla="*/ 2147483646 w 312"/>
                <a:gd name="T17" fmla="*/ 2147483646 h 181"/>
                <a:gd name="T18" fmla="*/ 2147483646 w 312"/>
                <a:gd name="T19" fmla="*/ 2147483646 h 181"/>
                <a:gd name="T20" fmla="*/ 2147483646 w 312"/>
                <a:gd name="T21" fmla="*/ 2147483646 h 181"/>
                <a:gd name="T22" fmla="*/ 2147483646 w 312"/>
                <a:gd name="T23" fmla="*/ 2147483646 h 181"/>
                <a:gd name="T24" fmla="*/ 2147483646 w 312"/>
                <a:gd name="T25" fmla="*/ 2147483646 h 181"/>
                <a:gd name="T26" fmla="*/ 0 w 312"/>
                <a:gd name="T27" fmla="*/ 2147483646 h 181"/>
                <a:gd name="T28" fmla="*/ 0 w 312"/>
                <a:gd name="T29" fmla="*/ 2147483646 h 181"/>
                <a:gd name="T30" fmla="*/ 2147483646 w 312"/>
                <a:gd name="T31" fmla="*/ 0 h 181"/>
                <a:gd name="T32" fmla="*/ 2147483646 w 312"/>
                <a:gd name="T33" fmla="*/ 0 h 181"/>
                <a:gd name="T34" fmla="*/ 2147483646 w 312"/>
                <a:gd name="T35" fmla="*/ 2147483646 h 181"/>
                <a:gd name="T36" fmla="*/ 2147483646 w 312"/>
                <a:gd name="T37" fmla="*/ 2147483646 h 181"/>
                <a:gd name="T38" fmla="*/ 2147483646 w 312"/>
                <a:gd name="T39" fmla="*/ 2147483646 h 1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2"/>
                <a:gd name="T61" fmla="*/ 0 h 181"/>
                <a:gd name="T62" fmla="*/ 312 w 312"/>
                <a:gd name="T63" fmla="*/ 181 h 18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2" h="181">
                  <a:moveTo>
                    <a:pt x="46" y="40"/>
                  </a:moveTo>
                  <a:lnTo>
                    <a:pt x="46" y="40"/>
                  </a:lnTo>
                  <a:cubicBezTo>
                    <a:pt x="43" y="40"/>
                    <a:pt x="40" y="42"/>
                    <a:pt x="40" y="45"/>
                  </a:cubicBezTo>
                  <a:lnTo>
                    <a:pt x="40" y="136"/>
                  </a:lnTo>
                  <a:cubicBezTo>
                    <a:pt x="40" y="139"/>
                    <a:pt x="43" y="141"/>
                    <a:pt x="46" y="141"/>
                  </a:cubicBezTo>
                  <a:lnTo>
                    <a:pt x="267" y="141"/>
                  </a:lnTo>
                  <a:cubicBezTo>
                    <a:pt x="270" y="141"/>
                    <a:pt x="272" y="139"/>
                    <a:pt x="272" y="136"/>
                  </a:cubicBezTo>
                  <a:lnTo>
                    <a:pt x="272" y="45"/>
                  </a:lnTo>
                  <a:cubicBezTo>
                    <a:pt x="272" y="42"/>
                    <a:pt x="270" y="40"/>
                    <a:pt x="267" y="40"/>
                  </a:cubicBezTo>
                  <a:lnTo>
                    <a:pt x="46" y="40"/>
                  </a:lnTo>
                  <a:close/>
                  <a:moveTo>
                    <a:pt x="267" y="181"/>
                  </a:moveTo>
                  <a:lnTo>
                    <a:pt x="267" y="181"/>
                  </a:lnTo>
                  <a:lnTo>
                    <a:pt x="46" y="181"/>
                  </a:lnTo>
                  <a:cubicBezTo>
                    <a:pt x="21" y="181"/>
                    <a:pt x="0" y="161"/>
                    <a:pt x="0" y="136"/>
                  </a:cubicBezTo>
                  <a:lnTo>
                    <a:pt x="0" y="45"/>
                  </a:lnTo>
                  <a:cubicBezTo>
                    <a:pt x="0" y="20"/>
                    <a:pt x="21" y="0"/>
                    <a:pt x="46" y="0"/>
                  </a:cubicBezTo>
                  <a:lnTo>
                    <a:pt x="267" y="0"/>
                  </a:lnTo>
                  <a:cubicBezTo>
                    <a:pt x="292" y="0"/>
                    <a:pt x="312" y="20"/>
                    <a:pt x="312" y="45"/>
                  </a:cubicBezTo>
                  <a:lnTo>
                    <a:pt x="312" y="136"/>
                  </a:lnTo>
                  <a:cubicBezTo>
                    <a:pt x="312" y="161"/>
                    <a:pt x="292" y="181"/>
                    <a:pt x="267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0" name="Freeform 984"/>
            <p:cNvSpPr>
              <a:spLocks noEditPoints="1"/>
            </p:cNvSpPr>
            <p:nvPr/>
          </p:nvSpPr>
          <p:spPr bwMode="auto">
            <a:xfrm>
              <a:off x="7451725" y="2728913"/>
              <a:ext cx="146050" cy="84138"/>
            </a:xfrm>
            <a:custGeom>
              <a:avLst/>
              <a:gdLst>
                <a:gd name="T0" fmla="*/ 2147483646 w 312"/>
                <a:gd name="T1" fmla="*/ 2147483646 h 181"/>
                <a:gd name="T2" fmla="*/ 2147483646 w 312"/>
                <a:gd name="T3" fmla="*/ 2147483646 h 181"/>
                <a:gd name="T4" fmla="*/ 2147483646 w 312"/>
                <a:gd name="T5" fmla="*/ 2147483646 h 181"/>
                <a:gd name="T6" fmla="*/ 2147483646 w 312"/>
                <a:gd name="T7" fmla="*/ 2147483646 h 181"/>
                <a:gd name="T8" fmla="*/ 2147483646 w 312"/>
                <a:gd name="T9" fmla="*/ 2147483646 h 181"/>
                <a:gd name="T10" fmla="*/ 2147483646 w 312"/>
                <a:gd name="T11" fmla="*/ 2147483646 h 181"/>
                <a:gd name="T12" fmla="*/ 2147483646 w 312"/>
                <a:gd name="T13" fmla="*/ 2147483646 h 181"/>
                <a:gd name="T14" fmla="*/ 2147483646 w 312"/>
                <a:gd name="T15" fmla="*/ 2147483646 h 181"/>
                <a:gd name="T16" fmla="*/ 2147483646 w 312"/>
                <a:gd name="T17" fmla="*/ 2147483646 h 181"/>
                <a:gd name="T18" fmla="*/ 2147483646 w 312"/>
                <a:gd name="T19" fmla="*/ 2147483646 h 181"/>
                <a:gd name="T20" fmla="*/ 2147483646 w 312"/>
                <a:gd name="T21" fmla="*/ 2147483646 h 181"/>
                <a:gd name="T22" fmla="*/ 2147483646 w 312"/>
                <a:gd name="T23" fmla="*/ 2147483646 h 181"/>
                <a:gd name="T24" fmla="*/ 2147483646 w 312"/>
                <a:gd name="T25" fmla="*/ 2147483646 h 181"/>
                <a:gd name="T26" fmla="*/ 0 w 312"/>
                <a:gd name="T27" fmla="*/ 2147483646 h 181"/>
                <a:gd name="T28" fmla="*/ 0 w 312"/>
                <a:gd name="T29" fmla="*/ 2147483646 h 181"/>
                <a:gd name="T30" fmla="*/ 2147483646 w 312"/>
                <a:gd name="T31" fmla="*/ 0 h 181"/>
                <a:gd name="T32" fmla="*/ 2147483646 w 312"/>
                <a:gd name="T33" fmla="*/ 0 h 181"/>
                <a:gd name="T34" fmla="*/ 2147483646 w 312"/>
                <a:gd name="T35" fmla="*/ 2147483646 h 181"/>
                <a:gd name="T36" fmla="*/ 2147483646 w 312"/>
                <a:gd name="T37" fmla="*/ 2147483646 h 181"/>
                <a:gd name="T38" fmla="*/ 2147483646 w 312"/>
                <a:gd name="T39" fmla="*/ 2147483646 h 1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2"/>
                <a:gd name="T61" fmla="*/ 0 h 181"/>
                <a:gd name="T62" fmla="*/ 312 w 312"/>
                <a:gd name="T63" fmla="*/ 181 h 18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2" h="181">
                  <a:moveTo>
                    <a:pt x="46" y="40"/>
                  </a:moveTo>
                  <a:lnTo>
                    <a:pt x="46" y="40"/>
                  </a:lnTo>
                  <a:cubicBezTo>
                    <a:pt x="43" y="40"/>
                    <a:pt x="40" y="43"/>
                    <a:pt x="40" y="45"/>
                  </a:cubicBezTo>
                  <a:lnTo>
                    <a:pt x="40" y="136"/>
                  </a:lnTo>
                  <a:cubicBezTo>
                    <a:pt x="40" y="139"/>
                    <a:pt x="43" y="141"/>
                    <a:pt x="46" y="141"/>
                  </a:cubicBezTo>
                  <a:lnTo>
                    <a:pt x="267" y="141"/>
                  </a:lnTo>
                  <a:cubicBezTo>
                    <a:pt x="270" y="141"/>
                    <a:pt x="272" y="139"/>
                    <a:pt x="272" y="136"/>
                  </a:cubicBezTo>
                  <a:lnTo>
                    <a:pt x="272" y="45"/>
                  </a:lnTo>
                  <a:cubicBezTo>
                    <a:pt x="272" y="43"/>
                    <a:pt x="270" y="40"/>
                    <a:pt x="267" y="40"/>
                  </a:cubicBezTo>
                  <a:lnTo>
                    <a:pt x="46" y="40"/>
                  </a:lnTo>
                  <a:close/>
                  <a:moveTo>
                    <a:pt x="267" y="181"/>
                  </a:moveTo>
                  <a:lnTo>
                    <a:pt x="267" y="181"/>
                  </a:lnTo>
                  <a:lnTo>
                    <a:pt x="46" y="181"/>
                  </a:lnTo>
                  <a:cubicBezTo>
                    <a:pt x="21" y="181"/>
                    <a:pt x="0" y="161"/>
                    <a:pt x="0" y="136"/>
                  </a:cubicBezTo>
                  <a:lnTo>
                    <a:pt x="0" y="45"/>
                  </a:lnTo>
                  <a:cubicBezTo>
                    <a:pt x="0" y="21"/>
                    <a:pt x="21" y="0"/>
                    <a:pt x="46" y="0"/>
                  </a:cubicBezTo>
                  <a:lnTo>
                    <a:pt x="267" y="0"/>
                  </a:lnTo>
                  <a:cubicBezTo>
                    <a:pt x="292" y="0"/>
                    <a:pt x="312" y="21"/>
                    <a:pt x="312" y="45"/>
                  </a:cubicBezTo>
                  <a:lnTo>
                    <a:pt x="312" y="136"/>
                  </a:lnTo>
                  <a:cubicBezTo>
                    <a:pt x="312" y="161"/>
                    <a:pt x="292" y="181"/>
                    <a:pt x="267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1" name="Freeform 985"/>
            <p:cNvSpPr>
              <a:spLocks/>
            </p:cNvSpPr>
            <p:nvPr/>
          </p:nvSpPr>
          <p:spPr bwMode="auto">
            <a:xfrm>
              <a:off x="7373938" y="2570163"/>
              <a:ext cx="306388" cy="7938"/>
            </a:xfrm>
            <a:custGeom>
              <a:avLst/>
              <a:gdLst>
                <a:gd name="T0" fmla="*/ 2147483646 w 653"/>
                <a:gd name="T1" fmla="*/ 2147483646 h 14"/>
                <a:gd name="T2" fmla="*/ 2147483646 w 653"/>
                <a:gd name="T3" fmla="*/ 2147483646 h 14"/>
                <a:gd name="T4" fmla="*/ 0 w 653"/>
                <a:gd name="T5" fmla="*/ 2147483646 h 14"/>
                <a:gd name="T6" fmla="*/ 0 w 653"/>
                <a:gd name="T7" fmla="*/ 0 h 14"/>
                <a:gd name="T8" fmla="*/ 2147483646 w 653"/>
                <a:gd name="T9" fmla="*/ 0 h 14"/>
                <a:gd name="T10" fmla="*/ 2147483646 w 653"/>
                <a:gd name="T11" fmla="*/ 2147483646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3"/>
                <a:gd name="T19" fmla="*/ 0 h 14"/>
                <a:gd name="T20" fmla="*/ 653 w 653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3" h="14">
                  <a:moveTo>
                    <a:pt x="653" y="14"/>
                  </a:moveTo>
                  <a:lnTo>
                    <a:pt x="65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653" y="0"/>
                  </a:lnTo>
                  <a:lnTo>
                    <a:pt x="65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2" name="Freeform 986"/>
            <p:cNvSpPr>
              <a:spLocks/>
            </p:cNvSpPr>
            <p:nvPr/>
          </p:nvSpPr>
          <p:spPr bwMode="auto">
            <a:xfrm>
              <a:off x="7373938" y="2701925"/>
              <a:ext cx="306388" cy="7938"/>
            </a:xfrm>
            <a:custGeom>
              <a:avLst/>
              <a:gdLst>
                <a:gd name="T0" fmla="*/ 2147483646 w 653"/>
                <a:gd name="T1" fmla="*/ 2147483646 h 14"/>
                <a:gd name="T2" fmla="*/ 2147483646 w 653"/>
                <a:gd name="T3" fmla="*/ 2147483646 h 14"/>
                <a:gd name="T4" fmla="*/ 0 w 653"/>
                <a:gd name="T5" fmla="*/ 2147483646 h 14"/>
                <a:gd name="T6" fmla="*/ 0 w 653"/>
                <a:gd name="T7" fmla="*/ 0 h 14"/>
                <a:gd name="T8" fmla="*/ 2147483646 w 653"/>
                <a:gd name="T9" fmla="*/ 0 h 14"/>
                <a:gd name="T10" fmla="*/ 2147483646 w 653"/>
                <a:gd name="T11" fmla="*/ 2147483646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3"/>
                <a:gd name="T19" fmla="*/ 0 h 14"/>
                <a:gd name="T20" fmla="*/ 653 w 653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3" h="14">
                  <a:moveTo>
                    <a:pt x="653" y="14"/>
                  </a:moveTo>
                  <a:lnTo>
                    <a:pt x="65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653" y="0"/>
                  </a:lnTo>
                  <a:lnTo>
                    <a:pt x="65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3" name="Freeform 987"/>
            <p:cNvSpPr>
              <a:spLocks/>
            </p:cNvSpPr>
            <p:nvPr/>
          </p:nvSpPr>
          <p:spPr bwMode="auto">
            <a:xfrm>
              <a:off x="7373938" y="2838450"/>
              <a:ext cx="306388" cy="7938"/>
            </a:xfrm>
            <a:custGeom>
              <a:avLst/>
              <a:gdLst>
                <a:gd name="T0" fmla="*/ 2147483646 w 653"/>
                <a:gd name="T1" fmla="*/ 2147483646 h 14"/>
                <a:gd name="T2" fmla="*/ 2147483646 w 653"/>
                <a:gd name="T3" fmla="*/ 2147483646 h 14"/>
                <a:gd name="T4" fmla="*/ 0 w 653"/>
                <a:gd name="T5" fmla="*/ 2147483646 h 14"/>
                <a:gd name="T6" fmla="*/ 0 w 653"/>
                <a:gd name="T7" fmla="*/ 0 h 14"/>
                <a:gd name="T8" fmla="*/ 2147483646 w 653"/>
                <a:gd name="T9" fmla="*/ 0 h 14"/>
                <a:gd name="T10" fmla="*/ 2147483646 w 653"/>
                <a:gd name="T11" fmla="*/ 2147483646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3"/>
                <a:gd name="T19" fmla="*/ 0 h 14"/>
                <a:gd name="T20" fmla="*/ 653 w 653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3" h="14">
                  <a:moveTo>
                    <a:pt x="653" y="14"/>
                  </a:moveTo>
                  <a:lnTo>
                    <a:pt x="65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653" y="0"/>
                  </a:lnTo>
                  <a:lnTo>
                    <a:pt x="65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4" name="Freeform 988"/>
            <p:cNvSpPr>
              <a:spLocks/>
            </p:cNvSpPr>
            <p:nvPr/>
          </p:nvSpPr>
          <p:spPr bwMode="auto">
            <a:xfrm>
              <a:off x="7539038" y="2508250"/>
              <a:ext cx="23813" cy="4763"/>
            </a:xfrm>
            <a:custGeom>
              <a:avLst/>
              <a:gdLst>
                <a:gd name="T0" fmla="*/ 2147483646 w 50"/>
                <a:gd name="T1" fmla="*/ 2147483646 h 13"/>
                <a:gd name="T2" fmla="*/ 2147483646 w 50"/>
                <a:gd name="T3" fmla="*/ 2147483646 h 13"/>
                <a:gd name="T4" fmla="*/ 0 w 50"/>
                <a:gd name="T5" fmla="*/ 2147483646 h 13"/>
                <a:gd name="T6" fmla="*/ 0 w 50"/>
                <a:gd name="T7" fmla="*/ 0 h 13"/>
                <a:gd name="T8" fmla="*/ 2147483646 w 50"/>
                <a:gd name="T9" fmla="*/ 0 h 13"/>
                <a:gd name="T10" fmla="*/ 2147483646 w 50"/>
                <a:gd name="T11" fmla="*/ 2147483646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13"/>
                <a:gd name="T20" fmla="*/ 50 w 5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13">
                  <a:moveTo>
                    <a:pt x="50" y="13"/>
                  </a:moveTo>
                  <a:lnTo>
                    <a:pt x="5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5" name="Freeform 989"/>
            <p:cNvSpPr>
              <a:spLocks/>
            </p:cNvSpPr>
            <p:nvPr/>
          </p:nvSpPr>
          <p:spPr bwMode="auto">
            <a:xfrm>
              <a:off x="7539038" y="2646363"/>
              <a:ext cx="23813" cy="6350"/>
            </a:xfrm>
            <a:custGeom>
              <a:avLst/>
              <a:gdLst>
                <a:gd name="T0" fmla="*/ 2147483646 w 50"/>
                <a:gd name="T1" fmla="*/ 2147483646 h 13"/>
                <a:gd name="T2" fmla="*/ 2147483646 w 50"/>
                <a:gd name="T3" fmla="*/ 2147483646 h 13"/>
                <a:gd name="T4" fmla="*/ 0 w 50"/>
                <a:gd name="T5" fmla="*/ 2147483646 h 13"/>
                <a:gd name="T6" fmla="*/ 0 w 50"/>
                <a:gd name="T7" fmla="*/ 0 h 13"/>
                <a:gd name="T8" fmla="*/ 2147483646 w 50"/>
                <a:gd name="T9" fmla="*/ 0 h 13"/>
                <a:gd name="T10" fmla="*/ 2147483646 w 50"/>
                <a:gd name="T11" fmla="*/ 2147483646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13"/>
                <a:gd name="T20" fmla="*/ 50 w 5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13">
                  <a:moveTo>
                    <a:pt x="50" y="13"/>
                  </a:moveTo>
                  <a:lnTo>
                    <a:pt x="5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6" name="Freeform 990"/>
            <p:cNvSpPr>
              <a:spLocks/>
            </p:cNvSpPr>
            <p:nvPr/>
          </p:nvSpPr>
          <p:spPr bwMode="auto">
            <a:xfrm>
              <a:off x="7539038" y="2778125"/>
              <a:ext cx="23813" cy="7938"/>
            </a:xfrm>
            <a:custGeom>
              <a:avLst/>
              <a:gdLst>
                <a:gd name="T0" fmla="*/ 2147483646 w 50"/>
                <a:gd name="T1" fmla="*/ 2147483646 h 14"/>
                <a:gd name="T2" fmla="*/ 2147483646 w 50"/>
                <a:gd name="T3" fmla="*/ 2147483646 h 14"/>
                <a:gd name="T4" fmla="*/ 0 w 50"/>
                <a:gd name="T5" fmla="*/ 2147483646 h 14"/>
                <a:gd name="T6" fmla="*/ 0 w 50"/>
                <a:gd name="T7" fmla="*/ 0 h 14"/>
                <a:gd name="T8" fmla="*/ 2147483646 w 50"/>
                <a:gd name="T9" fmla="*/ 0 h 14"/>
                <a:gd name="T10" fmla="*/ 2147483646 w 50"/>
                <a:gd name="T11" fmla="*/ 2147483646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14"/>
                <a:gd name="T20" fmla="*/ 50 w 5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14">
                  <a:moveTo>
                    <a:pt x="50" y="14"/>
                  </a:moveTo>
                  <a:lnTo>
                    <a:pt x="50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7" name="Freeform 991"/>
            <p:cNvSpPr>
              <a:spLocks/>
            </p:cNvSpPr>
            <p:nvPr/>
          </p:nvSpPr>
          <p:spPr bwMode="auto">
            <a:xfrm>
              <a:off x="7469188" y="2968625"/>
              <a:ext cx="65088" cy="65088"/>
            </a:xfrm>
            <a:custGeom>
              <a:avLst/>
              <a:gdLst>
                <a:gd name="T0" fmla="*/ 2147483646 w 139"/>
                <a:gd name="T1" fmla="*/ 2147483646 h 139"/>
                <a:gd name="T2" fmla="*/ 2147483646 w 139"/>
                <a:gd name="T3" fmla="*/ 2147483646 h 139"/>
                <a:gd name="T4" fmla="*/ 0 w 139"/>
                <a:gd name="T5" fmla="*/ 2147483646 h 139"/>
                <a:gd name="T6" fmla="*/ 2147483646 w 139"/>
                <a:gd name="T7" fmla="*/ 0 h 139"/>
                <a:gd name="T8" fmla="*/ 2147483646 w 139"/>
                <a:gd name="T9" fmla="*/ 2147483646 h 139"/>
                <a:gd name="T10" fmla="*/ 2147483646 w 139"/>
                <a:gd name="T11" fmla="*/ 2147483646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39"/>
                <a:gd name="T20" fmla="*/ 139 w 139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39">
                  <a:moveTo>
                    <a:pt x="69" y="139"/>
                  </a:moveTo>
                  <a:lnTo>
                    <a:pt x="69" y="139"/>
                  </a:lnTo>
                  <a:cubicBezTo>
                    <a:pt x="31" y="139"/>
                    <a:pt x="0" y="107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7" y="0"/>
                    <a:pt x="139" y="31"/>
                    <a:pt x="139" y="69"/>
                  </a:cubicBezTo>
                  <a:cubicBezTo>
                    <a:pt x="139" y="107"/>
                    <a:pt x="107" y="139"/>
                    <a:pt x="69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38" name="Freeform 992"/>
            <p:cNvSpPr>
              <a:spLocks/>
            </p:cNvSpPr>
            <p:nvPr/>
          </p:nvSpPr>
          <p:spPr bwMode="auto">
            <a:xfrm>
              <a:off x="7569200" y="2968625"/>
              <a:ext cx="65088" cy="65088"/>
            </a:xfrm>
            <a:custGeom>
              <a:avLst/>
              <a:gdLst>
                <a:gd name="T0" fmla="*/ 2147483646 w 138"/>
                <a:gd name="T1" fmla="*/ 2147483646 h 139"/>
                <a:gd name="T2" fmla="*/ 2147483646 w 138"/>
                <a:gd name="T3" fmla="*/ 2147483646 h 139"/>
                <a:gd name="T4" fmla="*/ 0 w 138"/>
                <a:gd name="T5" fmla="*/ 2147483646 h 139"/>
                <a:gd name="T6" fmla="*/ 2147483646 w 138"/>
                <a:gd name="T7" fmla="*/ 0 h 139"/>
                <a:gd name="T8" fmla="*/ 2147483646 w 138"/>
                <a:gd name="T9" fmla="*/ 2147483646 h 139"/>
                <a:gd name="T10" fmla="*/ 2147483646 w 138"/>
                <a:gd name="T11" fmla="*/ 2147483646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139"/>
                <a:gd name="T20" fmla="*/ 138 w 138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139">
                  <a:moveTo>
                    <a:pt x="69" y="139"/>
                  </a:moveTo>
                  <a:lnTo>
                    <a:pt x="69" y="139"/>
                  </a:lnTo>
                  <a:cubicBezTo>
                    <a:pt x="30" y="139"/>
                    <a:pt x="0" y="108"/>
                    <a:pt x="0" y="69"/>
                  </a:cubicBezTo>
                  <a:cubicBezTo>
                    <a:pt x="0" y="31"/>
                    <a:pt x="30" y="0"/>
                    <a:pt x="69" y="0"/>
                  </a:cubicBezTo>
                  <a:cubicBezTo>
                    <a:pt x="107" y="0"/>
                    <a:pt x="138" y="31"/>
                    <a:pt x="138" y="69"/>
                  </a:cubicBezTo>
                  <a:cubicBezTo>
                    <a:pt x="138" y="108"/>
                    <a:pt x="107" y="139"/>
                    <a:pt x="69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defTabSz="914112" fontAlgn="ctr">
                <a:defRPr/>
              </a:pPr>
              <a:endParaRPr lang="en-US" altLang="zh-CN" sz="213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</p:grpSp>
      <p:sp>
        <p:nvSpPr>
          <p:cNvPr id="39" name="圆角矩形 38"/>
          <p:cNvSpPr/>
          <p:nvPr/>
        </p:nvSpPr>
        <p:spPr>
          <a:xfrm>
            <a:off x="461712" y="1522906"/>
            <a:ext cx="3562173" cy="300717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4628841" y="1408701"/>
            <a:ext cx="1246201" cy="2803675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grpSp>
        <p:nvGrpSpPr>
          <p:cNvPr id="47" name="组合 627"/>
          <p:cNvGrpSpPr>
            <a:grpSpLocks/>
          </p:cNvGrpSpPr>
          <p:nvPr/>
        </p:nvGrpSpPr>
        <p:grpSpPr bwMode="auto">
          <a:xfrm>
            <a:off x="1178780" y="4942836"/>
            <a:ext cx="1003189" cy="552509"/>
            <a:chOff x="3813175" y="666750"/>
            <a:chExt cx="674688" cy="3714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8" name="Freeform 368"/>
            <p:cNvSpPr>
              <a:spLocks noEditPoints="1"/>
            </p:cNvSpPr>
            <p:nvPr/>
          </p:nvSpPr>
          <p:spPr bwMode="auto">
            <a:xfrm>
              <a:off x="3813175" y="666750"/>
              <a:ext cx="409575" cy="368300"/>
            </a:xfrm>
            <a:custGeom>
              <a:avLst/>
              <a:gdLst>
                <a:gd name="T0" fmla="*/ 2147483646 w 189"/>
                <a:gd name="T1" fmla="*/ 0 h 170"/>
                <a:gd name="T2" fmla="*/ 2147483646 w 189"/>
                <a:gd name="T3" fmla="*/ 0 h 170"/>
                <a:gd name="T4" fmla="*/ 0 w 189"/>
                <a:gd name="T5" fmla="*/ 2147483646 h 170"/>
                <a:gd name="T6" fmla="*/ 0 w 189"/>
                <a:gd name="T7" fmla="*/ 2147483646 h 170"/>
                <a:gd name="T8" fmla="*/ 2147483646 w 189"/>
                <a:gd name="T9" fmla="*/ 2147483646 h 170"/>
                <a:gd name="T10" fmla="*/ 2147483646 w 189"/>
                <a:gd name="T11" fmla="*/ 2147483646 h 170"/>
                <a:gd name="T12" fmla="*/ 2147483646 w 189"/>
                <a:gd name="T13" fmla="*/ 2147483646 h 170"/>
                <a:gd name="T14" fmla="*/ 2147483646 w 189"/>
                <a:gd name="T15" fmla="*/ 2147483646 h 170"/>
                <a:gd name="T16" fmla="*/ 2147483646 w 189"/>
                <a:gd name="T17" fmla="*/ 2147483646 h 170"/>
                <a:gd name="T18" fmla="*/ 2147483646 w 189"/>
                <a:gd name="T19" fmla="*/ 2147483646 h 170"/>
                <a:gd name="T20" fmla="*/ 2147483646 w 189"/>
                <a:gd name="T21" fmla="*/ 2147483646 h 170"/>
                <a:gd name="T22" fmla="*/ 2147483646 w 189"/>
                <a:gd name="T23" fmla="*/ 2147483646 h 170"/>
                <a:gd name="T24" fmla="*/ 2147483646 w 189"/>
                <a:gd name="T25" fmla="*/ 2147483646 h 170"/>
                <a:gd name="T26" fmla="*/ 2147483646 w 189"/>
                <a:gd name="T27" fmla="*/ 2147483646 h 170"/>
                <a:gd name="T28" fmla="*/ 2147483646 w 189"/>
                <a:gd name="T29" fmla="*/ 2147483646 h 170"/>
                <a:gd name="T30" fmla="*/ 2147483646 w 189"/>
                <a:gd name="T31" fmla="*/ 2147483646 h 170"/>
                <a:gd name="T32" fmla="*/ 2147483646 w 189"/>
                <a:gd name="T33" fmla="*/ 2147483646 h 170"/>
                <a:gd name="T34" fmla="*/ 2147483646 w 189"/>
                <a:gd name="T35" fmla="*/ 2147483646 h 170"/>
                <a:gd name="T36" fmla="*/ 2147483646 w 189"/>
                <a:gd name="T37" fmla="*/ 0 h 170"/>
                <a:gd name="T38" fmla="*/ 2147483646 w 189"/>
                <a:gd name="T39" fmla="*/ 2147483646 h 170"/>
                <a:gd name="T40" fmla="*/ 2147483646 w 189"/>
                <a:gd name="T41" fmla="*/ 2147483646 h 170"/>
                <a:gd name="T42" fmla="*/ 2147483646 w 189"/>
                <a:gd name="T43" fmla="*/ 2147483646 h 170"/>
                <a:gd name="T44" fmla="*/ 2147483646 w 189"/>
                <a:gd name="T45" fmla="*/ 2147483646 h 170"/>
                <a:gd name="T46" fmla="*/ 2147483646 w 189"/>
                <a:gd name="T47" fmla="*/ 2147483646 h 170"/>
                <a:gd name="T48" fmla="*/ 2147483646 w 189"/>
                <a:gd name="T49" fmla="*/ 2147483646 h 170"/>
                <a:gd name="T50" fmla="*/ 2147483646 w 189"/>
                <a:gd name="T51" fmla="*/ 2147483646 h 170"/>
                <a:gd name="T52" fmla="*/ 2147483646 w 189"/>
                <a:gd name="T53" fmla="*/ 2147483646 h 170"/>
                <a:gd name="T54" fmla="*/ 2147483646 w 189"/>
                <a:gd name="T55" fmla="*/ 2147483646 h 170"/>
                <a:gd name="T56" fmla="*/ 2147483646 w 189"/>
                <a:gd name="T57" fmla="*/ 2147483646 h 170"/>
                <a:gd name="T58" fmla="*/ 2147483646 w 189"/>
                <a:gd name="T59" fmla="*/ 2147483646 h 170"/>
                <a:gd name="T60" fmla="*/ 2147483646 w 189"/>
                <a:gd name="T61" fmla="*/ 2147483646 h 170"/>
                <a:gd name="T62" fmla="*/ 2147483646 w 189"/>
                <a:gd name="T63" fmla="*/ 2147483646 h 170"/>
                <a:gd name="T64" fmla="*/ 2147483646 w 189"/>
                <a:gd name="T65" fmla="*/ 2147483646 h 1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9"/>
                <a:gd name="T100" fmla="*/ 0 h 170"/>
                <a:gd name="T101" fmla="*/ 189 w 189"/>
                <a:gd name="T102" fmla="*/ 170 h 1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9" h="170">
                  <a:moveTo>
                    <a:pt x="171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8"/>
                    <a:pt x="9" y="146"/>
                    <a:pt x="19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59"/>
                    <a:pt x="43" y="159"/>
                    <a:pt x="43" y="159"/>
                  </a:cubicBezTo>
                  <a:cubicBezTo>
                    <a:pt x="23" y="159"/>
                    <a:pt x="23" y="159"/>
                    <a:pt x="23" y="159"/>
                  </a:cubicBezTo>
                  <a:cubicBezTo>
                    <a:pt x="20" y="159"/>
                    <a:pt x="18" y="162"/>
                    <a:pt x="18" y="165"/>
                  </a:cubicBezTo>
                  <a:cubicBezTo>
                    <a:pt x="18" y="168"/>
                    <a:pt x="20" y="170"/>
                    <a:pt x="23" y="170"/>
                  </a:cubicBezTo>
                  <a:cubicBezTo>
                    <a:pt x="166" y="170"/>
                    <a:pt x="166" y="170"/>
                    <a:pt x="166" y="170"/>
                  </a:cubicBezTo>
                  <a:cubicBezTo>
                    <a:pt x="169" y="170"/>
                    <a:pt x="172" y="168"/>
                    <a:pt x="172" y="165"/>
                  </a:cubicBezTo>
                  <a:cubicBezTo>
                    <a:pt x="172" y="162"/>
                    <a:pt x="169" y="159"/>
                    <a:pt x="166" y="159"/>
                  </a:cubicBezTo>
                  <a:cubicBezTo>
                    <a:pt x="147" y="159"/>
                    <a:pt x="147" y="159"/>
                    <a:pt x="147" y="159"/>
                  </a:cubicBezTo>
                  <a:cubicBezTo>
                    <a:pt x="147" y="146"/>
                    <a:pt x="147" y="146"/>
                    <a:pt x="147" y="146"/>
                  </a:cubicBezTo>
                  <a:cubicBezTo>
                    <a:pt x="171" y="146"/>
                    <a:pt x="171" y="146"/>
                    <a:pt x="171" y="146"/>
                  </a:cubicBezTo>
                  <a:cubicBezTo>
                    <a:pt x="181" y="146"/>
                    <a:pt x="189" y="138"/>
                    <a:pt x="189" y="128"/>
                  </a:cubicBezTo>
                  <a:cubicBezTo>
                    <a:pt x="189" y="19"/>
                    <a:pt x="189" y="19"/>
                    <a:pt x="189" y="19"/>
                  </a:cubicBezTo>
                  <a:cubicBezTo>
                    <a:pt x="189" y="8"/>
                    <a:pt x="181" y="0"/>
                    <a:pt x="171" y="0"/>
                  </a:cubicBezTo>
                  <a:close/>
                  <a:moveTo>
                    <a:pt x="136" y="159"/>
                  </a:moveTo>
                  <a:cubicBezTo>
                    <a:pt x="54" y="159"/>
                    <a:pt x="54" y="159"/>
                    <a:pt x="54" y="159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136" y="146"/>
                    <a:pt x="136" y="146"/>
                    <a:pt x="136" y="146"/>
                  </a:cubicBezTo>
                  <a:lnTo>
                    <a:pt x="136" y="159"/>
                  </a:lnTo>
                  <a:close/>
                  <a:moveTo>
                    <a:pt x="178" y="128"/>
                  </a:moveTo>
                  <a:cubicBezTo>
                    <a:pt x="178" y="132"/>
                    <a:pt x="175" y="135"/>
                    <a:pt x="171" y="135"/>
                  </a:cubicBezTo>
                  <a:cubicBezTo>
                    <a:pt x="19" y="135"/>
                    <a:pt x="19" y="135"/>
                    <a:pt x="19" y="135"/>
                  </a:cubicBezTo>
                  <a:cubicBezTo>
                    <a:pt x="15" y="135"/>
                    <a:pt x="12" y="132"/>
                    <a:pt x="12" y="1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4"/>
                    <a:pt x="15" y="11"/>
                    <a:pt x="19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5" y="11"/>
                    <a:pt x="178" y="14"/>
                    <a:pt x="178" y="19"/>
                  </a:cubicBezTo>
                  <a:lnTo>
                    <a:pt x="178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121656" tIns="60828" rIns="121656" bIns="60828">
              <a:noAutofit/>
            </a:bodyPr>
            <a:lstStyle/>
            <a:p>
              <a:pPr defTabSz="914034" fontAlgn="ctr">
                <a:defRPr/>
              </a:pPr>
              <a:endParaRPr lang="en-US" altLang="zh-CN" sz="2138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49" name="Freeform 369"/>
            <p:cNvSpPr>
              <a:spLocks noEditPoints="1"/>
            </p:cNvSpPr>
            <p:nvPr/>
          </p:nvSpPr>
          <p:spPr bwMode="auto">
            <a:xfrm>
              <a:off x="3863975" y="714375"/>
              <a:ext cx="307975" cy="222250"/>
            </a:xfrm>
            <a:custGeom>
              <a:avLst/>
              <a:gdLst>
                <a:gd name="T0" fmla="*/ 2147483646 w 142"/>
                <a:gd name="T1" fmla="*/ 0 h 103"/>
                <a:gd name="T2" fmla="*/ 2147483646 w 142"/>
                <a:gd name="T3" fmla="*/ 0 h 103"/>
                <a:gd name="T4" fmla="*/ 0 w 142"/>
                <a:gd name="T5" fmla="*/ 2147483646 h 103"/>
                <a:gd name="T6" fmla="*/ 0 w 142"/>
                <a:gd name="T7" fmla="*/ 2147483646 h 103"/>
                <a:gd name="T8" fmla="*/ 2147483646 w 142"/>
                <a:gd name="T9" fmla="*/ 2147483646 h 103"/>
                <a:gd name="T10" fmla="*/ 2147483646 w 142"/>
                <a:gd name="T11" fmla="*/ 2147483646 h 103"/>
                <a:gd name="T12" fmla="*/ 2147483646 w 142"/>
                <a:gd name="T13" fmla="*/ 2147483646 h 103"/>
                <a:gd name="T14" fmla="*/ 2147483646 w 142"/>
                <a:gd name="T15" fmla="*/ 2147483646 h 103"/>
                <a:gd name="T16" fmla="*/ 2147483646 w 142"/>
                <a:gd name="T17" fmla="*/ 0 h 103"/>
                <a:gd name="T18" fmla="*/ 2147483646 w 142"/>
                <a:gd name="T19" fmla="*/ 2147483646 h 103"/>
                <a:gd name="T20" fmla="*/ 2147483646 w 142"/>
                <a:gd name="T21" fmla="*/ 2147483646 h 103"/>
                <a:gd name="T22" fmla="*/ 2147483646 w 142"/>
                <a:gd name="T23" fmla="*/ 2147483646 h 103"/>
                <a:gd name="T24" fmla="*/ 2147483646 w 142"/>
                <a:gd name="T25" fmla="*/ 2147483646 h 103"/>
                <a:gd name="T26" fmla="*/ 2147483646 w 142"/>
                <a:gd name="T27" fmla="*/ 2147483646 h 103"/>
                <a:gd name="T28" fmla="*/ 2147483646 w 142"/>
                <a:gd name="T29" fmla="*/ 2147483646 h 103"/>
                <a:gd name="T30" fmla="*/ 2147483646 w 142"/>
                <a:gd name="T31" fmla="*/ 2147483646 h 103"/>
                <a:gd name="T32" fmla="*/ 2147483646 w 142"/>
                <a:gd name="T33" fmla="*/ 2147483646 h 103"/>
                <a:gd name="T34" fmla="*/ 2147483646 w 142"/>
                <a:gd name="T35" fmla="*/ 2147483646 h 1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03"/>
                <a:gd name="T56" fmla="*/ 142 w 142"/>
                <a:gd name="T57" fmla="*/ 103 h 1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03">
                  <a:moveTo>
                    <a:pt x="128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6"/>
                    <a:pt x="6" y="103"/>
                    <a:pt x="14" y="103"/>
                  </a:cubicBezTo>
                  <a:cubicBezTo>
                    <a:pt x="128" y="103"/>
                    <a:pt x="128" y="103"/>
                    <a:pt x="128" y="103"/>
                  </a:cubicBezTo>
                  <a:cubicBezTo>
                    <a:pt x="136" y="103"/>
                    <a:pt x="142" y="96"/>
                    <a:pt x="142" y="88"/>
                  </a:cubicBezTo>
                  <a:cubicBezTo>
                    <a:pt x="142" y="14"/>
                    <a:pt x="142" y="14"/>
                    <a:pt x="142" y="14"/>
                  </a:cubicBezTo>
                  <a:cubicBezTo>
                    <a:pt x="142" y="6"/>
                    <a:pt x="136" y="0"/>
                    <a:pt x="128" y="0"/>
                  </a:cubicBezTo>
                  <a:close/>
                  <a:moveTo>
                    <a:pt x="131" y="88"/>
                  </a:moveTo>
                  <a:cubicBezTo>
                    <a:pt x="131" y="90"/>
                    <a:pt x="130" y="91"/>
                    <a:pt x="128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2" y="91"/>
                    <a:pt x="11" y="90"/>
                    <a:pt x="11" y="88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2"/>
                    <a:pt x="12" y="11"/>
                    <a:pt x="14" y="11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0" y="11"/>
                    <a:pt x="131" y="12"/>
                    <a:pt x="131" y="14"/>
                  </a:cubicBezTo>
                  <a:lnTo>
                    <a:pt x="131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121656" tIns="60828" rIns="121656" bIns="60828">
              <a:noAutofit/>
            </a:bodyPr>
            <a:lstStyle/>
            <a:p>
              <a:pPr defTabSz="914034" fontAlgn="ctr">
                <a:defRPr/>
              </a:pPr>
              <a:endParaRPr lang="en-US" altLang="zh-CN" sz="2138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50" name="Freeform 370"/>
            <p:cNvSpPr>
              <a:spLocks noEditPoints="1"/>
            </p:cNvSpPr>
            <p:nvPr/>
          </p:nvSpPr>
          <p:spPr bwMode="auto">
            <a:xfrm>
              <a:off x="4314825" y="909638"/>
              <a:ext cx="84138" cy="84138"/>
            </a:xfrm>
            <a:custGeom>
              <a:avLst/>
              <a:gdLst>
                <a:gd name="T0" fmla="*/ 0 w 39"/>
                <a:gd name="T1" fmla="*/ 2147483646 h 39"/>
                <a:gd name="T2" fmla="*/ 2147483646 w 39"/>
                <a:gd name="T3" fmla="*/ 2147483646 h 39"/>
                <a:gd name="T4" fmla="*/ 2147483646 w 39"/>
                <a:gd name="T5" fmla="*/ 2147483646 h 39"/>
                <a:gd name="T6" fmla="*/ 2147483646 w 39"/>
                <a:gd name="T7" fmla="*/ 0 h 39"/>
                <a:gd name="T8" fmla="*/ 0 w 39"/>
                <a:gd name="T9" fmla="*/ 2147483646 h 39"/>
                <a:gd name="T10" fmla="*/ 2147483646 w 39"/>
                <a:gd name="T11" fmla="*/ 2147483646 h 39"/>
                <a:gd name="T12" fmla="*/ 2147483646 w 39"/>
                <a:gd name="T13" fmla="*/ 2147483646 h 39"/>
                <a:gd name="T14" fmla="*/ 2147483646 w 39"/>
                <a:gd name="T15" fmla="*/ 2147483646 h 39"/>
                <a:gd name="T16" fmla="*/ 2147483646 w 39"/>
                <a:gd name="T17" fmla="*/ 2147483646 h 39"/>
                <a:gd name="T18" fmla="*/ 2147483646 w 39"/>
                <a:gd name="T19" fmla="*/ 2147483646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39"/>
                <a:gd name="T32" fmla="*/ 39 w 39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39">
                  <a:moveTo>
                    <a:pt x="0" y="20"/>
                  </a:moveTo>
                  <a:cubicBezTo>
                    <a:pt x="0" y="30"/>
                    <a:pt x="9" y="39"/>
                    <a:pt x="20" y="39"/>
                  </a:cubicBezTo>
                  <a:cubicBezTo>
                    <a:pt x="30" y="39"/>
                    <a:pt x="39" y="3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lose/>
                  <a:moveTo>
                    <a:pt x="31" y="20"/>
                  </a:moveTo>
                  <a:cubicBezTo>
                    <a:pt x="31" y="26"/>
                    <a:pt x="26" y="31"/>
                    <a:pt x="20" y="31"/>
                  </a:cubicBezTo>
                  <a:cubicBezTo>
                    <a:pt x="13" y="31"/>
                    <a:pt x="8" y="26"/>
                    <a:pt x="8" y="20"/>
                  </a:cubicBezTo>
                  <a:cubicBezTo>
                    <a:pt x="8" y="13"/>
                    <a:pt x="13" y="8"/>
                    <a:pt x="20" y="8"/>
                  </a:cubicBezTo>
                  <a:cubicBezTo>
                    <a:pt x="26" y="8"/>
                    <a:pt x="31" y="13"/>
                    <a:pt x="3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121656" tIns="60828" rIns="121656" bIns="60828">
              <a:noAutofit/>
            </a:bodyPr>
            <a:lstStyle/>
            <a:p>
              <a:pPr defTabSz="914034" fontAlgn="ctr">
                <a:defRPr/>
              </a:pPr>
              <a:endParaRPr lang="en-US" altLang="zh-CN" sz="2138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51" name="Freeform 371"/>
            <p:cNvSpPr>
              <a:spLocks noEditPoints="1"/>
            </p:cNvSpPr>
            <p:nvPr/>
          </p:nvSpPr>
          <p:spPr bwMode="auto">
            <a:xfrm>
              <a:off x="4278313" y="715963"/>
              <a:ext cx="158750" cy="80963"/>
            </a:xfrm>
            <a:custGeom>
              <a:avLst/>
              <a:gdLst>
                <a:gd name="T0" fmla="*/ 2147483646 w 73"/>
                <a:gd name="T1" fmla="*/ 2147483646 h 37"/>
                <a:gd name="T2" fmla="*/ 2147483646 w 73"/>
                <a:gd name="T3" fmla="*/ 2147483646 h 37"/>
                <a:gd name="T4" fmla="*/ 2147483646 w 73"/>
                <a:gd name="T5" fmla="*/ 0 h 37"/>
                <a:gd name="T6" fmla="*/ 2147483646 w 73"/>
                <a:gd name="T7" fmla="*/ 0 h 37"/>
                <a:gd name="T8" fmla="*/ 0 w 73"/>
                <a:gd name="T9" fmla="*/ 2147483646 h 37"/>
                <a:gd name="T10" fmla="*/ 0 w 73"/>
                <a:gd name="T11" fmla="*/ 2147483646 h 37"/>
                <a:gd name="T12" fmla="*/ 2147483646 w 73"/>
                <a:gd name="T13" fmla="*/ 2147483646 h 37"/>
                <a:gd name="T14" fmla="*/ 2147483646 w 73"/>
                <a:gd name="T15" fmla="*/ 2147483646 h 37"/>
                <a:gd name="T16" fmla="*/ 2147483646 w 73"/>
                <a:gd name="T17" fmla="*/ 2147483646 h 37"/>
                <a:gd name="T18" fmla="*/ 2147483646 w 73"/>
                <a:gd name="T19" fmla="*/ 2147483646 h 37"/>
                <a:gd name="T20" fmla="*/ 2147483646 w 73"/>
                <a:gd name="T21" fmla="*/ 2147483646 h 37"/>
                <a:gd name="T22" fmla="*/ 2147483646 w 73"/>
                <a:gd name="T23" fmla="*/ 2147483646 h 37"/>
                <a:gd name="T24" fmla="*/ 2147483646 w 73"/>
                <a:gd name="T25" fmla="*/ 2147483646 h 37"/>
                <a:gd name="T26" fmla="*/ 2147483646 w 73"/>
                <a:gd name="T27" fmla="*/ 2147483646 h 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37"/>
                <a:gd name="T44" fmla="*/ 73 w 73"/>
                <a:gd name="T45" fmla="*/ 37 h 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37">
                  <a:moveTo>
                    <a:pt x="73" y="33"/>
                  </a:moveTo>
                  <a:cubicBezTo>
                    <a:pt x="73" y="4"/>
                    <a:pt x="73" y="4"/>
                    <a:pt x="73" y="4"/>
                  </a:cubicBezTo>
                  <a:cubicBezTo>
                    <a:pt x="73" y="2"/>
                    <a:pt x="72" y="0"/>
                    <a:pt x="7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5"/>
                    <a:pt x="1" y="37"/>
                    <a:pt x="3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2" y="37"/>
                    <a:pt x="73" y="35"/>
                    <a:pt x="73" y="33"/>
                  </a:cubicBezTo>
                  <a:close/>
                  <a:moveTo>
                    <a:pt x="66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6" y="8"/>
                    <a:pt x="66" y="8"/>
                    <a:pt x="66" y="8"/>
                  </a:cubicBezTo>
                  <a:lnTo>
                    <a:pt x="6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121656" tIns="60828" rIns="121656" bIns="60828">
              <a:noAutofit/>
            </a:bodyPr>
            <a:lstStyle/>
            <a:p>
              <a:pPr defTabSz="914034" fontAlgn="ctr">
                <a:defRPr/>
              </a:pPr>
              <a:endParaRPr lang="en-US" altLang="zh-CN" sz="2138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  <p:sp>
          <p:nvSpPr>
            <p:cNvPr id="52" name="Freeform 372"/>
            <p:cNvSpPr>
              <a:spLocks/>
            </p:cNvSpPr>
            <p:nvPr/>
          </p:nvSpPr>
          <p:spPr bwMode="auto">
            <a:xfrm>
              <a:off x="4241800" y="666750"/>
              <a:ext cx="246063" cy="371475"/>
            </a:xfrm>
            <a:custGeom>
              <a:avLst/>
              <a:gdLst>
                <a:gd name="T0" fmla="*/ 2147483646 w 114"/>
                <a:gd name="T1" fmla="*/ 2147483646 h 172"/>
                <a:gd name="T2" fmla="*/ 2147483646 w 114"/>
                <a:gd name="T3" fmla="*/ 2147483646 h 172"/>
                <a:gd name="T4" fmla="*/ 2147483646 w 114"/>
                <a:gd name="T5" fmla="*/ 2147483646 h 172"/>
                <a:gd name="T6" fmla="*/ 2147483646 w 114"/>
                <a:gd name="T7" fmla="*/ 2147483646 h 172"/>
                <a:gd name="T8" fmla="*/ 2147483646 w 114"/>
                <a:gd name="T9" fmla="*/ 2147483646 h 172"/>
                <a:gd name="T10" fmla="*/ 2147483646 w 114"/>
                <a:gd name="T11" fmla="*/ 2147483646 h 172"/>
                <a:gd name="T12" fmla="*/ 2147483646 w 114"/>
                <a:gd name="T13" fmla="*/ 2147483646 h 172"/>
                <a:gd name="T14" fmla="*/ 2147483646 w 114"/>
                <a:gd name="T15" fmla="*/ 2147483646 h 172"/>
                <a:gd name="T16" fmla="*/ 2147483646 w 114"/>
                <a:gd name="T17" fmla="*/ 2147483646 h 172"/>
                <a:gd name="T18" fmla="*/ 2147483646 w 114"/>
                <a:gd name="T19" fmla="*/ 2147483646 h 172"/>
                <a:gd name="T20" fmla="*/ 2147483646 w 114"/>
                <a:gd name="T21" fmla="*/ 2147483646 h 172"/>
                <a:gd name="T22" fmla="*/ 2147483646 w 114"/>
                <a:gd name="T23" fmla="*/ 2147483646 h 172"/>
                <a:gd name="T24" fmla="*/ 2147483646 w 114"/>
                <a:gd name="T25" fmla="*/ 2147483646 h 172"/>
                <a:gd name="T26" fmla="*/ 2147483646 w 114"/>
                <a:gd name="T27" fmla="*/ 2147483646 h 172"/>
                <a:gd name="T28" fmla="*/ 2147483646 w 114"/>
                <a:gd name="T29" fmla="*/ 2147483646 h 172"/>
                <a:gd name="T30" fmla="*/ 2147483646 w 114"/>
                <a:gd name="T31" fmla="*/ 2147483646 h 172"/>
                <a:gd name="T32" fmla="*/ 2147483646 w 114"/>
                <a:gd name="T33" fmla="*/ 2147483646 h 172"/>
                <a:gd name="T34" fmla="*/ 2147483646 w 114"/>
                <a:gd name="T35" fmla="*/ 0 h 172"/>
                <a:gd name="T36" fmla="*/ 2147483646 w 114"/>
                <a:gd name="T37" fmla="*/ 0 h 172"/>
                <a:gd name="T38" fmla="*/ 0 w 114"/>
                <a:gd name="T39" fmla="*/ 2147483646 h 172"/>
                <a:gd name="T40" fmla="*/ 0 w 114"/>
                <a:gd name="T41" fmla="*/ 2147483646 h 172"/>
                <a:gd name="T42" fmla="*/ 2147483646 w 114"/>
                <a:gd name="T43" fmla="*/ 2147483646 h 172"/>
                <a:gd name="T44" fmla="*/ 2147483646 w 114"/>
                <a:gd name="T45" fmla="*/ 2147483646 h 172"/>
                <a:gd name="T46" fmla="*/ 2147483646 w 114"/>
                <a:gd name="T47" fmla="*/ 2147483646 h 172"/>
                <a:gd name="T48" fmla="*/ 2147483646 w 114"/>
                <a:gd name="T49" fmla="*/ 2147483646 h 172"/>
                <a:gd name="T50" fmla="*/ 2147483646 w 114"/>
                <a:gd name="T51" fmla="*/ 2147483646 h 172"/>
                <a:gd name="T52" fmla="*/ 2147483646 w 114"/>
                <a:gd name="T53" fmla="*/ 2147483646 h 1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4"/>
                <a:gd name="T82" fmla="*/ 0 h 172"/>
                <a:gd name="T83" fmla="*/ 114 w 114"/>
                <a:gd name="T84" fmla="*/ 172 h 1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4" h="172">
                  <a:moveTo>
                    <a:pt x="102" y="124"/>
                  </a:moveTo>
                  <a:cubicBezTo>
                    <a:pt x="95" y="124"/>
                    <a:pt x="89" y="129"/>
                    <a:pt x="89" y="136"/>
                  </a:cubicBezTo>
                  <a:cubicBezTo>
                    <a:pt x="89" y="141"/>
                    <a:pt x="92" y="145"/>
                    <a:pt x="96" y="147"/>
                  </a:cubicBezTo>
                  <a:cubicBezTo>
                    <a:pt x="96" y="159"/>
                    <a:pt x="96" y="159"/>
                    <a:pt x="96" y="159"/>
                  </a:cubicBezTo>
                  <a:cubicBezTo>
                    <a:pt x="96" y="160"/>
                    <a:pt x="96" y="160"/>
                    <a:pt x="95" y="160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0"/>
                    <a:pt x="11" y="160"/>
                    <a:pt x="11" y="15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1"/>
                    <a:pt x="12" y="11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6" y="11"/>
                    <a:pt x="96" y="12"/>
                    <a:pt x="96" y="13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92" y="89"/>
                    <a:pt x="89" y="93"/>
                    <a:pt x="89" y="98"/>
                  </a:cubicBezTo>
                  <a:cubicBezTo>
                    <a:pt x="89" y="105"/>
                    <a:pt x="95" y="111"/>
                    <a:pt x="102" y="111"/>
                  </a:cubicBezTo>
                  <a:cubicBezTo>
                    <a:pt x="109" y="111"/>
                    <a:pt x="114" y="105"/>
                    <a:pt x="114" y="98"/>
                  </a:cubicBezTo>
                  <a:cubicBezTo>
                    <a:pt x="114" y="93"/>
                    <a:pt x="112" y="89"/>
                    <a:pt x="107" y="87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6"/>
                    <a:pt x="102" y="0"/>
                    <a:pt x="9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6"/>
                    <a:pt x="5" y="172"/>
                    <a:pt x="12" y="172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102" y="172"/>
                    <a:pt x="107" y="166"/>
                    <a:pt x="107" y="159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12" y="145"/>
                    <a:pt x="114" y="141"/>
                    <a:pt x="114" y="136"/>
                  </a:cubicBezTo>
                  <a:cubicBezTo>
                    <a:pt x="114" y="129"/>
                    <a:pt x="109" y="124"/>
                    <a:pt x="102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121656" tIns="60828" rIns="121656" bIns="60828">
              <a:noAutofit/>
            </a:bodyPr>
            <a:lstStyle/>
            <a:p>
              <a:pPr defTabSz="914034" fontAlgn="ctr">
                <a:defRPr/>
              </a:pPr>
              <a:endParaRPr lang="en-US" altLang="zh-CN" sz="2138" kern="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</p:txBody>
        </p:sp>
      </p:grpSp>
      <p:cxnSp>
        <p:nvCxnSpPr>
          <p:cNvPr id="63" name="直接连接符 62"/>
          <p:cNvCxnSpPr/>
          <p:nvPr/>
        </p:nvCxnSpPr>
        <p:spPr>
          <a:xfrm>
            <a:off x="4932301" y="5191028"/>
            <a:ext cx="1098869" cy="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1017231" y="5495345"/>
            <a:ext cx="1439276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lnSpc>
                <a:spcPts val="3439"/>
              </a:lnSpc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Front-end host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5428178" y="5625662"/>
            <a:ext cx="1694293" cy="5230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Antivirus server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060006" y="4639462"/>
            <a:ext cx="983045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lnSpc>
                <a:spcPts val="3439"/>
              </a:lnSpc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TCP/IP</a:t>
            </a:r>
            <a:endParaRPr lang="en-US" altLang="zh-CN" sz="13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545086" y="1887043"/>
            <a:ext cx="1236895" cy="166394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9043" rIns="0" bIns="19043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b="1" dirty="0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Storage</a:t>
            </a:r>
            <a:endParaRPr lang="en-US" altLang="zh-CN" sz="12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200" b="1" dirty="0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console</a:t>
            </a:r>
            <a:endParaRPr lang="en-US" altLang="zh-CN" sz="12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200" b="1" dirty="0" err="1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DeviceManager</a:t>
            </a:r>
            <a:endParaRPr lang="en-US" sz="1200" b="1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  <a:p>
            <a:pPr algn="ctr" defTabSz="914112" fontAlgn="ctr">
              <a:defRPr/>
            </a:pPr>
            <a:r>
              <a:rPr lang="en-US" sz="1200" b="1" dirty="0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/CLI</a:t>
            </a:r>
            <a:endParaRPr lang="en-US" altLang="zh-CN" sz="12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1879998" y="1906153"/>
            <a:ext cx="2019894" cy="230041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2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2232728" y="1958172"/>
            <a:ext cx="1410186" cy="261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NAS file system</a:t>
            </a:r>
          </a:p>
        </p:txBody>
      </p:sp>
      <p:sp>
        <p:nvSpPr>
          <p:cNvPr id="75" name="圆角矩形 74"/>
          <p:cNvSpPr/>
          <p:nvPr/>
        </p:nvSpPr>
        <p:spPr>
          <a:xfrm>
            <a:off x="2922400" y="3570925"/>
            <a:ext cx="907184" cy="427308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000" b="1" dirty="0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Antivirus function</a:t>
            </a:r>
          </a:p>
        </p:txBody>
      </p:sp>
      <p:cxnSp>
        <p:nvCxnSpPr>
          <p:cNvPr id="77" name="直接箭头连接符 76"/>
          <p:cNvCxnSpPr>
            <a:stCxn id="73" idx="2"/>
            <a:endCxn id="75" idx="0"/>
          </p:cNvCxnSpPr>
          <p:nvPr/>
        </p:nvCxnSpPr>
        <p:spPr>
          <a:xfrm>
            <a:off x="3375992" y="2872286"/>
            <a:ext cx="0" cy="698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>
            <a:stCxn id="69" idx="2"/>
            <a:endCxn id="75" idx="1"/>
          </p:cNvCxnSpPr>
          <p:nvPr/>
        </p:nvCxnSpPr>
        <p:spPr>
          <a:xfrm>
            <a:off x="1163534" y="3550986"/>
            <a:ext cx="1758866" cy="233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圆角矩形 85"/>
          <p:cNvSpPr/>
          <p:nvPr/>
        </p:nvSpPr>
        <p:spPr>
          <a:xfrm>
            <a:off x="4750355" y="2047432"/>
            <a:ext cx="1023860" cy="66876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b="1" dirty="0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Antivirus engine</a:t>
            </a:r>
          </a:p>
        </p:txBody>
      </p:sp>
      <p:sp>
        <p:nvSpPr>
          <p:cNvPr id="87" name="圆角矩形 86"/>
          <p:cNvSpPr/>
          <p:nvPr/>
        </p:nvSpPr>
        <p:spPr>
          <a:xfrm>
            <a:off x="4740012" y="3139718"/>
            <a:ext cx="1023860" cy="3606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b="1" dirty="0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Antivirus agent</a:t>
            </a:r>
          </a:p>
        </p:txBody>
      </p:sp>
      <p:sp>
        <p:nvSpPr>
          <p:cNvPr id="88" name="圆角矩形 87"/>
          <p:cNvSpPr/>
          <p:nvPr/>
        </p:nvSpPr>
        <p:spPr>
          <a:xfrm>
            <a:off x="4740012" y="3663570"/>
            <a:ext cx="1023860" cy="43916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b="1" dirty="0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Antivirus monitoring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1014926" y="1417724"/>
            <a:ext cx="2398413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lnSpc>
                <a:spcPts val="3439"/>
              </a:lnSpc>
              <a:defRPr/>
            </a:pPr>
            <a:r>
              <a:rPr lang="en-US" sz="1399" dirty="0" err="1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OceanStor</a:t>
            </a: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 storage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4602978" y="1522905"/>
            <a:ext cx="1297928" cy="491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Antivirus server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94" name="直接箭头连接符 93"/>
          <p:cNvCxnSpPr>
            <a:stCxn id="75" idx="3"/>
            <a:endCxn id="87" idx="1"/>
          </p:cNvCxnSpPr>
          <p:nvPr/>
        </p:nvCxnSpPr>
        <p:spPr>
          <a:xfrm flipV="1">
            <a:off x="3829584" y="3320060"/>
            <a:ext cx="910428" cy="4645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箭头连接符 101"/>
          <p:cNvCxnSpPr/>
          <p:nvPr/>
        </p:nvCxnSpPr>
        <p:spPr>
          <a:xfrm flipV="1">
            <a:off x="5251942" y="3508148"/>
            <a:ext cx="0" cy="163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箭头连接符 106"/>
          <p:cNvCxnSpPr/>
          <p:nvPr/>
        </p:nvCxnSpPr>
        <p:spPr>
          <a:xfrm flipV="1">
            <a:off x="5027123" y="2623918"/>
            <a:ext cx="0" cy="485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矩形 108"/>
          <p:cNvSpPr/>
          <p:nvPr/>
        </p:nvSpPr>
        <p:spPr>
          <a:xfrm>
            <a:off x="1132188" y="3156774"/>
            <a:ext cx="960144" cy="4307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On-demand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scanning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291844" y="2974933"/>
            <a:ext cx="1014421" cy="4307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On-access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scanning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0" name="直接箭头连接符 119"/>
          <p:cNvCxnSpPr>
            <a:endCxn id="86" idx="1"/>
          </p:cNvCxnSpPr>
          <p:nvPr/>
        </p:nvCxnSpPr>
        <p:spPr>
          <a:xfrm flipV="1">
            <a:off x="2687195" y="2381816"/>
            <a:ext cx="2063160" cy="31643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矩形 122"/>
          <p:cNvSpPr/>
          <p:nvPr/>
        </p:nvSpPr>
        <p:spPr>
          <a:xfrm>
            <a:off x="3814931" y="1545309"/>
            <a:ext cx="996428" cy="4307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SMB</a:t>
            </a: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file access</a:t>
            </a:r>
          </a:p>
        </p:txBody>
      </p:sp>
      <p:cxnSp>
        <p:nvCxnSpPr>
          <p:cNvPr id="127" name="直接连接符 126"/>
          <p:cNvCxnSpPr>
            <a:endCxn id="9" idx="10"/>
          </p:cNvCxnSpPr>
          <p:nvPr/>
        </p:nvCxnSpPr>
        <p:spPr>
          <a:xfrm flipV="1">
            <a:off x="2141812" y="5161730"/>
            <a:ext cx="973655" cy="1231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图片 1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09" y="2389070"/>
            <a:ext cx="364001" cy="378108"/>
          </a:xfrm>
          <a:prstGeom prst="rect">
            <a:avLst/>
          </a:prstGeom>
          <a:solidFill>
            <a:schemeClr val="tx2">
              <a:lumMod val="65000"/>
            </a:schemeClr>
          </a:solidFill>
        </p:spPr>
      </p:pic>
      <p:pic>
        <p:nvPicPr>
          <p:cNvPr id="138" name="Picture 1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09" y="2929131"/>
            <a:ext cx="364001" cy="378108"/>
          </a:xfrm>
          <a:prstGeom prst="rect">
            <a:avLst/>
          </a:prstGeom>
          <a:solidFill>
            <a:schemeClr val="tx2">
              <a:lumMod val="65000"/>
            </a:schemeClr>
          </a:solidFill>
        </p:spPr>
      </p:pic>
      <p:sp>
        <p:nvSpPr>
          <p:cNvPr id="140" name="rocking-horse_61333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2352003" y="2542058"/>
            <a:ext cx="335192" cy="323381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  <a:gd name="T38" fmla="*/ 372171 w 604011"/>
              <a:gd name="T39" fmla="*/ 372171 w 604011"/>
              <a:gd name="T40" fmla="*/ 372171 w 604011"/>
              <a:gd name="T41" fmla="*/ 372171 w 604011"/>
              <a:gd name="T42" fmla="*/ 372171 w 604011"/>
              <a:gd name="T43" fmla="*/ 372171 w 604011"/>
              <a:gd name="T44" fmla="*/ 372171 w 604011"/>
              <a:gd name="T45" fmla="*/ 372171 w 604011"/>
              <a:gd name="T46" fmla="*/ 372171 w 604011"/>
              <a:gd name="T47" fmla="*/ 372171 w 604011"/>
              <a:gd name="T48" fmla="*/ 372171 w 604011"/>
              <a:gd name="T49" fmla="*/ 372171 w 604011"/>
              <a:gd name="T50" fmla="*/ 372171 w 604011"/>
              <a:gd name="T51" fmla="*/ 372171 w 604011"/>
              <a:gd name="T52" fmla="*/ 372171 w 604011"/>
              <a:gd name="T53" fmla="*/ 372171 w 604011"/>
              <a:gd name="T54" fmla="*/ 372171 w 604011"/>
              <a:gd name="T55" fmla="*/ 372171 w 604011"/>
              <a:gd name="T56" fmla="*/ 372171 w 604011"/>
              <a:gd name="T57" fmla="*/ 372171 w 604011"/>
              <a:gd name="T58" fmla="*/ 372171 w 604011"/>
              <a:gd name="T59" fmla="*/ 372171 w 604011"/>
              <a:gd name="T60" fmla="*/ 372171 w 604011"/>
              <a:gd name="T61" fmla="*/ 372171 w 604011"/>
              <a:gd name="T62" fmla="*/ 372171 w 604011"/>
              <a:gd name="T63" fmla="*/ 372171 w 604011"/>
              <a:gd name="T64" fmla="*/ 372171 w 604011"/>
              <a:gd name="T65" fmla="*/ 372171 w 604011"/>
              <a:gd name="T66" fmla="*/ 372171 w 604011"/>
              <a:gd name="T67" fmla="*/ 372171 w 604011"/>
              <a:gd name="T68" fmla="*/ 372171 w 604011"/>
              <a:gd name="T69" fmla="*/ 372171 w 604011"/>
              <a:gd name="T70" fmla="*/ 372171 w 604011"/>
              <a:gd name="T71" fmla="*/ 372171 w 604011"/>
              <a:gd name="T72" fmla="*/ 372171 w 604011"/>
              <a:gd name="T73" fmla="*/ 372171 w 604011"/>
              <a:gd name="T74" fmla="*/ 372171 w 604011"/>
              <a:gd name="T75" fmla="*/ 372171 w 604011"/>
              <a:gd name="T76" fmla="*/ 372171 w 604011"/>
              <a:gd name="T77" fmla="*/ 372171 w 604011"/>
              <a:gd name="T78" fmla="*/ 372171 w 604011"/>
              <a:gd name="T79" fmla="*/ 372171 w 604011"/>
              <a:gd name="T80" fmla="*/ 372171 w 604011"/>
              <a:gd name="T81" fmla="*/ 372171 w 604011"/>
              <a:gd name="T82" fmla="*/ 372171 w 604011"/>
              <a:gd name="T83" fmla="*/ 372171 w 604011"/>
              <a:gd name="T84" fmla="*/ 372171 w 604011"/>
              <a:gd name="T85" fmla="*/ 372171 w 604011"/>
              <a:gd name="T86" fmla="*/ 372171 w 604011"/>
              <a:gd name="T87" fmla="*/ 372171 w 604011"/>
              <a:gd name="T88" fmla="*/ 372171 w 604011"/>
              <a:gd name="T89" fmla="*/ 372171 w 604011"/>
              <a:gd name="T90" fmla="*/ 372171 w 604011"/>
              <a:gd name="T91" fmla="*/ 372171 w 604011"/>
              <a:gd name="T92" fmla="*/ 372171 w 604011"/>
              <a:gd name="T93" fmla="*/ 372171 w 604011"/>
              <a:gd name="T94" fmla="*/ 372171 w 604011"/>
              <a:gd name="T95" fmla="*/ 372171 w 604011"/>
              <a:gd name="T96" fmla="*/ 372171 w 604011"/>
              <a:gd name="T97" fmla="*/ 372171 w 604011"/>
              <a:gd name="T98" fmla="*/ 372171 w 604011"/>
              <a:gd name="T99" fmla="*/ 372171 w 604011"/>
              <a:gd name="T100" fmla="*/ 372171 w 604011"/>
              <a:gd name="T101" fmla="*/ 372171 w 604011"/>
              <a:gd name="T102" fmla="*/ 372171 w 604011"/>
              <a:gd name="T103" fmla="*/ 372171 w 604011"/>
              <a:gd name="T104" fmla="*/ 372171 w 604011"/>
              <a:gd name="T105" fmla="*/ 372171 w 604011"/>
              <a:gd name="T106" fmla="*/ 372171 w 604011"/>
              <a:gd name="T107" fmla="*/ 372171 w 604011"/>
              <a:gd name="T108" fmla="*/ 372171 w 604011"/>
              <a:gd name="T109" fmla="*/ 372171 w 604011"/>
              <a:gd name="T110" fmla="*/ 372171 w 604011"/>
              <a:gd name="T111" fmla="*/ 372171 w 604011"/>
              <a:gd name="T112" fmla="*/ 372171 w 604011"/>
              <a:gd name="T113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18" h="618">
                <a:moveTo>
                  <a:pt x="618" y="309"/>
                </a:moveTo>
                <a:cubicBezTo>
                  <a:pt x="618" y="344"/>
                  <a:pt x="590" y="372"/>
                  <a:pt x="555" y="372"/>
                </a:cubicBezTo>
                <a:cubicBezTo>
                  <a:pt x="529" y="372"/>
                  <a:pt x="507" y="356"/>
                  <a:pt x="498" y="334"/>
                </a:cubicBezTo>
                <a:lnTo>
                  <a:pt x="455" y="334"/>
                </a:lnTo>
                <a:cubicBezTo>
                  <a:pt x="451" y="356"/>
                  <a:pt x="442" y="377"/>
                  <a:pt x="430" y="395"/>
                </a:cubicBezTo>
                <a:lnTo>
                  <a:pt x="460" y="425"/>
                </a:lnTo>
                <a:cubicBezTo>
                  <a:pt x="482" y="416"/>
                  <a:pt x="509" y="421"/>
                  <a:pt x="528" y="439"/>
                </a:cubicBezTo>
                <a:cubicBezTo>
                  <a:pt x="552" y="463"/>
                  <a:pt x="552" y="503"/>
                  <a:pt x="528" y="528"/>
                </a:cubicBezTo>
                <a:cubicBezTo>
                  <a:pt x="503" y="552"/>
                  <a:pt x="463" y="552"/>
                  <a:pt x="439" y="528"/>
                </a:cubicBezTo>
                <a:cubicBezTo>
                  <a:pt x="421" y="509"/>
                  <a:pt x="416" y="482"/>
                  <a:pt x="425" y="460"/>
                </a:cubicBezTo>
                <a:lnTo>
                  <a:pt x="395" y="430"/>
                </a:lnTo>
                <a:cubicBezTo>
                  <a:pt x="377" y="442"/>
                  <a:pt x="356" y="451"/>
                  <a:pt x="334" y="455"/>
                </a:cubicBezTo>
                <a:lnTo>
                  <a:pt x="334" y="498"/>
                </a:lnTo>
                <a:cubicBezTo>
                  <a:pt x="356" y="507"/>
                  <a:pt x="372" y="529"/>
                  <a:pt x="372" y="555"/>
                </a:cubicBezTo>
                <a:cubicBezTo>
                  <a:pt x="372" y="590"/>
                  <a:pt x="344" y="618"/>
                  <a:pt x="309" y="618"/>
                </a:cubicBezTo>
                <a:cubicBezTo>
                  <a:pt x="274" y="618"/>
                  <a:pt x="246" y="590"/>
                  <a:pt x="246" y="555"/>
                </a:cubicBezTo>
                <a:cubicBezTo>
                  <a:pt x="246" y="529"/>
                  <a:pt x="262" y="507"/>
                  <a:pt x="285" y="498"/>
                </a:cubicBezTo>
                <a:lnTo>
                  <a:pt x="285" y="455"/>
                </a:lnTo>
                <a:cubicBezTo>
                  <a:pt x="262" y="451"/>
                  <a:pt x="241" y="442"/>
                  <a:pt x="223" y="430"/>
                </a:cubicBezTo>
                <a:lnTo>
                  <a:pt x="193" y="460"/>
                </a:lnTo>
                <a:cubicBezTo>
                  <a:pt x="202" y="482"/>
                  <a:pt x="198" y="509"/>
                  <a:pt x="179" y="528"/>
                </a:cubicBezTo>
                <a:cubicBezTo>
                  <a:pt x="155" y="552"/>
                  <a:pt x="115" y="552"/>
                  <a:pt x="91" y="528"/>
                </a:cubicBezTo>
                <a:cubicBezTo>
                  <a:pt x="66" y="503"/>
                  <a:pt x="66" y="463"/>
                  <a:pt x="91" y="439"/>
                </a:cubicBezTo>
                <a:cubicBezTo>
                  <a:pt x="109" y="421"/>
                  <a:pt x="136" y="416"/>
                  <a:pt x="158" y="425"/>
                </a:cubicBezTo>
                <a:lnTo>
                  <a:pt x="189" y="395"/>
                </a:lnTo>
                <a:cubicBezTo>
                  <a:pt x="176" y="377"/>
                  <a:pt x="167" y="356"/>
                  <a:pt x="163" y="334"/>
                </a:cubicBezTo>
                <a:lnTo>
                  <a:pt x="121" y="334"/>
                </a:lnTo>
                <a:cubicBezTo>
                  <a:pt x="111" y="356"/>
                  <a:pt x="89" y="372"/>
                  <a:pt x="63" y="372"/>
                </a:cubicBezTo>
                <a:cubicBezTo>
                  <a:pt x="28" y="372"/>
                  <a:pt x="0" y="344"/>
                  <a:pt x="0" y="309"/>
                </a:cubicBezTo>
                <a:cubicBezTo>
                  <a:pt x="0" y="274"/>
                  <a:pt x="28" y="246"/>
                  <a:pt x="63" y="246"/>
                </a:cubicBezTo>
                <a:cubicBezTo>
                  <a:pt x="89" y="246"/>
                  <a:pt x="111" y="262"/>
                  <a:pt x="121" y="285"/>
                </a:cubicBezTo>
                <a:lnTo>
                  <a:pt x="163" y="285"/>
                </a:lnTo>
                <a:cubicBezTo>
                  <a:pt x="167" y="262"/>
                  <a:pt x="176" y="241"/>
                  <a:pt x="189" y="223"/>
                </a:cubicBezTo>
                <a:lnTo>
                  <a:pt x="158" y="193"/>
                </a:lnTo>
                <a:cubicBezTo>
                  <a:pt x="136" y="202"/>
                  <a:pt x="109" y="198"/>
                  <a:pt x="91" y="179"/>
                </a:cubicBezTo>
                <a:cubicBezTo>
                  <a:pt x="66" y="155"/>
                  <a:pt x="66" y="115"/>
                  <a:pt x="91" y="91"/>
                </a:cubicBezTo>
                <a:cubicBezTo>
                  <a:pt x="115" y="66"/>
                  <a:pt x="155" y="66"/>
                  <a:pt x="179" y="91"/>
                </a:cubicBezTo>
                <a:cubicBezTo>
                  <a:pt x="198" y="109"/>
                  <a:pt x="202" y="136"/>
                  <a:pt x="193" y="158"/>
                </a:cubicBezTo>
                <a:lnTo>
                  <a:pt x="223" y="189"/>
                </a:lnTo>
                <a:cubicBezTo>
                  <a:pt x="241" y="176"/>
                  <a:pt x="262" y="167"/>
                  <a:pt x="285" y="163"/>
                </a:cubicBezTo>
                <a:lnTo>
                  <a:pt x="285" y="121"/>
                </a:lnTo>
                <a:cubicBezTo>
                  <a:pt x="262" y="111"/>
                  <a:pt x="246" y="89"/>
                  <a:pt x="246" y="63"/>
                </a:cubicBezTo>
                <a:cubicBezTo>
                  <a:pt x="246" y="28"/>
                  <a:pt x="274" y="0"/>
                  <a:pt x="309" y="0"/>
                </a:cubicBezTo>
                <a:cubicBezTo>
                  <a:pt x="344" y="0"/>
                  <a:pt x="372" y="28"/>
                  <a:pt x="372" y="63"/>
                </a:cubicBezTo>
                <a:cubicBezTo>
                  <a:pt x="372" y="89"/>
                  <a:pt x="356" y="111"/>
                  <a:pt x="334" y="121"/>
                </a:cubicBezTo>
                <a:lnTo>
                  <a:pt x="334" y="163"/>
                </a:lnTo>
                <a:cubicBezTo>
                  <a:pt x="356" y="167"/>
                  <a:pt x="377" y="176"/>
                  <a:pt x="395" y="189"/>
                </a:cubicBezTo>
                <a:lnTo>
                  <a:pt x="425" y="158"/>
                </a:lnTo>
                <a:cubicBezTo>
                  <a:pt x="416" y="136"/>
                  <a:pt x="421" y="109"/>
                  <a:pt x="439" y="91"/>
                </a:cubicBezTo>
                <a:cubicBezTo>
                  <a:pt x="463" y="66"/>
                  <a:pt x="503" y="66"/>
                  <a:pt x="528" y="91"/>
                </a:cubicBezTo>
                <a:cubicBezTo>
                  <a:pt x="552" y="115"/>
                  <a:pt x="552" y="155"/>
                  <a:pt x="528" y="179"/>
                </a:cubicBezTo>
                <a:cubicBezTo>
                  <a:pt x="509" y="198"/>
                  <a:pt x="482" y="202"/>
                  <a:pt x="460" y="193"/>
                </a:cubicBezTo>
                <a:lnTo>
                  <a:pt x="430" y="223"/>
                </a:lnTo>
                <a:cubicBezTo>
                  <a:pt x="442" y="241"/>
                  <a:pt x="451" y="262"/>
                  <a:pt x="455" y="285"/>
                </a:cubicBezTo>
                <a:lnTo>
                  <a:pt x="498" y="285"/>
                </a:lnTo>
                <a:cubicBezTo>
                  <a:pt x="507" y="262"/>
                  <a:pt x="529" y="246"/>
                  <a:pt x="555" y="246"/>
                </a:cubicBezTo>
                <a:cubicBezTo>
                  <a:pt x="590" y="246"/>
                  <a:pt x="618" y="274"/>
                  <a:pt x="618" y="3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1pPr>
            <a:lvl2pPr marL="457240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2pPr>
            <a:lvl3pPr marL="914478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3pPr>
            <a:lvl4pPr marL="1371718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4pPr>
            <a:lvl5pPr marL="1828957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5pPr>
            <a:lvl6pPr marL="2286196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6pPr>
            <a:lvl7pPr marL="2743435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7pPr>
            <a:lvl8pPr marL="3200675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8pPr>
            <a:lvl9pPr marL="3657913" algn="l" defTabSz="914478" rtl="0" eaLnBrk="1" latinLnBrk="0" hangingPunct="1">
              <a:defRPr sz="1800" kern="1200">
                <a:solidFill>
                  <a:schemeClr val="lt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 defTabSz="914112" fontAlgn="ctr">
              <a:defRPr/>
            </a:pPr>
            <a:endParaRPr lang="en-US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143" name="carousel-horse_68308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2386265" y="3068410"/>
            <a:ext cx="300930" cy="343075"/>
          </a:xfrm>
          <a:custGeom>
            <a:avLst/>
            <a:gdLst>
              <a:gd name="connsiteX0" fmla="*/ 255344 w 523633"/>
              <a:gd name="connsiteY0" fmla="*/ 418641 h 574740"/>
              <a:gd name="connsiteX1" fmla="*/ 271101 w 523633"/>
              <a:gd name="connsiteY1" fmla="*/ 418641 h 574740"/>
              <a:gd name="connsiteX2" fmla="*/ 292587 w 523633"/>
              <a:gd name="connsiteY2" fmla="*/ 418641 h 574740"/>
              <a:gd name="connsiteX3" fmla="*/ 292587 w 523633"/>
              <a:gd name="connsiteY3" fmla="*/ 556123 h 574740"/>
              <a:gd name="connsiteX4" fmla="*/ 273966 w 523633"/>
              <a:gd name="connsiteY4" fmla="*/ 574740 h 574740"/>
              <a:gd name="connsiteX5" fmla="*/ 255344 w 523633"/>
              <a:gd name="connsiteY5" fmla="*/ 556123 h 574740"/>
              <a:gd name="connsiteX6" fmla="*/ 110224 w 523633"/>
              <a:gd name="connsiteY6" fmla="*/ 74540 h 574740"/>
              <a:gd name="connsiteX7" fmla="*/ 197786 w 523633"/>
              <a:gd name="connsiteY7" fmla="*/ 163404 h 574740"/>
              <a:gd name="connsiteX8" fmla="*/ 219318 w 523633"/>
              <a:gd name="connsiteY8" fmla="*/ 212136 h 574740"/>
              <a:gd name="connsiteX9" fmla="*/ 222189 w 523633"/>
              <a:gd name="connsiteY9" fmla="*/ 223603 h 574740"/>
              <a:gd name="connsiteX10" fmla="*/ 216447 w 523633"/>
              <a:gd name="connsiteY10" fmla="*/ 233636 h 574740"/>
              <a:gd name="connsiteX11" fmla="*/ 207834 w 523633"/>
              <a:gd name="connsiteY11" fmla="*/ 237936 h 574740"/>
              <a:gd name="connsiteX12" fmla="*/ 253769 w 523633"/>
              <a:gd name="connsiteY12" fmla="*/ 247969 h 574740"/>
              <a:gd name="connsiteX13" fmla="*/ 259510 w 523633"/>
              <a:gd name="connsiteY13" fmla="*/ 247969 h 574740"/>
              <a:gd name="connsiteX14" fmla="*/ 270994 w 523633"/>
              <a:gd name="connsiteY14" fmla="*/ 247969 h 574740"/>
              <a:gd name="connsiteX15" fmla="*/ 367169 w 523633"/>
              <a:gd name="connsiteY15" fmla="*/ 266602 h 574740"/>
              <a:gd name="connsiteX16" fmla="*/ 460473 w 523633"/>
              <a:gd name="connsiteY16" fmla="*/ 210703 h 574740"/>
              <a:gd name="connsiteX17" fmla="*/ 496360 w 523633"/>
              <a:gd name="connsiteY17" fmla="*/ 318200 h 574740"/>
              <a:gd name="connsiteX18" fmla="*/ 520762 w 523633"/>
              <a:gd name="connsiteY18" fmla="*/ 368365 h 574740"/>
              <a:gd name="connsiteX19" fmla="*/ 523633 w 523633"/>
              <a:gd name="connsiteY19" fmla="*/ 372665 h 574740"/>
              <a:gd name="connsiteX20" fmla="*/ 520762 w 523633"/>
              <a:gd name="connsiteY20" fmla="*/ 376965 h 574740"/>
              <a:gd name="connsiteX21" fmla="*/ 440377 w 523633"/>
              <a:gd name="connsiteY21" fmla="*/ 338266 h 574740"/>
              <a:gd name="connsiteX22" fmla="*/ 411668 w 523633"/>
              <a:gd name="connsiteY22" fmla="*/ 298134 h 574740"/>
              <a:gd name="connsiteX23" fmla="*/ 426023 w 523633"/>
              <a:gd name="connsiteY23" fmla="*/ 336833 h 574740"/>
              <a:gd name="connsiteX24" fmla="*/ 400184 w 523633"/>
              <a:gd name="connsiteY24" fmla="*/ 385565 h 574740"/>
              <a:gd name="connsiteX25" fmla="*/ 413104 w 523633"/>
              <a:gd name="connsiteY25" fmla="*/ 484462 h 574740"/>
              <a:gd name="connsiteX26" fmla="*/ 393007 w 523633"/>
              <a:gd name="connsiteY26" fmla="*/ 510261 h 574740"/>
              <a:gd name="connsiteX27" fmla="*/ 368605 w 523633"/>
              <a:gd name="connsiteY27" fmla="*/ 494495 h 574740"/>
              <a:gd name="connsiteX28" fmla="*/ 335589 w 523633"/>
              <a:gd name="connsiteY28" fmla="*/ 388431 h 574740"/>
              <a:gd name="connsiteX29" fmla="*/ 270994 w 523633"/>
              <a:gd name="connsiteY29" fmla="*/ 379832 h 574740"/>
              <a:gd name="connsiteX30" fmla="*/ 206399 w 523633"/>
              <a:gd name="connsiteY30" fmla="*/ 388431 h 574740"/>
              <a:gd name="connsiteX31" fmla="*/ 174819 w 523633"/>
              <a:gd name="connsiteY31" fmla="*/ 494495 h 574740"/>
              <a:gd name="connsiteX32" fmla="*/ 146110 w 523633"/>
              <a:gd name="connsiteY32" fmla="*/ 510261 h 574740"/>
              <a:gd name="connsiteX33" fmla="*/ 128884 w 523633"/>
              <a:gd name="connsiteY33" fmla="*/ 484462 h 574740"/>
              <a:gd name="connsiteX34" fmla="*/ 143239 w 523633"/>
              <a:gd name="connsiteY34" fmla="*/ 385565 h 574740"/>
              <a:gd name="connsiteX35" fmla="*/ 117401 w 523633"/>
              <a:gd name="connsiteY35" fmla="*/ 336833 h 574740"/>
              <a:gd name="connsiteX36" fmla="*/ 108788 w 523633"/>
              <a:gd name="connsiteY36" fmla="*/ 273768 h 574740"/>
              <a:gd name="connsiteX37" fmla="*/ 101611 w 523633"/>
              <a:gd name="connsiteY37" fmla="*/ 240802 h 574740"/>
              <a:gd name="connsiteX38" fmla="*/ 44193 w 523633"/>
              <a:gd name="connsiteY38" fmla="*/ 260868 h 574740"/>
              <a:gd name="connsiteX39" fmla="*/ 34145 w 523633"/>
              <a:gd name="connsiteY39" fmla="*/ 262302 h 574740"/>
              <a:gd name="connsiteX40" fmla="*/ 4000 w 523633"/>
              <a:gd name="connsiteY40" fmla="*/ 243669 h 574740"/>
              <a:gd name="connsiteX41" fmla="*/ 21226 w 523633"/>
              <a:gd name="connsiteY41" fmla="*/ 179171 h 574740"/>
              <a:gd name="connsiteX42" fmla="*/ 75773 w 523633"/>
              <a:gd name="connsiteY42" fmla="*/ 126139 h 574740"/>
              <a:gd name="connsiteX43" fmla="*/ 95869 w 523633"/>
              <a:gd name="connsiteY43" fmla="*/ 117539 h 574740"/>
              <a:gd name="connsiteX44" fmla="*/ 95869 w 523633"/>
              <a:gd name="connsiteY44" fmla="*/ 87440 h 574740"/>
              <a:gd name="connsiteX45" fmla="*/ 100175 w 523633"/>
              <a:gd name="connsiteY45" fmla="*/ 77407 h 574740"/>
              <a:gd name="connsiteX46" fmla="*/ 110224 w 523633"/>
              <a:gd name="connsiteY46" fmla="*/ 74540 h 574740"/>
              <a:gd name="connsiteX47" fmla="*/ 273966 w 523633"/>
              <a:gd name="connsiteY47" fmla="*/ 0 h 574740"/>
              <a:gd name="connsiteX48" fmla="*/ 292587 w 523633"/>
              <a:gd name="connsiteY48" fmla="*/ 18644 h 574740"/>
              <a:gd name="connsiteX49" fmla="*/ 292587 w 523633"/>
              <a:gd name="connsiteY49" fmla="*/ 210815 h 574740"/>
              <a:gd name="connsiteX50" fmla="*/ 271101 w 523633"/>
              <a:gd name="connsiteY50" fmla="*/ 209381 h 574740"/>
              <a:gd name="connsiteX51" fmla="*/ 256777 w 523633"/>
              <a:gd name="connsiteY51" fmla="*/ 210815 h 574740"/>
              <a:gd name="connsiteX52" fmla="*/ 255344 w 523633"/>
              <a:gd name="connsiteY52" fmla="*/ 210815 h 574740"/>
              <a:gd name="connsiteX53" fmla="*/ 255344 w 523633"/>
              <a:gd name="connsiteY53" fmla="*/ 18644 h 574740"/>
              <a:gd name="connsiteX54" fmla="*/ 273966 w 523633"/>
              <a:gd name="connsiteY54" fmla="*/ 0 h 57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23633" h="574740">
                <a:moveTo>
                  <a:pt x="255344" y="418641"/>
                </a:moveTo>
                <a:cubicBezTo>
                  <a:pt x="261074" y="418641"/>
                  <a:pt x="265371" y="418641"/>
                  <a:pt x="271101" y="418641"/>
                </a:cubicBezTo>
                <a:cubicBezTo>
                  <a:pt x="278263" y="418641"/>
                  <a:pt x="285425" y="418641"/>
                  <a:pt x="292587" y="418641"/>
                </a:cubicBezTo>
                <a:lnTo>
                  <a:pt x="292587" y="556123"/>
                </a:lnTo>
                <a:cubicBezTo>
                  <a:pt x="292587" y="567579"/>
                  <a:pt x="283993" y="574740"/>
                  <a:pt x="273966" y="574740"/>
                </a:cubicBezTo>
                <a:cubicBezTo>
                  <a:pt x="263939" y="574740"/>
                  <a:pt x="255344" y="567579"/>
                  <a:pt x="255344" y="556123"/>
                </a:cubicBezTo>
                <a:close/>
                <a:moveTo>
                  <a:pt x="110224" y="74540"/>
                </a:moveTo>
                <a:cubicBezTo>
                  <a:pt x="136062" y="74540"/>
                  <a:pt x="187738" y="86007"/>
                  <a:pt x="197786" y="163404"/>
                </a:cubicBezTo>
                <a:cubicBezTo>
                  <a:pt x="197786" y="163404"/>
                  <a:pt x="199221" y="193504"/>
                  <a:pt x="219318" y="212136"/>
                </a:cubicBezTo>
                <a:cubicBezTo>
                  <a:pt x="222189" y="215003"/>
                  <a:pt x="223624" y="219303"/>
                  <a:pt x="222189" y="223603"/>
                </a:cubicBezTo>
                <a:cubicBezTo>
                  <a:pt x="222189" y="227903"/>
                  <a:pt x="219318" y="232203"/>
                  <a:pt x="216447" y="233636"/>
                </a:cubicBezTo>
                <a:lnTo>
                  <a:pt x="207834" y="237936"/>
                </a:lnTo>
                <a:cubicBezTo>
                  <a:pt x="222189" y="245102"/>
                  <a:pt x="237979" y="247969"/>
                  <a:pt x="253769" y="247969"/>
                </a:cubicBezTo>
                <a:cubicBezTo>
                  <a:pt x="255204" y="247969"/>
                  <a:pt x="256639" y="247969"/>
                  <a:pt x="259510" y="247969"/>
                </a:cubicBezTo>
                <a:cubicBezTo>
                  <a:pt x="263817" y="247969"/>
                  <a:pt x="266688" y="247969"/>
                  <a:pt x="270994" y="247969"/>
                </a:cubicBezTo>
                <a:cubicBezTo>
                  <a:pt x="306880" y="247969"/>
                  <a:pt x="339896" y="255135"/>
                  <a:pt x="367169" y="266602"/>
                </a:cubicBezTo>
                <a:cubicBezTo>
                  <a:pt x="375782" y="240802"/>
                  <a:pt x="403055" y="192070"/>
                  <a:pt x="460473" y="210703"/>
                </a:cubicBezTo>
                <a:cubicBezTo>
                  <a:pt x="515020" y="229336"/>
                  <a:pt x="512150" y="285234"/>
                  <a:pt x="496360" y="318200"/>
                </a:cubicBezTo>
                <a:cubicBezTo>
                  <a:pt x="483441" y="343999"/>
                  <a:pt x="500666" y="361199"/>
                  <a:pt x="520762" y="368365"/>
                </a:cubicBezTo>
                <a:cubicBezTo>
                  <a:pt x="522198" y="368365"/>
                  <a:pt x="523633" y="371232"/>
                  <a:pt x="523633" y="372665"/>
                </a:cubicBezTo>
                <a:cubicBezTo>
                  <a:pt x="523633" y="375532"/>
                  <a:pt x="522198" y="376965"/>
                  <a:pt x="520762" y="376965"/>
                </a:cubicBezTo>
                <a:cubicBezTo>
                  <a:pt x="497795" y="386998"/>
                  <a:pt x="453296" y="395598"/>
                  <a:pt x="440377" y="338266"/>
                </a:cubicBezTo>
                <a:cubicBezTo>
                  <a:pt x="431764" y="298134"/>
                  <a:pt x="420281" y="293834"/>
                  <a:pt x="411668" y="298134"/>
                </a:cubicBezTo>
                <a:cubicBezTo>
                  <a:pt x="420281" y="309600"/>
                  <a:pt x="426023" y="322500"/>
                  <a:pt x="426023" y="336833"/>
                </a:cubicBezTo>
                <a:cubicBezTo>
                  <a:pt x="426023" y="354032"/>
                  <a:pt x="415974" y="371232"/>
                  <a:pt x="400184" y="385565"/>
                </a:cubicBezTo>
                <a:lnTo>
                  <a:pt x="413104" y="484462"/>
                </a:lnTo>
                <a:cubicBezTo>
                  <a:pt x="415974" y="497362"/>
                  <a:pt x="405926" y="508828"/>
                  <a:pt x="393007" y="510261"/>
                </a:cubicBezTo>
                <a:cubicBezTo>
                  <a:pt x="381524" y="511695"/>
                  <a:pt x="371475" y="504528"/>
                  <a:pt x="368605" y="494495"/>
                </a:cubicBezTo>
                <a:lnTo>
                  <a:pt x="335589" y="388431"/>
                </a:lnTo>
                <a:cubicBezTo>
                  <a:pt x="315493" y="384132"/>
                  <a:pt x="293961" y="379832"/>
                  <a:pt x="270994" y="379832"/>
                </a:cubicBezTo>
                <a:cubicBezTo>
                  <a:pt x="248027" y="379832"/>
                  <a:pt x="226495" y="384132"/>
                  <a:pt x="206399" y="388431"/>
                </a:cubicBezTo>
                <a:lnTo>
                  <a:pt x="174819" y="494495"/>
                </a:lnTo>
                <a:cubicBezTo>
                  <a:pt x="171948" y="507395"/>
                  <a:pt x="159029" y="513128"/>
                  <a:pt x="146110" y="510261"/>
                </a:cubicBezTo>
                <a:cubicBezTo>
                  <a:pt x="134626" y="507395"/>
                  <a:pt x="127449" y="495928"/>
                  <a:pt x="128884" y="484462"/>
                </a:cubicBezTo>
                <a:lnTo>
                  <a:pt x="143239" y="385565"/>
                </a:lnTo>
                <a:cubicBezTo>
                  <a:pt x="127449" y="371232"/>
                  <a:pt x="117401" y="355466"/>
                  <a:pt x="117401" y="336833"/>
                </a:cubicBezTo>
                <a:cubicBezTo>
                  <a:pt x="117401" y="315334"/>
                  <a:pt x="114530" y="293834"/>
                  <a:pt x="108788" y="273768"/>
                </a:cubicBezTo>
                <a:lnTo>
                  <a:pt x="101611" y="240802"/>
                </a:lnTo>
                <a:lnTo>
                  <a:pt x="44193" y="260868"/>
                </a:lnTo>
                <a:cubicBezTo>
                  <a:pt x="41322" y="262302"/>
                  <a:pt x="37016" y="262302"/>
                  <a:pt x="34145" y="262302"/>
                </a:cubicBezTo>
                <a:cubicBezTo>
                  <a:pt x="21226" y="262302"/>
                  <a:pt x="9742" y="255135"/>
                  <a:pt x="4000" y="243669"/>
                </a:cubicBezTo>
                <a:cubicBezTo>
                  <a:pt x="-6048" y="220736"/>
                  <a:pt x="4000" y="196370"/>
                  <a:pt x="21226" y="179171"/>
                </a:cubicBezTo>
                <a:cubicBezTo>
                  <a:pt x="38451" y="163404"/>
                  <a:pt x="61418" y="140472"/>
                  <a:pt x="75773" y="126139"/>
                </a:cubicBezTo>
                <a:cubicBezTo>
                  <a:pt x="81515" y="121839"/>
                  <a:pt x="88692" y="118972"/>
                  <a:pt x="95869" y="117539"/>
                </a:cubicBezTo>
                <a:lnTo>
                  <a:pt x="95869" y="87440"/>
                </a:lnTo>
                <a:cubicBezTo>
                  <a:pt x="95869" y="84573"/>
                  <a:pt x="98740" y="80273"/>
                  <a:pt x="100175" y="77407"/>
                </a:cubicBezTo>
                <a:cubicBezTo>
                  <a:pt x="103046" y="74540"/>
                  <a:pt x="107353" y="73107"/>
                  <a:pt x="110224" y="74540"/>
                </a:cubicBezTo>
                <a:close/>
                <a:moveTo>
                  <a:pt x="273966" y="0"/>
                </a:moveTo>
                <a:cubicBezTo>
                  <a:pt x="283993" y="0"/>
                  <a:pt x="292587" y="8605"/>
                  <a:pt x="292587" y="18644"/>
                </a:cubicBezTo>
                <a:lnTo>
                  <a:pt x="292587" y="210815"/>
                </a:lnTo>
                <a:cubicBezTo>
                  <a:pt x="285425" y="210815"/>
                  <a:pt x="278263" y="209381"/>
                  <a:pt x="271101" y="209381"/>
                </a:cubicBezTo>
                <a:cubicBezTo>
                  <a:pt x="266804" y="209381"/>
                  <a:pt x="262506" y="210815"/>
                  <a:pt x="256777" y="210815"/>
                </a:cubicBezTo>
                <a:cubicBezTo>
                  <a:pt x="256777" y="210815"/>
                  <a:pt x="255344" y="210815"/>
                  <a:pt x="255344" y="210815"/>
                </a:cubicBezTo>
                <a:lnTo>
                  <a:pt x="255344" y="18644"/>
                </a:lnTo>
                <a:cubicBezTo>
                  <a:pt x="255344" y="8605"/>
                  <a:pt x="263939" y="0"/>
                  <a:pt x="2739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cxnSp>
        <p:nvCxnSpPr>
          <p:cNvPr id="147" name="直接箭头连接符 146"/>
          <p:cNvCxnSpPr>
            <a:endCxn id="86" idx="1"/>
          </p:cNvCxnSpPr>
          <p:nvPr/>
        </p:nvCxnSpPr>
        <p:spPr>
          <a:xfrm flipV="1">
            <a:off x="2617325" y="2381815"/>
            <a:ext cx="2133030" cy="69337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圆角矩形 72"/>
          <p:cNvSpPr/>
          <p:nvPr/>
        </p:nvSpPr>
        <p:spPr>
          <a:xfrm>
            <a:off x="2922400" y="2444978"/>
            <a:ext cx="907184" cy="427308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b="1" dirty="0">
                <a:solidFill>
                  <a:srgbClr val="666666"/>
                </a:solidFill>
                <a:latin typeface="Arial" panose="020B0604020202020204" pitchFamily="34" charset="0"/>
                <a:ea typeface="方正兰亭黑简体"/>
              </a:rPr>
              <a:t>SMB</a:t>
            </a:r>
            <a:endParaRPr lang="en-US" altLang="zh-CN" sz="12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1911831" y="3361885"/>
            <a:ext cx="1096071" cy="261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Virus-infected files</a:t>
            </a:r>
          </a:p>
        </p:txBody>
      </p:sp>
      <p:sp>
        <p:nvSpPr>
          <p:cNvPr id="152" name="矩形 151"/>
          <p:cNvSpPr/>
          <p:nvPr/>
        </p:nvSpPr>
        <p:spPr>
          <a:xfrm>
            <a:off x="3803083" y="1905792"/>
            <a:ext cx="1030648" cy="261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Trigger virus scanning and removal.</a:t>
            </a:r>
          </a:p>
        </p:txBody>
      </p:sp>
      <p:sp>
        <p:nvSpPr>
          <p:cNvPr id="153" name="矩形 152"/>
          <p:cNvSpPr/>
          <p:nvPr/>
        </p:nvSpPr>
        <p:spPr>
          <a:xfrm>
            <a:off x="4075642" y="2741200"/>
            <a:ext cx="972964" cy="4307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dirty="0" err="1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ShareOpen</a:t>
            </a: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/</a:t>
            </a:r>
          </a:p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ICAP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54" name="直接箭头连接符 153"/>
          <p:cNvCxnSpPr/>
          <p:nvPr/>
        </p:nvCxnSpPr>
        <p:spPr>
          <a:xfrm flipH="1" flipV="1">
            <a:off x="5469256" y="2672957"/>
            <a:ext cx="7630" cy="457781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 flipV="1">
            <a:off x="3837129" y="3460071"/>
            <a:ext cx="964996" cy="473397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箭头连接符 159"/>
          <p:cNvCxnSpPr/>
          <p:nvPr/>
        </p:nvCxnSpPr>
        <p:spPr>
          <a:xfrm>
            <a:off x="894615" y="3550764"/>
            <a:ext cx="2027785" cy="364359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 165"/>
          <p:cNvSpPr/>
          <p:nvPr/>
        </p:nvSpPr>
        <p:spPr>
          <a:xfrm>
            <a:off x="894739" y="3789296"/>
            <a:ext cx="1371793" cy="261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Return the scanning and removal result.</a:t>
            </a:r>
          </a:p>
        </p:txBody>
      </p:sp>
      <p:pic>
        <p:nvPicPr>
          <p:cNvPr id="2050" name="Picture 2" descr="https://gimg2.baidu.com/image_search/src=http%3A%2F%2Fs1.bild.me%2Fbilder%2F221219%2F25043271585996784_symantec_endpoint_protection.png&amp;refer=http%3A%2F%2Fs1.bild.me&amp;app=2002&amp;size=f9999,10000&amp;q=a80&amp;n=0&amp;g=0n&amp;fmt=jpeg?sec=1644041462&amp;t=f9e0b66fc9d8a9a2d4002fcef214bc5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20335" r="6610" b="27577"/>
          <a:stretch/>
        </p:blipFill>
        <p:spPr bwMode="auto">
          <a:xfrm>
            <a:off x="6029146" y="1639512"/>
            <a:ext cx="1139735" cy="37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gimg2.baidu.com/image_search/src=http%3A%2F%2Fwap.jinglashuo.cn%2FWeb_templates%2Fdisserto-service_de%2Fmedia%2Fmobile_startseite_logo_trend-micro.gif&amp;refer=http%3A%2F%2Fwap.jinglashuo.cn&amp;app=2002&amp;size=f9999,10000&amp;q=a80&amp;n=0&amp;g=0n&amp;fmt=jpeg?sec=1644041562&amp;t=d1615256379ffac475ff914ec32a29f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4" b="20574"/>
          <a:stretch/>
        </p:blipFill>
        <p:spPr bwMode="auto">
          <a:xfrm>
            <a:off x="5890540" y="2255885"/>
            <a:ext cx="1278341" cy="39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gimg2.baidu.com/image_search/src=http%3A%2F%2Fwww.it-jt.cn%2Fuploads%2Fallimg%2F180326%2F1-1P326150I60-L.png&amp;refer=http%3A%2F%2Fwww.it-jt.cn&amp;app=2002&amp;size=f9999,10000&amp;q=a80&amp;n=0&amp;g=0n&amp;fmt=jpeg?sec=1644041612&amp;t=9a5f0294ba78f924db11cc2c44a4043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1" b="20673"/>
          <a:stretch/>
        </p:blipFill>
        <p:spPr bwMode="auto">
          <a:xfrm>
            <a:off x="6029146" y="2851094"/>
            <a:ext cx="1019169" cy="4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img2.baidu.com/image_search/src=http%3A%2F%2Fimg004.file.rongbiz.cn%2Fuploadfile%2F201709%2F08%2F12%2F12-00-29-67-912065.jpg&amp;refer=http%3A%2F%2Fimg004.file.rongbiz.cn&amp;app=2002&amp;size=f9999,10000&amp;q=a80&amp;n=0&amp;g=0n&amp;fmt=jpeg?sec=1644041749&amp;t=f01ad20160b387dd3f43542e4f6e06d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42" y="3523062"/>
            <a:ext cx="1131208" cy="6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文本框 174"/>
          <p:cNvSpPr txBox="1"/>
          <p:nvPr/>
        </p:nvSpPr>
        <p:spPr>
          <a:xfrm>
            <a:off x="7385669" y="1671274"/>
            <a:ext cx="4165424" cy="4046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NAS antivirus scans storage systems for files infected by viruses.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Support on-demand and on-access scanning modes and provide virus scanning service on demand.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Support both </a:t>
            </a:r>
            <a:r>
              <a:rPr lang="en-US" sz="1799" dirty="0" err="1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ShareOpen</a:t>
            </a: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 and ICAP interaction protocols.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Support a maximum of 64 antivirus servers at the same time, improving the throughput.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defTabSz="914112" fontAlgn="ctr">
              <a:buFont typeface="Arial" panose="020B0604020202020204" pitchFamily="34" charset="0"/>
              <a:buChar char="•"/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Compatible with mainstream enterprise-level antivirus software such as </a:t>
            </a: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Symantec Endpoint, Trend Micro, McAfee, Sophos, and Kaspersky</a:t>
            </a: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.</a:t>
            </a:r>
          </a:p>
        </p:txBody>
      </p:sp>
      <p:grpSp>
        <p:nvGrpSpPr>
          <p:cNvPr id="91" name="组合 90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96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97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98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30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155104" y="2908067"/>
            <a:ext cx="11881793" cy="1041868"/>
          </a:xfrm>
          <a:prstGeom prst="rect">
            <a:avLst/>
          </a:prstGeom>
        </p:spPr>
        <p:txBody>
          <a:bodyPr wrap="square" lIns="121807" tIns="60906" rIns="121807" bIns="60906" anchor="ctr">
            <a:noAutofit/>
          </a:bodyPr>
          <a:lstStyle>
            <a:lvl1pPr algn="ctr" defTabSz="1187679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C00000"/>
                </a:solidFill>
                <a:latin typeface="Arial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defTabSz="1187204" fontAlgn="ctr">
              <a:defRPr/>
            </a:pPr>
            <a:r>
              <a:rPr lang="en-US" sz="4398" b="0" dirty="0">
                <a:latin typeface="Arial" panose="020B0604020202020204" pitchFamily="34" charset="0"/>
              </a:rPr>
              <a:t>IV. Open Platform</a:t>
            </a:r>
          </a:p>
        </p:txBody>
      </p:sp>
    </p:spTree>
    <p:extLst>
      <p:ext uri="{BB962C8B-B14F-4D97-AF65-F5344CB8AC3E}">
        <p14:creationId xmlns:p14="http://schemas.microsoft.com/office/powerpoint/2010/main" val="3058323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 115"/>
          <p:cNvSpPr/>
          <p:nvPr/>
        </p:nvSpPr>
        <p:spPr>
          <a:xfrm>
            <a:off x="1286138" y="5169180"/>
            <a:ext cx="9390830" cy="9314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68300" dist="38100" dir="5400000" sx="105000" sy="105000" algn="ctr" rotWithShape="0">
              <a:schemeClr val="bg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99" y="169361"/>
            <a:ext cx="10889310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High Compute Performance and NUMA Topology Optimization</a:t>
            </a:r>
            <a:endParaRPr lang="en-US" altLang="zh-CN" sz="2798" dirty="0">
              <a:solidFill>
                <a:srgbClr val="C00000"/>
              </a:solidFill>
              <a:latin typeface="Arial" panose="020B0604020202020204" pitchFamily="34" charset="0"/>
              <a:cs typeface="+mj-cs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903204" y="5205348"/>
            <a:ext cx="8345416" cy="7536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C00000"/>
                </a:solidFill>
                <a:latin typeface="Arial" panose="020B0604020202020204" pitchFamily="34" charset="0"/>
              </a:rPr>
              <a:t>VM compute performance improved by 15% to 30%</a:t>
            </a:r>
          </a:p>
          <a:p>
            <a:pPr algn="ctr" defTabSz="914112" fontAlgn="ctr">
              <a:defRPr/>
            </a:pPr>
            <a:r>
              <a:rPr lang="en-US" sz="1599" b="1" dirty="0">
                <a:solidFill>
                  <a:srgbClr val="C00000"/>
                </a:solidFill>
                <a:latin typeface="Arial" panose="020B0604020202020204" pitchFamily="34" charset="0"/>
              </a:rPr>
              <a:t>Scenario: Applies to multi-core services requiring high memory access, ensuring optimal VM memory access performance.</a:t>
            </a:r>
            <a:endParaRPr lang="en-US" altLang="zh-CN" sz="1599" b="1" dirty="0">
              <a:solidFill>
                <a:srgbClr val="C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2692749" y="3312769"/>
            <a:ext cx="687657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Slow</a:t>
            </a:r>
          </a:p>
        </p:txBody>
      </p:sp>
      <p:sp>
        <p:nvSpPr>
          <p:cNvPr id="150" name="矩形 15"/>
          <p:cNvSpPr>
            <a:spLocks noChangeArrowheads="1"/>
          </p:cNvSpPr>
          <p:nvPr/>
        </p:nvSpPr>
        <p:spPr bwMode="auto">
          <a:xfrm>
            <a:off x="1135037" y="3674220"/>
            <a:ext cx="2265769" cy="907385"/>
          </a:xfrm>
          <a:prstGeom prst="rect">
            <a:avLst/>
          </a:prstGeom>
          <a:noFill/>
          <a:ln w="9525" algn="ctr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square" lIns="0" tIns="0" rIns="0">
            <a:noAutofit/>
          </a:bodyPr>
          <a:lstStyle/>
          <a:p>
            <a:pPr algn="ctr" defTabSz="914034" fontAlgn="ctr">
              <a:defRPr/>
            </a:pPr>
            <a:endParaRPr lang="en-US" altLang="zh-CN" sz="9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51" name="矩形 150"/>
          <p:cNvSpPr>
            <a:spLocks/>
          </p:cNvSpPr>
          <p:nvPr/>
        </p:nvSpPr>
        <p:spPr bwMode="auto">
          <a:xfrm>
            <a:off x="1015180" y="2484678"/>
            <a:ext cx="639293" cy="258670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VM1</a:t>
            </a:r>
            <a:endParaRPr lang="en-US" altLang="zh-CN" sz="1000" kern="0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54" name="直接连接符 153"/>
          <p:cNvCxnSpPr>
            <a:stCxn id="58" idx="0"/>
            <a:endCxn id="71" idx="2"/>
          </p:cNvCxnSpPr>
          <p:nvPr/>
        </p:nvCxnSpPr>
        <p:spPr>
          <a:xfrm flipH="1" flipV="1">
            <a:off x="2935542" y="3198033"/>
            <a:ext cx="1685086" cy="799095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156" name="矩形 155"/>
          <p:cNvSpPr/>
          <p:nvPr/>
        </p:nvSpPr>
        <p:spPr>
          <a:xfrm>
            <a:off x="2548191" y="1548920"/>
            <a:ext cx="1633734" cy="276891"/>
          </a:xfrm>
          <a:prstGeom prst="rect">
            <a:avLst/>
          </a:prstGeom>
          <a:solidFill>
            <a:srgbClr val="C00000"/>
          </a:solidFill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No NUMA</a:t>
            </a:r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1262071" y="1924913"/>
            <a:ext cx="4298541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No policy control, slow cross-node memory access</a:t>
            </a:r>
          </a:p>
        </p:txBody>
      </p:sp>
      <p:sp>
        <p:nvSpPr>
          <p:cNvPr id="176" name="矩形 15"/>
          <p:cNvSpPr>
            <a:spLocks noChangeArrowheads="1"/>
          </p:cNvSpPr>
          <p:nvPr/>
        </p:nvSpPr>
        <p:spPr bwMode="auto">
          <a:xfrm>
            <a:off x="2221665" y="2534655"/>
            <a:ext cx="2379355" cy="787631"/>
          </a:xfrm>
          <a:prstGeom prst="rect">
            <a:avLst/>
          </a:prstGeom>
          <a:noFill/>
          <a:ln w="9525" algn="ctr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wrap="square" lIns="0" tIns="0" rIns="0">
            <a:noAutofit/>
          </a:bodyPr>
          <a:lstStyle/>
          <a:p>
            <a:pPr algn="ctr" defTabSz="914034" fontAlgn="ctr">
              <a:defRPr/>
            </a:pPr>
            <a:endParaRPr lang="en-US" altLang="zh-CN" sz="9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98" name="圆角矩形 197"/>
          <p:cNvSpPr/>
          <p:nvPr/>
        </p:nvSpPr>
        <p:spPr>
          <a:xfrm>
            <a:off x="833134" y="1446049"/>
            <a:ext cx="5063851" cy="3588650"/>
          </a:xfrm>
          <a:prstGeom prst="roundRect">
            <a:avLst>
              <a:gd name="adj" fmla="val 7809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1949710" y="857640"/>
            <a:ext cx="2964725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lnSpc>
                <a:spcPts val="3439"/>
              </a:lnSpc>
              <a:defRPr/>
            </a:pP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Default scenario</a:t>
            </a:r>
          </a:p>
        </p:txBody>
      </p:sp>
      <p:sp>
        <p:nvSpPr>
          <p:cNvPr id="74" name="矩形 73"/>
          <p:cNvSpPr>
            <a:spLocks/>
          </p:cNvSpPr>
          <p:nvPr/>
        </p:nvSpPr>
        <p:spPr bwMode="auto">
          <a:xfrm>
            <a:off x="1015180" y="3329991"/>
            <a:ext cx="639293" cy="258670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HOST</a:t>
            </a:r>
            <a:endParaRPr lang="en-US" altLang="zh-CN" sz="1000" kern="0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9" name="矩形 15"/>
          <p:cNvSpPr>
            <a:spLocks noChangeArrowheads="1"/>
          </p:cNvSpPr>
          <p:nvPr/>
        </p:nvSpPr>
        <p:spPr bwMode="auto">
          <a:xfrm>
            <a:off x="1031151" y="3607599"/>
            <a:ext cx="4724728" cy="1058986"/>
          </a:xfrm>
          <a:prstGeom prst="rect">
            <a:avLst/>
          </a:prstGeom>
          <a:noFill/>
          <a:ln w="9525" algn="ctr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wrap="square" lIns="0" tIns="0" rIns="0">
            <a:noAutofit/>
          </a:bodyPr>
          <a:lstStyle/>
          <a:p>
            <a:pPr algn="ctr" defTabSz="914034" fontAlgn="ctr">
              <a:defRPr/>
            </a:pPr>
            <a:endParaRPr lang="en-US" altLang="zh-CN" sz="9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0" name="矩形 15"/>
          <p:cNvSpPr>
            <a:spLocks noChangeArrowheads="1"/>
          </p:cNvSpPr>
          <p:nvPr/>
        </p:nvSpPr>
        <p:spPr bwMode="auto">
          <a:xfrm>
            <a:off x="3547937" y="3674221"/>
            <a:ext cx="2146060" cy="907384"/>
          </a:xfrm>
          <a:prstGeom prst="rect">
            <a:avLst/>
          </a:prstGeom>
          <a:noFill/>
          <a:ln w="9525" algn="ctr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square" lIns="0" tIns="0" rIns="0">
            <a:noAutofit/>
          </a:bodyPr>
          <a:lstStyle/>
          <a:p>
            <a:pPr algn="ctr" defTabSz="914034" fontAlgn="ctr">
              <a:defRPr/>
            </a:pPr>
            <a:endParaRPr lang="en-US" altLang="zh-CN" sz="9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8" name="矩形 97"/>
          <p:cNvSpPr>
            <a:spLocks/>
          </p:cNvSpPr>
          <p:nvPr/>
        </p:nvSpPr>
        <p:spPr bwMode="auto">
          <a:xfrm>
            <a:off x="6276217" y="2395705"/>
            <a:ext cx="639293" cy="258670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VM1</a:t>
            </a:r>
            <a:endParaRPr lang="en-US" altLang="zh-CN" sz="1000" kern="0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 flipV="1">
            <a:off x="7475473" y="3028203"/>
            <a:ext cx="1" cy="968925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108" name="矩形 107"/>
          <p:cNvSpPr/>
          <p:nvPr/>
        </p:nvSpPr>
        <p:spPr>
          <a:xfrm>
            <a:off x="7656755" y="1530053"/>
            <a:ext cx="2533037" cy="276891"/>
          </a:xfrm>
          <a:prstGeom prst="rect">
            <a:avLst/>
          </a:prstGeom>
          <a:solidFill>
            <a:srgbClr val="C00000"/>
          </a:solidFill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</a:rPr>
              <a:t>NUMA scheduling optimization</a:t>
            </a:r>
          </a:p>
        </p:txBody>
      </p:sp>
      <p:sp>
        <p:nvSpPr>
          <p:cNvPr id="109" name="矩形 108"/>
          <p:cNvSpPr/>
          <p:nvPr/>
        </p:nvSpPr>
        <p:spPr>
          <a:xfrm>
            <a:off x="6276405" y="1800103"/>
            <a:ext cx="5009839" cy="4614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A CPU preferentially uses the memory on the same node to reduce memory access latency, improve access efficiency, and improve application performance.</a:t>
            </a:r>
          </a:p>
        </p:txBody>
      </p:sp>
      <p:sp>
        <p:nvSpPr>
          <p:cNvPr id="132" name="文本框 131"/>
          <p:cNvSpPr txBox="1"/>
          <p:nvPr/>
        </p:nvSpPr>
        <p:spPr>
          <a:xfrm>
            <a:off x="6937099" y="857641"/>
            <a:ext cx="3816334" cy="4741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lnSpc>
                <a:spcPts val="3439"/>
              </a:lnSpc>
              <a:defRPr/>
            </a:pP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NUMA enabled</a:t>
            </a:r>
          </a:p>
        </p:txBody>
      </p:sp>
      <p:sp>
        <p:nvSpPr>
          <p:cNvPr id="133" name="矩形 132"/>
          <p:cNvSpPr/>
          <p:nvPr/>
        </p:nvSpPr>
        <p:spPr>
          <a:xfrm>
            <a:off x="6999892" y="3328783"/>
            <a:ext cx="516647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Fast</a:t>
            </a:r>
          </a:p>
        </p:txBody>
      </p:sp>
      <p:cxnSp>
        <p:nvCxnSpPr>
          <p:cNvPr id="161" name="直接连接符 160"/>
          <p:cNvCxnSpPr>
            <a:endCxn id="110" idx="2"/>
          </p:cNvCxnSpPr>
          <p:nvPr/>
        </p:nvCxnSpPr>
        <p:spPr>
          <a:xfrm flipH="1" flipV="1">
            <a:off x="8391684" y="3026639"/>
            <a:ext cx="0" cy="985574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62" name="直接连接符 161"/>
          <p:cNvCxnSpPr>
            <a:stCxn id="3" idx="0"/>
            <a:endCxn id="76" idx="2"/>
          </p:cNvCxnSpPr>
          <p:nvPr/>
        </p:nvCxnSpPr>
        <p:spPr>
          <a:xfrm flipV="1">
            <a:off x="2318776" y="3204113"/>
            <a:ext cx="1711742" cy="793014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3" name="矩形 2"/>
          <p:cNvSpPr/>
          <p:nvPr/>
        </p:nvSpPr>
        <p:spPr>
          <a:xfrm>
            <a:off x="1306109" y="3997127"/>
            <a:ext cx="2025333" cy="22905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MEM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306109" y="4275293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CPU1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338383" y="4274890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CPU2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475046" y="3607599"/>
            <a:ext cx="0" cy="1058986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3607962" y="3997127"/>
            <a:ext cx="2025333" cy="22905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MEM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607961" y="4275293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CPU3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640236" y="4274890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CPU4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68583" y="3699968"/>
            <a:ext cx="1053083" cy="246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NUMA Node1</a:t>
            </a:r>
            <a:endParaRPr lang="en-US" altLang="zh-CN" sz="10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640915" y="3699968"/>
            <a:ext cx="1053084" cy="246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NUMA Node2</a:t>
            </a:r>
            <a:endParaRPr lang="en-US" altLang="zh-CN" sz="10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0" name="矩形 69"/>
          <p:cNvSpPr>
            <a:spLocks/>
          </p:cNvSpPr>
          <p:nvPr/>
        </p:nvSpPr>
        <p:spPr>
          <a:xfrm>
            <a:off x="2439013" y="2710627"/>
            <a:ext cx="2088034" cy="20209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MEM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1" name="矩形 70"/>
          <p:cNvSpPr>
            <a:spLocks/>
          </p:cNvSpPr>
          <p:nvPr/>
        </p:nvSpPr>
        <p:spPr>
          <a:xfrm>
            <a:off x="2439013" y="2973652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CPU1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6" name="矩形 75"/>
          <p:cNvSpPr>
            <a:spLocks/>
          </p:cNvSpPr>
          <p:nvPr/>
        </p:nvSpPr>
        <p:spPr>
          <a:xfrm>
            <a:off x="3533988" y="2979732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CPU2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8757090" y="3622685"/>
            <a:ext cx="0" cy="1079713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圆角矩形 77"/>
          <p:cNvSpPr/>
          <p:nvPr/>
        </p:nvSpPr>
        <p:spPr>
          <a:xfrm>
            <a:off x="6009544" y="1445099"/>
            <a:ext cx="5181025" cy="3589600"/>
          </a:xfrm>
          <a:prstGeom prst="roundRect">
            <a:avLst>
              <a:gd name="adj" fmla="val 7809"/>
            </a:avLst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7" name="矩形 15"/>
          <p:cNvSpPr>
            <a:spLocks noChangeArrowheads="1"/>
          </p:cNvSpPr>
          <p:nvPr/>
        </p:nvSpPr>
        <p:spPr bwMode="auto">
          <a:xfrm>
            <a:off x="6435599" y="3689306"/>
            <a:ext cx="2265769" cy="907385"/>
          </a:xfrm>
          <a:prstGeom prst="rect">
            <a:avLst/>
          </a:prstGeom>
          <a:noFill/>
          <a:ln w="9525" algn="ctr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square" lIns="0" tIns="0" rIns="0">
            <a:noAutofit/>
          </a:bodyPr>
          <a:lstStyle/>
          <a:p>
            <a:pPr algn="ctr" defTabSz="914034" fontAlgn="ctr">
              <a:defRPr/>
            </a:pPr>
            <a:endParaRPr lang="en-US" altLang="zh-CN" sz="9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8" name="矩形 87"/>
          <p:cNvSpPr>
            <a:spLocks/>
          </p:cNvSpPr>
          <p:nvPr/>
        </p:nvSpPr>
        <p:spPr bwMode="auto">
          <a:xfrm>
            <a:off x="6276409" y="3345076"/>
            <a:ext cx="639293" cy="258670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</a:rPr>
              <a:t>HOST</a:t>
            </a:r>
            <a:endParaRPr lang="en-US" altLang="zh-CN" sz="1000" kern="0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9" name="矩形 15"/>
          <p:cNvSpPr>
            <a:spLocks noChangeArrowheads="1"/>
          </p:cNvSpPr>
          <p:nvPr/>
        </p:nvSpPr>
        <p:spPr bwMode="auto">
          <a:xfrm>
            <a:off x="6331713" y="3622685"/>
            <a:ext cx="4724728" cy="1058986"/>
          </a:xfrm>
          <a:prstGeom prst="rect">
            <a:avLst/>
          </a:prstGeom>
          <a:noFill/>
          <a:ln w="9525" algn="ctr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wrap="square" lIns="0" tIns="0" rIns="0">
            <a:noAutofit/>
          </a:bodyPr>
          <a:lstStyle/>
          <a:p>
            <a:pPr algn="ctr" defTabSz="914034" fontAlgn="ctr">
              <a:defRPr/>
            </a:pPr>
            <a:endParaRPr lang="en-US" altLang="zh-CN" sz="9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0" name="矩形 15"/>
          <p:cNvSpPr>
            <a:spLocks noChangeArrowheads="1"/>
          </p:cNvSpPr>
          <p:nvPr/>
        </p:nvSpPr>
        <p:spPr bwMode="auto">
          <a:xfrm>
            <a:off x="8834551" y="3689306"/>
            <a:ext cx="2160009" cy="907384"/>
          </a:xfrm>
          <a:prstGeom prst="rect">
            <a:avLst/>
          </a:prstGeom>
          <a:noFill/>
          <a:ln w="9525" algn="ctr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square" lIns="0" tIns="0" rIns="0">
            <a:noAutofit/>
          </a:bodyPr>
          <a:lstStyle/>
          <a:p>
            <a:pPr algn="ctr" defTabSz="914034" fontAlgn="ctr">
              <a:defRPr/>
            </a:pPr>
            <a:endParaRPr lang="en-US" altLang="zh-CN" sz="9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6606671" y="4012212"/>
            <a:ext cx="2025333" cy="22905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MEM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606671" y="4290378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CPU1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7638946" y="4289975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CPU2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908524" y="4012212"/>
            <a:ext cx="2025333" cy="22905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MEM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8908524" y="4290378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CPU3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9940799" y="4289975"/>
            <a:ext cx="993059" cy="2243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CPU4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6469145" y="3715053"/>
            <a:ext cx="1053083" cy="246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NUMA Node1</a:t>
            </a:r>
            <a:endParaRPr lang="en-US" altLang="zh-CN" sz="10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9941477" y="3715053"/>
            <a:ext cx="1053084" cy="246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NUMA Node2</a:t>
            </a:r>
            <a:endParaRPr lang="en-US" altLang="zh-CN" sz="1000" kern="0" dirty="0">
              <a:solidFill>
                <a:srgbClr val="0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79968" y="2435546"/>
            <a:ext cx="1917770" cy="695433"/>
            <a:chOff x="6786248" y="2430220"/>
            <a:chExt cx="2162852" cy="787939"/>
          </a:xfrm>
        </p:grpSpPr>
        <p:sp>
          <p:nvSpPr>
            <p:cNvPr id="104" name="矩形 15"/>
            <p:cNvSpPr>
              <a:spLocks noChangeArrowheads="1"/>
            </p:cNvSpPr>
            <p:nvPr/>
          </p:nvSpPr>
          <p:spPr bwMode="auto">
            <a:xfrm>
              <a:off x="6786248" y="2430220"/>
              <a:ext cx="2162852" cy="787939"/>
            </a:xfrm>
            <a:prstGeom prst="rect">
              <a:avLst/>
            </a:prstGeom>
            <a:noFill/>
            <a:ln w="9525" algn="ctr">
              <a:solidFill>
                <a:srgbClr val="00B0F0"/>
              </a:solidFill>
              <a:prstDash val="dash"/>
              <a:round/>
              <a:headEnd/>
              <a:tailEnd/>
            </a:ln>
          </p:spPr>
          <p:txBody>
            <a:bodyPr wrap="square" lIns="0" tIns="0" rIns="0">
              <a:noAutofit/>
            </a:bodyPr>
            <a:lstStyle/>
            <a:p>
              <a:pPr algn="ctr" defTabSz="914034" fontAlgn="ctr">
                <a:defRPr/>
              </a:pPr>
              <a:endParaRPr lang="en-US" altLang="zh-CN" sz="900" kern="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05" name="矩形 104"/>
            <p:cNvSpPr>
              <a:spLocks/>
            </p:cNvSpPr>
            <p:nvPr/>
          </p:nvSpPr>
          <p:spPr>
            <a:xfrm>
              <a:off x="6856245" y="2614115"/>
              <a:ext cx="2018853" cy="203533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100" dirty="0">
                  <a:solidFill>
                    <a:srgbClr val="1D1D1A"/>
                  </a:solidFill>
                  <a:latin typeface="Arial" panose="020B0604020202020204" pitchFamily="34" charset="0"/>
                </a:rPr>
                <a:t>MEM</a:t>
              </a:r>
              <a:endParaRPr lang="en-US" altLang="zh-CN" sz="1100" dirty="0">
                <a:solidFill>
                  <a:srgbClr val="1D1D1A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06" name="矩形 105"/>
            <p:cNvSpPr>
              <a:spLocks/>
            </p:cNvSpPr>
            <p:nvPr/>
          </p:nvSpPr>
          <p:spPr>
            <a:xfrm>
              <a:off x="6856246" y="2877242"/>
              <a:ext cx="993447" cy="22446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100" dirty="0">
                  <a:solidFill>
                    <a:srgbClr val="1D1D1A"/>
                  </a:solidFill>
                  <a:latin typeface="Arial" panose="020B0604020202020204" pitchFamily="34" charset="0"/>
                </a:rPr>
                <a:t>CPU1</a:t>
              </a:r>
              <a:endParaRPr lang="en-US" altLang="zh-CN" sz="1100" dirty="0">
                <a:solidFill>
                  <a:srgbClr val="1D1D1A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10" name="矩形 109"/>
            <p:cNvSpPr>
              <a:spLocks/>
            </p:cNvSpPr>
            <p:nvPr/>
          </p:nvSpPr>
          <p:spPr>
            <a:xfrm>
              <a:off x="7881651" y="2875471"/>
              <a:ext cx="993447" cy="22446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12" fontAlgn="ctr">
                <a:defRPr/>
              </a:pPr>
              <a:r>
                <a:rPr lang="en-US" sz="1100" dirty="0">
                  <a:solidFill>
                    <a:srgbClr val="1D1D1A"/>
                  </a:solidFill>
                  <a:latin typeface="Arial" panose="020B0604020202020204" pitchFamily="34" charset="0"/>
                </a:rPr>
                <a:t>CPU2</a:t>
              </a:r>
              <a:endParaRPr lang="en-US" altLang="zh-CN" sz="1100" dirty="0">
                <a:solidFill>
                  <a:srgbClr val="1D1D1A"/>
                </a:solidFill>
                <a:latin typeface="Arial" panose="020B060402020202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111" name="矩形 110"/>
          <p:cNvSpPr/>
          <p:nvPr/>
        </p:nvSpPr>
        <p:spPr>
          <a:xfrm>
            <a:off x="7919103" y="3342677"/>
            <a:ext cx="516647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Fast</a:t>
            </a:r>
          </a:p>
        </p:txBody>
      </p:sp>
      <p:grpSp>
        <p:nvGrpSpPr>
          <p:cNvPr id="61" name="组合 60"/>
          <p:cNvGrpSpPr/>
          <p:nvPr/>
        </p:nvGrpSpPr>
        <p:grpSpPr>
          <a:xfrm>
            <a:off x="9707218" y="1339"/>
            <a:ext cx="2484783" cy="277368"/>
            <a:chOff x="9730420" y="5288"/>
            <a:chExt cx="2485754" cy="277476"/>
          </a:xfrm>
        </p:grpSpPr>
        <p:sp>
          <p:nvSpPr>
            <p:cNvPr id="63" name="矩形 596"/>
            <p:cNvSpPr/>
            <p:nvPr/>
          </p:nvSpPr>
          <p:spPr>
            <a:xfrm>
              <a:off x="9730420" y="528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Stability and Reliability</a:t>
              </a:r>
            </a:p>
          </p:txBody>
        </p:sp>
        <p:sp>
          <p:nvSpPr>
            <p:cNvPr id="64" name="矩形 597"/>
            <p:cNvSpPr/>
            <p:nvPr/>
          </p:nvSpPr>
          <p:spPr>
            <a:xfrm>
              <a:off x="10510062" y="528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High Efficiency</a:t>
              </a:r>
            </a:p>
          </p:txBody>
        </p:sp>
        <p:sp>
          <p:nvSpPr>
            <p:cNvPr id="65" name="矩形 599"/>
            <p:cNvSpPr/>
            <p:nvPr/>
          </p:nvSpPr>
          <p:spPr>
            <a:xfrm>
              <a:off x="11289703" y="5288"/>
              <a:ext cx="926471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Security and Trustworthiness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2292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矩形 176"/>
          <p:cNvSpPr/>
          <p:nvPr/>
        </p:nvSpPr>
        <p:spPr>
          <a:xfrm>
            <a:off x="1044492" y="4800831"/>
            <a:ext cx="10035431" cy="12377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68300" dist="38100" dir="5400000" sx="105000" sy="105000" algn="ctr" rotWithShape="0">
              <a:schemeClr val="bg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99" y="169361"/>
            <a:ext cx="10889310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Huge Page Memory Access Acceleration and Precise </a:t>
            </a:r>
            <a:r>
              <a:rPr lang="en-US" sz="2798" dirty="0" err="1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QoS</a:t>
            </a: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 Assurance for Compute Performance</a:t>
            </a:r>
            <a:endParaRPr lang="en-US" altLang="zh-CN" sz="2798" dirty="0">
              <a:solidFill>
                <a:srgbClr val="C00000"/>
              </a:solidFill>
              <a:latin typeface="Arial" panose="020B0604020202020204" pitchFamily="34" charset="0"/>
              <a:cs typeface="+mj-cs"/>
              <a:sym typeface="Arial" panose="020B0604020202020204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510888" y="5099090"/>
            <a:ext cx="4514672" cy="68510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lvl="1"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30% higher performance for large-memory applications</a:t>
            </a:r>
          </a:p>
          <a:p>
            <a:pPr marL="0" lvl="2" algn="ctr" defTabSz="914112" fontAlgn="ctr"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Scenario: Applies to large-memory services, such as Oracle databases.</a:t>
            </a:r>
          </a:p>
        </p:txBody>
      </p:sp>
      <p:sp>
        <p:nvSpPr>
          <p:cNvPr id="175" name="矩形 174"/>
          <p:cNvSpPr/>
          <p:nvPr/>
        </p:nvSpPr>
        <p:spPr>
          <a:xfrm>
            <a:off x="6413759" y="5012615"/>
            <a:ext cx="4351795" cy="6772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lvl="1"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Fine-grained resource allocation, ensuring VM compute performance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2" algn="ctr" defTabSz="914112" fontAlgn="ctr"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Scenario: Resources are reused to the maximum extent to reduce costs when resources are limited.</a:t>
            </a:r>
          </a:p>
        </p:txBody>
      </p:sp>
      <p:sp>
        <p:nvSpPr>
          <p:cNvPr id="161" name="矩形 160"/>
          <p:cNvSpPr/>
          <p:nvPr/>
        </p:nvSpPr>
        <p:spPr>
          <a:xfrm>
            <a:off x="3906045" y="3906600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4230615" y="2157784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097646" y="2216281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964677" y="2279493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3831623" y="2339626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0" name="cpu_152883"/>
          <p:cNvSpPr>
            <a:spLocks noChangeAspect="1"/>
          </p:cNvSpPr>
          <p:nvPr/>
        </p:nvSpPr>
        <p:spPr bwMode="auto">
          <a:xfrm>
            <a:off x="2036728" y="2371256"/>
            <a:ext cx="563227" cy="550567"/>
          </a:xfrm>
          <a:custGeom>
            <a:avLst/>
            <a:gdLst>
              <a:gd name="connsiteX0" fmla="*/ 256325 w 604110"/>
              <a:gd name="connsiteY0" fmla="*/ 255876 h 603052"/>
              <a:gd name="connsiteX1" fmla="*/ 256325 w 604110"/>
              <a:gd name="connsiteY1" fmla="*/ 347176 h 603052"/>
              <a:gd name="connsiteX2" fmla="*/ 347786 w 604110"/>
              <a:gd name="connsiteY2" fmla="*/ 347176 h 603052"/>
              <a:gd name="connsiteX3" fmla="*/ 347786 w 604110"/>
              <a:gd name="connsiteY3" fmla="*/ 255876 h 603052"/>
              <a:gd name="connsiteX4" fmla="*/ 228860 w 604110"/>
              <a:gd name="connsiteY4" fmla="*/ 201041 h 603052"/>
              <a:gd name="connsiteX5" fmla="*/ 375251 w 604110"/>
              <a:gd name="connsiteY5" fmla="*/ 201041 h 603052"/>
              <a:gd name="connsiteX6" fmla="*/ 402717 w 604110"/>
              <a:gd name="connsiteY6" fmla="*/ 228459 h 603052"/>
              <a:gd name="connsiteX7" fmla="*/ 402717 w 604110"/>
              <a:gd name="connsiteY7" fmla="*/ 374594 h 603052"/>
              <a:gd name="connsiteX8" fmla="*/ 375251 w 604110"/>
              <a:gd name="connsiteY8" fmla="*/ 402011 h 603052"/>
              <a:gd name="connsiteX9" fmla="*/ 228860 w 604110"/>
              <a:gd name="connsiteY9" fmla="*/ 402011 h 603052"/>
              <a:gd name="connsiteX10" fmla="*/ 201394 w 604110"/>
              <a:gd name="connsiteY10" fmla="*/ 374594 h 603052"/>
              <a:gd name="connsiteX11" fmla="*/ 201394 w 604110"/>
              <a:gd name="connsiteY11" fmla="*/ 228459 h 603052"/>
              <a:gd name="connsiteX12" fmla="*/ 228860 w 604110"/>
              <a:gd name="connsiteY12" fmla="*/ 201041 h 603052"/>
              <a:gd name="connsiteX13" fmla="*/ 146497 w 604110"/>
              <a:gd name="connsiteY13" fmla="*/ 146103 h 603052"/>
              <a:gd name="connsiteX14" fmla="*/ 146497 w 604110"/>
              <a:gd name="connsiteY14" fmla="*/ 456812 h 603052"/>
              <a:gd name="connsiteX15" fmla="*/ 457613 w 604110"/>
              <a:gd name="connsiteY15" fmla="*/ 456812 h 603052"/>
              <a:gd name="connsiteX16" fmla="*/ 457613 w 604110"/>
              <a:gd name="connsiteY16" fmla="*/ 146103 h 603052"/>
              <a:gd name="connsiteX17" fmla="*/ 192217 w 604110"/>
              <a:gd name="connsiteY17" fmla="*/ 0 h 603052"/>
              <a:gd name="connsiteX18" fmla="*/ 219676 w 604110"/>
              <a:gd name="connsiteY18" fmla="*/ 27412 h 603052"/>
              <a:gd name="connsiteX19" fmla="*/ 219676 w 604110"/>
              <a:gd name="connsiteY19" fmla="*/ 91280 h 603052"/>
              <a:gd name="connsiteX20" fmla="*/ 274595 w 604110"/>
              <a:gd name="connsiteY20" fmla="*/ 91280 h 603052"/>
              <a:gd name="connsiteX21" fmla="*/ 274595 w 604110"/>
              <a:gd name="connsiteY21" fmla="*/ 27412 h 603052"/>
              <a:gd name="connsiteX22" fmla="*/ 302055 w 604110"/>
              <a:gd name="connsiteY22" fmla="*/ 0 h 603052"/>
              <a:gd name="connsiteX23" fmla="*/ 329515 w 604110"/>
              <a:gd name="connsiteY23" fmla="*/ 27412 h 603052"/>
              <a:gd name="connsiteX24" fmla="*/ 329515 w 604110"/>
              <a:gd name="connsiteY24" fmla="*/ 91280 h 603052"/>
              <a:gd name="connsiteX25" fmla="*/ 384434 w 604110"/>
              <a:gd name="connsiteY25" fmla="*/ 91280 h 603052"/>
              <a:gd name="connsiteX26" fmla="*/ 384434 w 604110"/>
              <a:gd name="connsiteY26" fmla="*/ 27412 h 603052"/>
              <a:gd name="connsiteX27" fmla="*/ 411893 w 604110"/>
              <a:gd name="connsiteY27" fmla="*/ 0 h 603052"/>
              <a:gd name="connsiteX28" fmla="*/ 439353 w 604110"/>
              <a:gd name="connsiteY28" fmla="*/ 27412 h 603052"/>
              <a:gd name="connsiteX29" fmla="*/ 439353 w 604110"/>
              <a:gd name="connsiteY29" fmla="*/ 91280 h 603052"/>
              <a:gd name="connsiteX30" fmla="*/ 485073 w 604110"/>
              <a:gd name="connsiteY30" fmla="*/ 91280 h 603052"/>
              <a:gd name="connsiteX31" fmla="*/ 512532 w 604110"/>
              <a:gd name="connsiteY31" fmla="*/ 118692 h 603052"/>
              <a:gd name="connsiteX32" fmla="*/ 512532 w 604110"/>
              <a:gd name="connsiteY32" fmla="*/ 164469 h 603052"/>
              <a:gd name="connsiteX33" fmla="*/ 576650 w 604110"/>
              <a:gd name="connsiteY33" fmla="*/ 164469 h 603052"/>
              <a:gd name="connsiteX34" fmla="*/ 604110 w 604110"/>
              <a:gd name="connsiteY34" fmla="*/ 191880 h 603052"/>
              <a:gd name="connsiteX35" fmla="*/ 576650 w 604110"/>
              <a:gd name="connsiteY35" fmla="*/ 219292 h 603052"/>
              <a:gd name="connsiteX36" fmla="*/ 512532 w 604110"/>
              <a:gd name="connsiteY36" fmla="*/ 219292 h 603052"/>
              <a:gd name="connsiteX37" fmla="*/ 512532 w 604110"/>
              <a:gd name="connsiteY37" fmla="*/ 274115 h 603052"/>
              <a:gd name="connsiteX38" fmla="*/ 576650 w 604110"/>
              <a:gd name="connsiteY38" fmla="*/ 274115 h 603052"/>
              <a:gd name="connsiteX39" fmla="*/ 604110 w 604110"/>
              <a:gd name="connsiteY39" fmla="*/ 301526 h 603052"/>
              <a:gd name="connsiteX40" fmla="*/ 576650 w 604110"/>
              <a:gd name="connsiteY40" fmla="*/ 328938 h 603052"/>
              <a:gd name="connsiteX41" fmla="*/ 512532 w 604110"/>
              <a:gd name="connsiteY41" fmla="*/ 328938 h 603052"/>
              <a:gd name="connsiteX42" fmla="*/ 512532 w 604110"/>
              <a:gd name="connsiteY42" fmla="*/ 383761 h 603052"/>
              <a:gd name="connsiteX43" fmla="*/ 576650 w 604110"/>
              <a:gd name="connsiteY43" fmla="*/ 383761 h 603052"/>
              <a:gd name="connsiteX44" fmla="*/ 604110 w 604110"/>
              <a:gd name="connsiteY44" fmla="*/ 411172 h 603052"/>
              <a:gd name="connsiteX45" fmla="*/ 576650 w 604110"/>
              <a:gd name="connsiteY45" fmla="*/ 438584 h 603052"/>
              <a:gd name="connsiteX46" fmla="*/ 512532 w 604110"/>
              <a:gd name="connsiteY46" fmla="*/ 438584 h 603052"/>
              <a:gd name="connsiteX47" fmla="*/ 512532 w 604110"/>
              <a:gd name="connsiteY47" fmla="*/ 484224 h 603052"/>
              <a:gd name="connsiteX48" fmla="*/ 485073 w 604110"/>
              <a:gd name="connsiteY48" fmla="*/ 511635 h 603052"/>
              <a:gd name="connsiteX49" fmla="*/ 439353 w 604110"/>
              <a:gd name="connsiteY49" fmla="*/ 511635 h 603052"/>
              <a:gd name="connsiteX50" fmla="*/ 439353 w 604110"/>
              <a:gd name="connsiteY50" fmla="*/ 575641 h 603052"/>
              <a:gd name="connsiteX51" fmla="*/ 411893 w 604110"/>
              <a:gd name="connsiteY51" fmla="*/ 603052 h 603052"/>
              <a:gd name="connsiteX52" fmla="*/ 384434 w 604110"/>
              <a:gd name="connsiteY52" fmla="*/ 575641 h 603052"/>
              <a:gd name="connsiteX53" fmla="*/ 384434 w 604110"/>
              <a:gd name="connsiteY53" fmla="*/ 511635 h 603052"/>
              <a:gd name="connsiteX54" fmla="*/ 329515 w 604110"/>
              <a:gd name="connsiteY54" fmla="*/ 511635 h 603052"/>
              <a:gd name="connsiteX55" fmla="*/ 329515 w 604110"/>
              <a:gd name="connsiteY55" fmla="*/ 575641 h 603052"/>
              <a:gd name="connsiteX56" fmla="*/ 302055 w 604110"/>
              <a:gd name="connsiteY56" fmla="*/ 603052 h 603052"/>
              <a:gd name="connsiteX57" fmla="*/ 274595 w 604110"/>
              <a:gd name="connsiteY57" fmla="*/ 575641 h 603052"/>
              <a:gd name="connsiteX58" fmla="*/ 274595 w 604110"/>
              <a:gd name="connsiteY58" fmla="*/ 511635 h 603052"/>
              <a:gd name="connsiteX59" fmla="*/ 219676 w 604110"/>
              <a:gd name="connsiteY59" fmla="*/ 511635 h 603052"/>
              <a:gd name="connsiteX60" fmla="*/ 219676 w 604110"/>
              <a:gd name="connsiteY60" fmla="*/ 575641 h 603052"/>
              <a:gd name="connsiteX61" fmla="*/ 192217 w 604110"/>
              <a:gd name="connsiteY61" fmla="*/ 603052 h 603052"/>
              <a:gd name="connsiteX62" fmla="*/ 164757 w 604110"/>
              <a:gd name="connsiteY62" fmla="*/ 575641 h 603052"/>
              <a:gd name="connsiteX63" fmla="*/ 164757 w 604110"/>
              <a:gd name="connsiteY63" fmla="*/ 511635 h 603052"/>
              <a:gd name="connsiteX64" fmla="*/ 119037 w 604110"/>
              <a:gd name="connsiteY64" fmla="*/ 511635 h 603052"/>
              <a:gd name="connsiteX65" fmla="*/ 91578 w 604110"/>
              <a:gd name="connsiteY65" fmla="*/ 484224 h 603052"/>
              <a:gd name="connsiteX66" fmla="*/ 91578 w 604110"/>
              <a:gd name="connsiteY66" fmla="*/ 438584 h 603052"/>
              <a:gd name="connsiteX67" fmla="*/ 27460 w 604110"/>
              <a:gd name="connsiteY67" fmla="*/ 438584 h 603052"/>
              <a:gd name="connsiteX68" fmla="*/ 0 w 604110"/>
              <a:gd name="connsiteY68" fmla="*/ 411172 h 603052"/>
              <a:gd name="connsiteX69" fmla="*/ 27460 w 604110"/>
              <a:gd name="connsiteY69" fmla="*/ 383761 h 603052"/>
              <a:gd name="connsiteX70" fmla="*/ 91578 w 604110"/>
              <a:gd name="connsiteY70" fmla="*/ 383761 h 603052"/>
              <a:gd name="connsiteX71" fmla="*/ 91578 w 604110"/>
              <a:gd name="connsiteY71" fmla="*/ 328938 h 603052"/>
              <a:gd name="connsiteX72" fmla="*/ 27460 w 604110"/>
              <a:gd name="connsiteY72" fmla="*/ 328938 h 603052"/>
              <a:gd name="connsiteX73" fmla="*/ 0 w 604110"/>
              <a:gd name="connsiteY73" fmla="*/ 301526 h 603052"/>
              <a:gd name="connsiteX74" fmla="*/ 27460 w 604110"/>
              <a:gd name="connsiteY74" fmla="*/ 274115 h 603052"/>
              <a:gd name="connsiteX75" fmla="*/ 91578 w 604110"/>
              <a:gd name="connsiteY75" fmla="*/ 274115 h 603052"/>
              <a:gd name="connsiteX76" fmla="*/ 91578 w 604110"/>
              <a:gd name="connsiteY76" fmla="*/ 219292 h 603052"/>
              <a:gd name="connsiteX77" fmla="*/ 27460 w 604110"/>
              <a:gd name="connsiteY77" fmla="*/ 219292 h 603052"/>
              <a:gd name="connsiteX78" fmla="*/ 0 w 604110"/>
              <a:gd name="connsiteY78" fmla="*/ 191880 h 603052"/>
              <a:gd name="connsiteX79" fmla="*/ 27460 w 604110"/>
              <a:gd name="connsiteY79" fmla="*/ 164469 h 603052"/>
              <a:gd name="connsiteX80" fmla="*/ 91578 w 604110"/>
              <a:gd name="connsiteY80" fmla="*/ 164469 h 603052"/>
              <a:gd name="connsiteX81" fmla="*/ 91578 w 604110"/>
              <a:gd name="connsiteY81" fmla="*/ 118692 h 603052"/>
              <a:gd name="connsiteX82" fmla="*/ 119037 w 604110"/>
              <a:gd name="connsiteY82" fmla="*/ 91280 h 603052"/>
              <a:gd name="connsiteX83" fmla="*/ 164757 w 604110"/>
              <a:gd name="connsiteY83" fmla="*/ 91280 h 603052"/>
              <a:gd name="connsiteX84" fmla="*/ 164757 w 604110"/>
              <a:gd name="connsiteY84" fmla="*/ 27412 h 603052"/>
              <a:gd name="connsiteX85" fmla="*/ 192217 w 604110"/>
              <a:gd name="connsiteY85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4110" h="603052">
                <a:moveTo>
                  <a:pt x="256325" y="255876"/>
                </a:moveTo>
                <a:lnTo>
                  <a:pt x="256325" y="347176"/>
                </a:lnTo>
                <a:lnTo>
                  <a:pt x="347786" y="347176"/>
                </a:lnTo>
                <a:lnTo>
                  <a:pt x="347786" y="255876"/>
                </a:lnTo>
                <a:close/>
                <a:moveTo>
                  <a:pt x="228860" y="201041"/>
                </a:moveTo>
                <a:lnTo>
                  <a:pt x="375251" y="201041"/>
                </a:lnTo>
                <a:cubicBezTo>
                  <a:pt x="390495" y="201041"/>
                  <a:pt x="402717" y="213242"/>
                  <a:pt x="402717" y="228459"/>
                </a:cubicBezTo>
                <a:lnTo>
                  <a:pt x="402717" y="374594"/>
                </a:lnTo>
                <a:cubicBezTo>
                  <a:pt x="402717" y="389810"/>
                  <a:pt x="390495" y="402011"/>
                  <a:pt x="375251" y="402011"/>
                </a:cubicBezTo>
                <a:lnTo>
                  <a:pt x="228860" y="402011"/>
                </a:lnTo>
                <a:cubicBezTo>
                  <a:pt x="213616" y="402011"/>
                  <a:pt x="201394" y="389810"/>
                  <a:pt x="201394" y="374594"/>
                </a:cubicBezTo>
                <a:lnTo>
                  <a:pt x="201394" y="228459"/>
                </a:lnTo>
                <a:cubicBezTo>
                  <a:pt x="201394" y="213242"/>
                  <a:pt x="213616" y="201041"/>
                  <a:pt x="228860" y="201041"/>
                </a:cubicBezTo>
                <a:close/>
                <a:moveTo>
                  <a:pt x="146497" y="146103"/>
                </a:moveTo>
                <a:lnTo>
                  <a:pt x="146497" y="456812"/>
                </a:lnTo>
                <a:lnTo>
                  <a:pt x="457613" y="456812"/>
                </a:lnTo>
                <a:lnTo>
                  <a:pt x="457613" y="146103"/>
                </a:lnTo>
                <a:close/>
                <a:moveTo>
                  <a:pt x="192217" y="0"/>
                </a:moveTo>
                <a:cubicBezTo>
                  <a:pt x="207457" y="0"/>
                  <a:pt x="219676" y="12335"/>
                  <a:pt x="219676" y="27412"/>
                </a:cubicBezTo>
                <a:lnTo>
                  <a:pt x="219676" y="91280"/>
                </a:lnTo>
                <a:lnTo>
                  <a:pt x="274595" y="91280"/>
                </a:lnTo>
                <a:lnTo>
                  <a:pt x="274595" y="27412"/>
                </a:lnTo>
                <a:cubicBezTo>
                  <a:pt x="274595" y="12335"/>
                  <a:pt x="286952" y="0"/>
                  <a:pt x="302055" y="0"/>
                </a:cubicBezTo>
                <a:cubicBezTo>
                  <a:pt x="317295" y="0"/>
                  <a:pt x="329515" y="12335"/>
                  <a:pt x="329515" y="27412"/>
                </a:cubicBezTo>
                <a:lnTo>
                  <a:pt x="329515" y="91280"/>
                </a:lnTo>
                <a:lnTo>
                  <a:pt x="384434" y="91280"/>
                </a:lnTo>
                <a:lnTo>
                  <a:pt x="384434" y="27412"/>
                </a:lnTo>
                <a:cubicBezTo>
                  <a:pt x="384434" y="12335"/>
                  <a:pt x="396790" y="0"/>
                  <a:pt x="411893" y="0"/>
                </a:cubicBezTo>
                <a:cubicBezTo>
                  <a:pt x="426996" y="0"/>
                  <a:pt x="439353" y="12335"/>
                  <a:pt x="439353" y="27412"/>
                </a:cubicBezTo>
                <a:lnTo>
                  <a:pt x="439353" y="91280"/>
                </a:lnTo>
                <a:lnTo>
                  <a:pt x="485073" y="91280"/>
                </a:lnTo>
                <a:cubicBezTo>
                  <a:pt x="500313" y="91280"/>
                  <a:pt x="512532" y="103616"/>
                  <a:pt x="512532" y="118692"/>
                </a:cubicBezTo>
                <a:lnTo>
                  <a:pt x="512532" y="164469"/>
                </a:lnTo>
                <a:lnTo>
                  <a:pt x="576650" y="164469"/>
                </a:lnTo>
                <a:cubicBezTo>
                  <a:pt x="591753" y="164469"/>
                  <a:pt x="604110" y="176804"/>
                  <a:pt x="604110" y="191880"/>
                </a:cubicBezTo>
                <a:cubicBezTo>
                  <a:pt x="604110" y="206957"/>
                  <a:pt x="591753" y="219292"/>
                  <a:pt x="576650" y="219292"/>
                </a:cubicBezTo>
                <a:lnTo>
                  <a:pt x="512532" y="219292"/>
                </a:lnTo>
                <a:lnTo>
                  <a:pt x="512532" y="274115"/>
                </a:lnTo>
                <a:lnTo>
                  <a:pt x="576650" y="274115"/>
                </a:lnTo>
                <a:cubicBezTo>
                  <a:pt x="591753" y="274115"/>
                  <a:pt x="604110" y="286313"/>
                  <a:pt x="604110" y="301526"/>
                </a:cubicBezTo>
                <a:cubicBezTo>
                  <a:pt x="604110" y="316603"/>
                  <a:pt x="591753" y="328938"/>
                  <a:pt x="576650" y="328938"/>
                </a:cubicBezTo>
                <a:lnTo>
                  <a:pt x="512532" y="328938"/>
                </a:lnTo>
                <a:lnTo>
                  <a:pt x="512532" y="383761"/>
                </a:lnTo>
                <a:lnTo>
                  <a:pt x="576650" y="383761"/>
                </a:lnTo>
                <a:cubicBezTo>
                  <a:pt x="591753" y="383761"/>
                  <a:pt x="604110" y="396096"/>
                  <a:pt x="604110" y="411172"/>
                </a:cubicBezTo>
                <a:cubicBezTo>
                  <a:pt x="604110" y="426248"/>
                  <a:pt x="591753" y="438584"/>
                  <a:pt x="576650" y="438584"/>
                </a:cubicBezTo>
                <a:lnTo>
                  <a:pt x="512532" y="438584"/>
                </a:lnTo>
                <a:lnTo>
                  <a:pt x="512532" y="484224"/>
                </a:lnTo>
                <a:cubicBezTo>
                  <a:pt x="512532" y="499437"/>
                  <a:pt x="500313" y="511635"/>
                  <a:pt x="485073" y="511635"/>
                </a:cubicBezTo>
                <a:lnTo>
                  <a:pt x="439353" y="511635"/>
                </a:lnTo>
                <a:lnTo>
                  <a:pt x="439353" y="575641"/>
                </a:lnTo>
                <a:cubicBezTo>
                  <a:pt x="439353" y="590717"/>
                  <a:pt x="426996" y="603052"/>
                  <a:pt x="411893" y="603052"/>
                </a:cubicBezTo>
                <a:cubicBezTo>
                  <a:pt x="396790" y="603052"/>
                  <a:pt x="384434" y="590717"/>
                  <a:pt x="384434" y="575641"/>
                </a:cubicBezTo>
                <a:lnTo>
                  <a:pt x="384434" y="511635"/>
                </a:lnTo>
                <a:lnTo>
                  <a:pt x="329515" y="511635"/>
                </a:lnTo>
                <a:lnTo>
                  <a:pt x="329515" y="575641"/>
                </a:lnTo>
                <a:cubicBezTo>
                  <a:pt x="329515" y="590717"/>
                  <a:pt x="317295" y="603052"/>
                  <a:pt x="302055" y="603052"/>
                </a:cubicBezTo>
                <a:cubicBezTo>
                  <a:pt x="286952" y="603052"/>
                  <a:pt x="274595" y="590717"/>
                  <a:pt x="274595" y="575641"/>
                </a:cubicBezTo>
                <a:lnTo>
                  <a:pt x="274595" y="511635"/>
                </a:lnTo>
                <a:lnTo>
                  <a:pt x="219676" y="511635"/>
                </a:lnTo>
                <a:lnTo>
                  <a:pt x="219676" y="575641"/>
                </a:lnTo>
                <a:cubicBezTo>
                  <a:pt x="219676" y="590717"/>
                  <a:pt x="207457" y="603052"/>
                  <a:pt x="192217" y="603052"/>
                </a:cubicBezTo>
                <a:cubicBezTo>
                  <a:pt x="177114" y="603052"/>
                  <a:pt x="164757" y="590717"/>
                  <a:pt x="164757" y="575641"/>
                </a:cubicBezTo>
                <a:lnTo>
                  <a:pt x="164757" y="511635"/>
                </a:lnTo>
                <a:lnTo>
                  <a:pt x="119037" y="511635"/>
                </a:lnTo>
                <a:cubicBezTo>
                  <a:pt x="103797" y="511635"/>
                  <a:pt x="91578" y="499437"/>
                  <a:pt x="91578" y="484224"/>
                </a:cubicBezTo>
                <a:lnTo>
                  <a:pt x="91578" y="438584"/>
                </a:lnTo>
                <a:lnTo>
                  <a:pt x="27460" y="438584"/>
                </a:lnTo>
                <a:cubicBezTo>
                  <a:pt x="12357" y="438584"/>
                  <a:pt x="0" y="426248"/>
                  <a:pt x="0" y="411172"/>
                </a:cubicBezTo>
                <a:cubicBezTo>
                  <a:pt x="0" y="396096"/>
                  <a:pt x="12357" y="383761"/>
                  <a:pt x="27460" y="383761"/>
                </a:cubicBezTo>
                <a:lnTo>
                  <a:pt x="91578" y="383761"/>
                </a:lnTo>
                <a:lnTo>
                  <a:pt x="91578" y="328938"/>
                </a:lnTo>
                <a:lnTo>
                  <a:pt x="27460" y="328938"/>
                </a:lnTo>
                <a:cubicBezTo>
                  <a:pt x="12357" y="328938"/>
                  <a:pt x="0" y="316603"/>
                  <a:pt x="0" y="301526"/>
                </a:cubicBezTo>
                <a:cubicBezTo>
                  <a:pt x="0" y="286313"/>
                  <a:pt x="12357" y="274115"/>
                  <a:pt x="27460" y="274115"/>
                </a:cubicBezTo>
                <a:lnTo>
                  <a:pt x="91578" y="274115"/>
                </a:lnTo>
                <a:lnTo>
                  <a:pt x="91578" y="219292"/>
                </a:lnTo>
                <a:lnTo>
                  <a:pt x="27460" y="219292"/>
                </a:lnTo>
                <a:cubicBezTo>
                  <a:pt x="12357" y="219292"/>
                  <a:pt x="0" y="206957"/>
                  <a:pt x="0" y="191880"/>
                </a:cubicBezTo>
                <a:cubicBezTo>
                  <a:pt x="0" y="176804"/>
                  <a:pt x="12357" y="164469"/>
                  <a:pt x="27460" y="164469"/>
                </a:cubicBezTo>
                <a:lnTo>
                  <a:pt x="91578" y="164469"/>
                </a:lnTo>
                <a:lnTo>
                  <a:pt x="91578" y="118692"/>
                </a:lnTo>
                <a:cubicBezTo>
                  <a:pt x="91578" y="103616"/>
                  <a:pt x="103797" y="91280"/>
                  <a:pt x="119037" y="91280"/>
                </a:cubicBezTo>
                <a:lnTo>
                  <a:pt x="164757" y="91280"/>
                </a:lnTo>
                <a:lnTo>
                  <a:pt x="164757" y="27412"/>
                </a:lnTo>
                <a:cubicBezTo>
                  <a:pt x="164757" y="12335"/>
                  <a:pt x="177114" y="0"/>
                  <a:pt x="19221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sp>
      <p:sp>
        <p:nvSpPr>
          <p:cNvPr id="81" name="cpu_152883"/>
          <p:cNvSpPr>
            <a:spLocks noChangeAspect="1"/>
          </p:cNvSpPr>
          <p:nvPr/>
        </p:nvSpPr>
        <p:spPr bwMode="auto">
          <a:xfrm rot="10800000">
            <a:off x="4986501" y="2193534"/>
            <a:ext cx="425257" cy="933664"/>
          </a:xfrm>
          <a:custGeom>
            <a:avLst/>
            <a:gdLst>
              <a:gd name="T0" fmla="*/ 3264 w 3264"/>
              <a:gd name="T1" fmla="*/ 2841 h 6304"/>
              <a:gd name="T2" fmla="*/ 2561 w 3264"/>
              <a:gd name="T3" fmla="*/ 524 h 6304"/>
              <a:gd name="T4" fmla="*/ 259 w 3264"/>
              <a:gd name="T5" fmla="*/ 0 h 6304"/>
              <a:gd name="T6" fmla="*/ 85 w 3264"/>
              <a:gd name="T7" fmla="*/ 276 h 6304"/>
              <a:gd name="T8" fmla="*/ 0 w 3264"/>
              <a:gd name="T9" fmla="*/ 6054 h 6304"/>
              <a:gd name="T10" fmla="*/ 85 w 3264"/>
              <a:gd name="T11" fmla="*/ 6049 h 6304"/>
              <a:gd name="T12" fmla="*/ 268 w 3264"/>
              <a:gd name="T13" fmla="*/ 6304 h 6304"/>
              <a:gd name="T14" fmla="*/ 2561 w 3264"/>
              <a:gd name="T15" fmla="*/ 5939 h 6304"/>
              <a:gd name="T16" fmla="*/ 3264 w 3264"/>
              <a:gd name="T17" fmla="*/ 3463 h 6304"/>
              <a:gd name="T18" fmla="*/ 2881 w 3264"/>
              <a:gd name="T19" fmla="*/ 3152 h 6304"/>
              <a:gd name="T20" fmla="*/ 1961 w 3264"/>
              <a:gd name="T21" fmla="*/ 5814 h 6304"/>
              <a:gd name="T22" fmla="*/ 517 w 3264"/>
              <a:gd name="T23" fmla="*/ 5176 h 6304"/>
              <a:gd name="T24" fmla="*/ 1961 w 3264"/>
              <a:gd name="T25" fmla="*/ 5814 h 6304"/>
              <a:gd name="T26" fmla="*/ 517 w 3264"/>
              <a:gd name="T27" fmla="*/ 4967 h 6304"/>
              <a:gd name="T28" fmla="*/ 1961 w 3264"/>
              <a:gd name="T29" fmla="*/ 4328 h 6304"/>
              <a:gd name="T30" fmla="*/ 1961 w 3264"/>
              <a:gd name="T31" fmla="*/ 4078 h 6304"/>
              <a:gd name="T32" fmla="*/ 517 w 3264"/>
              <a:gd name="T33" fmla="*/ 3439 h 6304"/>
              <a:gd name="T34" fmla="*/ 1961 w 3264"/>
              <a:gd name="T35" fmla="*/ 4078 h 6304"/>
              <a:gd name="T36" fmla="*/ 517 w 3264"/>
              <a:gd name="T37" fmla="*/ 2899 h 6304"/>
              <a:gd name="T38" fmla="*/ 1961 w 3264"/>
              <a:gd name="T39" fmla="*/ 2261 h 6304"/>
              <a:gd name="T40" fmla="*/ 1961 w 3264"/>
              <a:gd name="T41" fmla="*/ 2052 h 6304"/>
              <a:gd name="T42" fmla="*/ 517 w 3264"/>
              <a:gd name="T43" fmla="*/ 1413 h 6304"/>
              <a:gd name="T44" fmla="*/ 1961 w 3264"/>
              <a:gd name="T45" fmla="*/ 2052 h 6304"/>
              <a:gd name="T46" fmla="*/ 517 w 3264"/>
              <a:gd name="T47" fmla="*/ 1163 h 6304"/>
              <a:gd name="T48" fmla="*/ 1961 w 3264"/>
              <a:gd name="T49" fmla="*/ 524 h 6304"/>
              <a:gd name="T50" fmla="*/ 3121 w 3264"/>
              <a:gd name="T51" fmla="*/ 3600 h 6304"/>
              <a:gd name="T52" fmla="*/ 2561 w 3264"/>
              <a:gd name="T53" fmla="*/ 5796 h 6304"/>
              <a:gd name="T54" fmla="*/ 2974 w 3264"/>
              <a:gd name="T55" fmla="*/ 5381 h 6304"/>
              <a:gd name="T56" fmla="*/ 2561 w 3264"/>
              <a:gd name="T57" fmla="*/ 5238 h 6304"/>
              <a:gd name="T58" fmla="*/ 2974 w 3264"/>
              <a:gd name="T59" fmla="*/ 5081 h 6304"/>
              <a:gd name="T60" fmla="*/ 2561 w 3264"/>
              <a:gd name="T61" fmla="*/ 4939 h 6304"/>
              <a:gd name="T62" fmla="*/ 2974 w 3264"/>
              <a:gd name="T63" fmla="*/ 4786 h 6304"/>
              <a:gd name="T64" fmla="*/ 2561 w 3264"/>
              <a:gd name="T65" fmla="*/ 4644 h 6304"/>
              <a:gd name="T66" fmla="*/ 2974 w 3264"/>
              <a:gd name="T67" fmla="*/ 4507 h 6304"/>
              <a:gd name="T68" fmla="*/ 2561 w 3264"/>
              <a:gd name="T69" fmla="*/ 4365 h 6304"/>
              <a:gd name="T70" fmla="*/ 2974 w 3264"/>
              <a:gd name="T71" fmla="*/ 4207 h 6304"/>
              <a:gd name="T72" fmla="*/ 2561 w 3264"/>
              <a:gd name="T73" fmla="*/ 4065 h 6304"/>
              <a:gd name="T74" fmla="*/ 2974 w 3264"/>
              <a:gd name="T75" fmla="*/ 3913 h 6304"/>
              <a:gd name="T76" fmla="*/ 2561 w 3264"/>
              <a:gd name="T77" fmla="*/ 3770 h 6304"/>
              <a:gd name="T78" fmla="*/ 2974 w 3264"/>
              <a:gd name="T79" fmla="*/ 2605 h 6304"/>
              <a:gd name="T80" fmla="*/ 2561 w 3264"/>
              <a:gd name="T81" fmla="*/ 2463 h 6304"/>
              <a:gd name="T82" fmla="*/ 2974 w 3264"/>
              <a:gd name="T83" fmla="*/ 2305 h 6304"/>
              <a:gd name="T84" fmla="*/ 2561 w 3264"/>
              <a:gd name="T85" fmla="*/ 2163 h 6304"/>
              <a:gd name="T86" fmla="*/ 2974 w 3264"/>
              <a:gd name="T87" fmla="*/ 2011 h 6304"/>
              <a:gd name="T88" fmla="*/ 2561 w 3264"/>
              <a:gd name="T89" fmla="*/ 1869 h 6304"/>
              <a:gd name="T90" fmla="*/ 2974 w 3264"/>
              <a:gd name="T91" fmla="*/ 1732 h 6304"/>
              <a:gd name="T92" fmla="*/ 2561 w 3264"/>
              <a:gd name="T93" fmla="*/ 1589 h 6304"/>
              <a:gd name="T94" fmla="*/ 2974 w 3264"/>
              <a:gd name="T95" fmla="*/ 1432 h 6304"/>
              <a:gd name="T96" fmla="*/ 2561 w 3264"/>
              <a:gd name="T97" fmla="*/ 1290 h 6304"/>
              <a:gd name="T98" fmla="*/ 2974 w 3264"/>
              <a:gd name="T99" fmla="*/ 1137 h 6304"/>
              <a:gd name="T100" fmla="*/ 2561 w 3264"/>
              <a:gd name="T101" fmla="*/ 995 h 6304"/>
              <a:gd name="T102" fmla="*/ 3121 w 3264"/>
              <a:gd name="T103" fmla="*/ 667 h 6304"/>
              <a:gd name="T104" fmla="*/ 2739 w 3264"/>
              <a:gd name="T105" fmla="*/ 3152 h 6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4" h="6304">
                <a:moveTo>
                  <a:pt x="3193" y="2841"/>
                </a:moveTo>
                <a:lnTo>
                  <a:pt x="3264" y="2841"/>
                </a:lnTo>
                <a:lnTo>
                  <a:pt x="3264" y="524"/>
                </a:lnTo>
                <a:lnTo>
                  <a:pt x="2561" y="524"/>
                </a:lnTo>
                <a:lnTo>
                  <a:pt x="2561" y="0"/>
                </a:lnTo>
                <a:lnTo>
                  <a:pt x="259" y="0"/>
                </a:lnTo>
                <a:lnTo>
                  <a:pt x="268" y="92"/>
                </a:lnTo>
                <a:cubicBezTo>
                  <a:pt x="268" y="194"/>
                  <a:pt x="186" y="276"/>
                  <a:pt x="85" y="276"/>
                </a:cubicBezTo>
                <a:lnTo>
                  <a:pt x="0" y="271"/>
                </a:lnTo>
                <a:lnTo>
                  <a:pt x="0" y="6054"/>
                </a:lnTo>
                <a:lnTo>
                  <a:pt x="76" y="6050"/>
                </a:lnTo>
                <a:cubicBezTo>
                  <a:pt x="80" y="6050"/>
                  <a:pt x="84" y="6049"/>
                  <a:pt x="85" y="6049"/>
                </a:cubicBezTo>
                <a:cubicBezTo>
                  <a:pt x="186" y="6049"/>
                  <a:pt x="268" y="6131"/>
                  <a:pt x="268" y="6233"/>
                </a:cubicBezTo>
                <a:lnTo>
                  <a:pt x="268" y="6304"/>
                </a:lnTo>
                <a:lnTo>
                  <a:pt x="2561" y="6304"/>
                </a:lnTo>
                <a:lnTo>
                  <a:pt x="2561" y="5939"/>
                </a:lnTo>
                <a:lnTo>
                  <a:pt x="3264" y="5939"/>
                </a:lnTo>
                <a:lnTo>
                  <a:pt x="3264" y="3463"/>
                </a:lnTo>
                <a:lnTo>
                  <a:pt x="3193" y="3463"/>
                </a:lnTo>
                <a:cubicBezTo>
                  <a:pt x="3021" y="3463"/>
                  <a:pt x="2881" y="3323"/>
                  <a:pt x="2881" y="3152"/>
                </a:cubicBezTo>
                <a:cubicBezTo>
                  <a:pt x="2881" y="2980"/>
                  <a:pt x="3021" y="2841"/>
                  <a:pt x="3193" y="2841"/>
                </a:cubicBezTo>
                <a:close/>
                <a:moveTo>
                  <a:pt x="1961" y="5814"/>
                </a:moveTo>
                <a:lnTo>
                  <a:pt x="517" y="5814"/>
                </a:lnTo>
                <a:lnTo>
                  <a:pt x="517" y="5176"/>
                </a:lnTo>
                <a:lnTo>
                  <a:pt x="1961" y="5176"/>
                </a:lnTo>
                <a:lnTo>
                  <a:pt x="1961" y="5814"/>
                </a:lnTo>
                <a:close/>
                <a:moveTo>
                  <a:pt x="1961" y="4967"/>
                </a:moveTo>
                <a:lnTo>
                  <a:pt x="517" y="4967"/>
                </a:lnTo>
                <a:lnTo>
                  <a:pt x="517" y="4328"/>
                </a:lnTo>
                <a:lnTo>
                  <a:pt x="1961" y="4328"/>
                </a:lnTo>
                <a:lnTo>
                  <a:pt x="1961" y="4967"/>
                </a:lnTo>
                <a:close/>
                <a:moveTo>
                  <a:pt x="1961" y="4078"/>
                </a:moveTo>
                <a:lnTo>
                  <a:pt x="517" y="4078"/>
                </a:lnTo>
                <a:lnTo>
                  <a:pt x="517" y="3439"/>
                </a:lnTo>
                <a:lnTo>
                  <a:pt x="1961" y="3439"/>
                </a:lnTo>
                <a:lnTo>
                  <a:pt x="1961" y="4078"/>
                </a:lnTo>
                <a:close/>
                <a:moveTo>
                  <a:pt x="1961" y="2899"/>
                </a:moveTo>
                <a:lnTo>
                  <a:pt x="517" y="2899"/>
                </a:lnTo>
                <a:lnTo>
                  <a:pt x="517" y="2261"/>
                </a:lnTo>
                <a:lnTo>
                  <a:pt x="1961" y="2261"/>
                </a:lnTo>
                <a:lnTo>
                  <a:pt x="1961" y="2899"/>
                </a:lnTo>
                <a:close/>
                <a:moveTo>
                  <a:pt x="1961" y="2052"/>
                </a:moveTo>
                <a:lnTo>
                  <a:pt x="517" y="2052"/>
                </a:lnTo>
                <a:lnTo>
                  <a:pt x="517" y="1413"/>
                </a:lnTo>
                <a:lnTo>
                  <a:pt x="1961" y="1413"/>
                </a:lnTo>
                <a:lnTo>
                  <a:pt x="1961" y="2052"/>
                </a:lnTo>
                <a:close/>
                <a:moveTo>
                  <a:pt x="1961" y="1163"/>
                </a:moveTo>
                <a:lnTo>
                  <a:pt x="517" y="1163"/>
                </a:lnTo>
                <a:lnTo>
                  <a:pt x="517" y="524"/>
                </a:lnTo>
                <a:lnTo>
                  <a:pt x="1961" y="524"/>
                </a:lnTo>
                <a:lnTo>
                  <a:pt x="1961" y="1163"/>
                </a:lnTo>
                <a:close/>
                <a:moveTo>
                  <a:pt x="3121" y="3600"/>
                </a:moveTo>
                <a:lnTo>
                  <a:pt x="3121" y="5796"/>
                </a:lnTo>
                <a:lnTo>
                  <a:pt x="2561" y="5796"/>
                </a:lnTo>
                <a:lnTo>
                  <a:pt x="2561" y="5381"/>
                </a:lnTo>
                <a:lnTo>
                  <a:pt x="2974" y="5381"/>
                </a:lnTo>
                <a:lnTo>
                  <a:pt x="2974" y="5238"/>
                </a:lnTo>
                <a:lnTo>
                  <a:pt x="2561" y="5238"/>
                </a:lnTo>
                <a:lnTo>
                  <a:pt x="2561" y="5081"/>
                </a:lnTo>
                <a:lnTo>
                  <a:pt x="2974" y="5081"/>
                </a:lnTo>
                <a:lnTo>
                  <a:pt x="2974" y="4939"/>
                </a:lnTo>
                <a:lnTo>
                  <a:pt x="2561" y="4939"/>
                </a:lnTo>
                <a:lnTo>
                  <a:pt x="2561" y="4786"/>
                </a:lnTo>
                <a:lnTo>
                  <a:pt x="2974" y="4786"/>
                </a:lnTo>
                <a:lnTo>
                  <a:pt x="2974" y="4644"/>
                </a:lnTo>
                <a:lnTo>
                  <a:pt x="2561" y="4644"/>
                </a:lnTo>
                <a:lnTo>
                  <a:pt x="2561" y="4507"/>
                </a:lnTo>
                <a:lnTo>
                  <a:pt x="2974" y="4507"/>
                </a:lnTo>
                <a:lnTo>
                  <a:pt x="2974" y="4365"/>
                </a:lnTo>
                <a:lnTo>
                  <a:pt x="2561" y="4365"/>
                </a:lnTo>
                <a:lnTo>
                  <a:pt x="2561" y="4207"/>
                </a:lnTo>
                <a:lnTo>
                  <a:pt x="2974" y="4207"/>
                </a:lnTo>
                <a:lnTo>
                  <a:pt x="2974" y="4065"/>
                </a:lnTo>
                <a:lnTo>
                  <a:pt x="2561" y="4065"/>
                </a:lnTo>
                <a:lnTo>
                  <a:pt x="2561" y="3913"/>
                </a:lnTo>
                <a:lnTo>
                  <a:pt x="2974" y="3913"/>
                </a:lnTo>
                <a:lnTo>
                  <a:pt x="2974" y="3770"/>
                </a:lnTo>
                <a:lnTo>
                  <a:pt x="2561" y="3770"/>
                </a:lnTo>
                <a:lnTo>
                  <a:pt x="2561" y="2605"/>
                </a:lnTo>
                <a:lnTo>
                  <a:pt x="2974" y="2605"/>
                </a:lnTo>
                <a:lnTo>
                  <a:pt x="2974" y="2463"/>
                </a:lnTo>
                <a:lnTo>
                  <a:pt x="2561" y="2463"/>
                </a:lnTo>
                <a:lnTo>
                  <a:pt x="2561" y="2305"/>
                </a:lnTo>
                <a:lnTo>
                  <a:pt x="2974" y="2305"/>
                </a:lnTo>
                <a:lnTo>
                  <a:pt x="2974" y="2163"/>
                </a:lnTo>
                <a:lnTo>
                  <a:pt x="2561" y="2163"/>
                </a:lnTo>
                <a:lnTo>
                  <a:pt x="2561" y="2011"/>
                </a:lnTo>
                <a:lnTo>
                  <a:pt x="2974" y="2011"/>
                </a:lnTo>
                <a:lnTo>
                  <a:pt x="2974" y="1869"/>
                </a:lnTo>
                <a:lnTo>
                  <a:pt x="2561" y="1869"/>
                </a:lnTo>
                <a:lnTo>
                  <a:pt x="2561" y="1732"/>
                </a:lnTo>
                <a:lnTo>
                  <a:pt x="2974" y="1732"/>
                </a:lnTo>
                <a:lnTo>
                  <a:pt x="2974" y="1589"/>
                </a:lnTo>
                <a:lnTo>
                  <a:pt x="2561" y="1589"/>
                </a:lnTo>
                <a:lnTo>
                  <a:pt x="2561" y="1432"/>
                </a:lnTo>
                <a:lnTo>
                  <a:pt x="2974" y="1432"/>
                </a:lnTo>
                <a:lnTo>
                  <a:pt x="2974" y="1290"/>
                </a:lnTo>
                <a:lnTo>
                  <a:pt x="2561" y="1290"/>
                </a:lnTo>
                <a:lnTo>
                  <a:pt x="2561" y="1137"/>
                </a:lnTo>
                <a:lnTo>
                  <a:pt x="2974" y="1137"/>
                </a:lnTo>
                <a:lnTo>
                  <a:pt x="2974" y="995"/>
                </a:lnTo>
                <a:lnTo>
                  <a:pt x="2561" y="995"/>
                </a:lnTo>
                <a:lnTo>
                  <a:pt x="2561" y="667"/>
                </a:lnTo>
                <a:lnTo>
                  <a:pt x="3121" y="667"/>
                </a:lnTo>
                <a:lnTo>
                  <a:pt x="3121" y="2704"/>
                </a:lnTo>
                <a:cubicBezTo>
                  <a:pt x="2902" y="2738"/>
                  <a:pt x="2739" y="2926"/>
                  <a:pt x="2739" y="3152"/>
                </a:cubicBezTo>
                <a:cubicBezTo>
                  <a:pt x="2739" y="3378"/>
                  <a:pt x="2902" y="3566"/>
                  <a:pt x="3121" y="360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defTabSz="914112" fontAlgn="ctr">
              <a:defRPr/>
            </a:pP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935814" y="2246216"/>
            <a:ext cx="336130" cy="80287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623272" y="1522935"/>
            <a:ext cx="4059928" cy="461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Traditional 4 KB page table: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defRPr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</a:rPr>
              <a:t>A large number of memory page tables exist.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The number of page tables cached by the TLB is limited, causing a high miss rate.</a:t>
            </a:r>
          </a:p>
        </p:txBody>
      </p:sp>
      <p:sp>
        <p:nvSpPr>
          <p:cNvPr id="86" name="cpu_152883"/>
          <p:cNvSpPr>
            <a:spLocks noChangeAspect="1"/>
          </p:cNvSpPr>
          <p:nvPr/>
        </p:nvSpPr>
        <p:spPr bwMode="auto">
          <a:xfrm>
            <a:off x="2043480" y="3889218"/>
            <a:ext cx="563227" cy="550567"/>
          </a:xfrm>
          <a:custGeom>
            <a:avLst/>
            <a:gdLst>
              <a:gd name="connsiteX0" fmla="*/ 256325 w 604110"/>
              <a:gd name="connsiteY0" fmla="*/ 255876 h 603052"/>
              <a:gd name="connsiteX1" fmla="*/ 256325 w 604110"/>
              <a:gd name="connsiteY1" fmla="*/ 347176 h 603052"/>
              <a:gd name="connsiteX2" fmla="*/ 347786 w 604110"/>
              <a:gd name="connsiteY2" fmla="*/ 347176 h 603052"/>
              <a:gd name="connsiteX3" fmla="*/ 347786 w 604110"/>
              <a:gd name="connsiteY3" fmla="*/ 255876 h 603052"/>
              <a:gd name="connsiteX4" fmla="*/ 228860 w 604110"/>
              <a:gd name="connsiteY4" fmla="*/ 201041 h 603052"/>
              <a:gd name="connsiteX5" fmla="*/ 375251 w 604110"/>
              <a:gd name="connsiteY5" fmla="*/ 201041 h 603052"/>
              <a:gd name="connsiteX6" fmla="*/ 402717 w 604110"/>
              <a:gd name="connsiteY6" fmla="*/ 228459 h 603052"/>
              <a:gd name="connsiteX7" fmla="*/ 402717 w 604110"/>
              <a:gd name="connsiteY7" fmla="*/ 374594 h 603052"/>
              <a:gd name="connsiteX8" fmla="*/ 375251 w 604110"/>
              <a:gd name="connsiteY8" fmla="*/ 402011 h 603052"/>
              <a:gd name="connsiteX9" fmla="*/ 228860 w 604110"/>
              <a:gd name="connsiteY9" fmla="*/ 402011 h 603052"/>
              <a:gd name="connsiteX10" fmla="*/ 201394 w 604110"/>
              <a:gd name="connsiteY10" fmla="*/ 374594 h 603052"/>
              <a:gd name="connsiteX11" fmla="*/ 201394 w 604110"/>
              <a:gd name="connsiteY11" fmla="*/ 228459 h 603052"/>
              <a:gd name="connsiteX12" fmla="*/ 228860 w 604110"/>
              <a:gd name="connsiteY12" fmla="*/ 201041 h 603052"/>
              <a:gd name="connsiteX13" fmla="*/ 146497 w 604110"/>
              <a:gd name="connsiteY13" fmla="*/ 146103 h 603052"/>
              <a:gd name="connsiteX14" fmla="*/ 146497 w 604110"/>
              <a:gd name="connsiteY14" fmla="*/ 456812 h 603052"/>
              <a:gd name="connsiteX15" fmla="*/ 457613 w 604110"/>
              <a:gd name="connsiteY15" fmla="*/ 456812 h 603052"/>
              <a:gd name="connsiteX16" fmla="*/ 457613 w 604110"/>
              <a:gd name="connsiteY16" fmla="*/ 146103 h 603052"/>
              <a:gd name="connsiteX17" fmla="*/ 192217 w 604110"/>
              <a:gd name="connsiteY17" fmla="*/ 0 h 603052"/>
              <a:gd name="connsiteX18" fmla="*/ 219676 w 604110"/>
              <a:gd name="connsiteY18" fmla="*/ 27412 h 603052"/>
              <a:gd name="connsiteX19" fmla="*/ 219676 w 604110"/>
              <a:gd name="connsiteY19" fmla="*/ 91280 h 603052"/>
              <a:gd name="connsiteX20" fmla="*/ 274595 w 604110"/>
              <a:gd name="connsiteY20" fmla="*/ 91280 h 603052"/>
              <a:gd name="connsiteX21" fmla="*/ 274595 w 604110"/>
              <a:gd name="connsiteY21" fmla="*/ 27412 h 603052"/>
              <a:gd name="connsiteX22" fmla="*/ 302055 w 604110"/>
              <a:gd name="connsiteY22" fmla="*/ 0 h 603052"/>
              <a:gd name="connsiteX23" fmla="*/ 329515 w 604110"/>
              <a:gd name="connsiteY23" fmla="*/ 27412 h 603052"/>
              <a:gd name="connsiteX24" fmla="*/ 329515 w 604110"/>
              <a:gd name="connsiteY24" fmla="*/ 91280 h 603052"/>
              <a:gd name="connsiteX25" fmla="*/ 384434 w 604110"/>
              <a:gd name="connsiteY25" fmla="*/ 91280 h 603052"/>
              <a:gd name="connsiteX26" fmla="*/ 384434 w 604110"/>
              <a:gd name="connsiteY26" fmla="*/ 27412 h 603052"/>
              <a:gd name="connsiteX27" fmla="*/ 411893 w 604110"/>
              <a:gd name="connsiteY27" fmla="*/ 0 h 603052"/>
              <a:gd name="connsiteX28" fmla="*/ 439353 w 604110"/>
              <a:gd name="connsiteY28" fmla="*/ 27412 h 603052"/>
              <a:gd name="connsiteX29" fmla="*/ 439353 w 604110"/>
              <a:gd name="connsiteY29" fmla="*/ 91280 h 603052"/>
              <a:gd name="connsiteX30" fmla="*/ 485073 w 604110"/>
              <a:gd name="connsiteY30" fmla="*/ 91280 h 603052"/>
              <a:gd name="connsiteX31" fmla="*/ 512532 w 604110"/>
              <a:gd name="connsiteY31" fmla="*/ 118692 h 603052"/>
              <a:gd name="connsiteX32" fmla="*/ 512532 w 604110"/>
              <a:gd name="connsiteY32" fmla="*/ 164469 h 603052"/>
              <a:gd name="connsiteX33" fmla="*/ 576650 w 604110"/>
              <a:gd name="connsiteY33" fmla="*/ 164469 h 603052"/>
              <a:gd name="connsiteX34" fmla="*/ 604110 w 604110"/>
              <a:gd name="connsiteY34" fmla="*/ 191880 h 603052"/>
              <a:gd name="connsiteX35" fmla="*/ 576650 w 604110"/>
              <a:gd name="connsiteY35" fmla="*/ 219292 h 603052"/>
              <a:gd name="connsiteX36" fmla="*/ 512532 w 604110"/>
              <a:gd name="connsiteY36" fmla="*/ 219292 h 603052"/>
              <a:gd name="connsiteX37" fmla="*/ 512532 w 604110"/>
              <a:gd name="connsiteY37" fmla="*/ 274115 h 603052"/>
              <a:gd name="connsiteX38" fmla="*/ 576650 w 604110"/>
              <a:gd name="connsiteY38" fmla="*/ 274115 h 603052"/>
              <a:gd name="connsiteX39" fmla="*/ 604110 w 604110"/>
              <a:gd name="connsiteY39" fmla="*/ 301526 h 603052"/>
              <a:gd name="connsiteX40" fmla="*/ 576650 w 604110"/>
              <a:gd name="connsiteY40" fmla="*/ 328938 h 603052"/>
              <a:gd name="connsiteX41" fmla="*/ 512532 w 604110"/>
              <a:gd name="connsiteY41" fmla="*/ 328938 h 603052"/>
              <a:gd name="connsiteX42" fmla="*/ 512532 w 604110"/>
              <a:gd name="connsiteY42" fmla="*/ 383761 h 603052"/>
              <a:gd name="connsiteX43" fmla="*/ 576650 w 604110"/>
              <a:gd name="connsiteY43" fmla="*/ 383761 h 603052"/>
              <a:gd name="connsiteX44" fmla="*/ 604110 w 604110"/>
              <a:gd name="connsiteY44" fmla="*/ 411172 h 603052"/>
              <a:gd name="connsiteX45" fmla="*/ 576650 w 604110"/>
              <a:gd name="connsiteY45" fmla="*/ 438584 h 603052"/>
              <a:gd name="connsiteX46" fmla="*/ 512532 w 604110"/>
              <a:gd name="connsiteY46" fmla="*/ 438584 h 603052"/>
              <a:gd name="connsiteX47" fmla="*/ 512532 w 604110"/>
              <a:gd name="connsiteY47" fmla="*/ 484224 h 603052"/>
              <a:gd name="connsiteX48" fmla="*/ 485073 w 604110"/>
              <a:gd name="connsiteY48" fmla="*/ 511635 h 603052"/>
              <a:gd name="connsiteX49" fmla="*/ 439353 w 604110"/>
              <a:gd name="connsiteY49" fmla="*/ 511635 h 603052"/>
              <a:gd name="connsiteX50" fmla="*/ 439353 w 604110"/>
              <a:gd name="connsiteY50" fmla="*/ 575641 h 603052"/>
              <a:gd name="connsiteX51" fmla="*/ 411893 w 604110"/>
              <a:gd name="connsiteY51" fmla="*/ 603052 h 603052"/>
              <a:gd name="connsiteX52" fmla="*/ 384434 w 604110"/>
              <a:gd name="connsiteY52" fmla="*/ 575641 h 603052"/>
              <a:gd name="connsiteX53" fmla="*/ 384434 w 604110"/>
              <a:gd name="connsiteY53" fmla="*/ 511635 h 603052"/>
              <a:gd name="connsiteX54" fmla="*/ 329515 w 604110"/>
              <a:gd name="connsiteY54" fmla="*/ 511635 h 603052"/>
              <a:gd name="connsiteX55" fmla="*/ 329515 w 604110"/>
              <a:gd name="connsiteY55" fmla="*/ 575641 h 603052"/>
              <a:gd name="connsiteX56" fmla="*/ 302055 w 604110"/>
              <a:gd name="connsiteY56" fmla="*/ 603052 h 603052"/>
              <a:gd name="connsiteX57" fmla="*/ 274595 w 604110"/>
              <a:gd name="connsiteY57" fmla="*/ 575641 h 603052"/>
              <a:gd name="connsiteX58" fmla="*/ 274595 w 604110"/>
              <a:gd name="connsiteY58" fmla="*/ 511635 h 603052"/>
              <a:gd name="connsiteX59" fmla="*/ 219676 w 604110"/>
              <a:gd name="connsiteY59" fmla="*/ 511635 h 603052"/>
              <a:gd name="connsiteX60" fmla="*/ 219676 w 604110"/>
              <a:gd name="connsiteY60" fmla="*/ 575641 h 603052"/>
              <a:gd name="connsiteX61" fmla="*/ 192217 w 604110"/>
              <a:gd name="connsiteY61" fmla="*/ 603052 h 603052"/>
              <a:gd name="connsiteX62" fmla="*/ 164757 w 604110"/>
              <a:gd name="connsiteY62" fmla="*/ 575641 h 603052"/>
              <a:gd name="connsiteX63" fmla="*/ 164757 w 604110"/>
              <a:gd name="connsiteY63" fmla="*/ 511635 h 603052"/>
              <a:gd name="connsiteX64" fmla="*/ 119037 w 604110"/>
              <a:gd name="connsiteY64" fmla="*/ 511635 h 603052"/>
              <a:gd name="connsiteX65" fmla="*/ 91578 w 604110"/>
              <a:gd name="connsiteY65" fmla="*/ 484224 h 603052"/>
              <a:gd name="connsiteX66" fmla="*/ 91578 w 604110"/>
              <a:gd name="connsiteY66" fmla="*/ 438584 h 603052"/>
              <a:gd name="connsiteX67" fmla="*/ 27460 w 604110"/>
              <a:gd name="connsiteY67" fmla="*/ 438584 h 603052"/>
              <a:gd name="connsiteX68" fmla="*/ 0 w 604110"/>
              <a:gd name="connsiteY68" fmla="*/ 411172 h 603052"/>
              <a:gd name="connsiteX69" fmla="*/ 27460 w 604110"/>
              <a:gd name="connsiteY69" fmla="*/ 383761 h 603052"/>
              <a:gd name="connsiteX70" fmla="*/ 91578 w 604110"/>
              <a:gd name="connsiteY70" fmla="*/ 383761 h 603052"/>
              <a:gd name="connsiteX71" fmla="*/ 91578 w 604110"/>
              <a:gd name="connsiteY71" fmla="*/ 328938 h 603052"/>
              <a:gd name="connsiteX72" fmla="*/ 27460 w 604110"/>
              <a:gd name="connsiteY72" fmla="*/ 328938 h 603052"/>
              <a:gd name="connsiteX73" fmla="*/ 0 w 604110"/>
              <a:gd name="connsiteY73" fmla="*/ 301526 h 603052"/>
              <a:gd name="connsiteX74" fmla="*/ 27460 w 604110"/>
              <a:gd name="connsiteY74" fmla="*/ 274115 h 603052"/>
              <a:gd name="connsiteX75" fmla="*/ 91578 w 604110"/>
              <a:gd name="connsiteY75" fmla="*/ 274115 h 603052"/>
              <a:gd name="connsiteX76" fmla="*/ 91578 w 604110"/>
              <a:gd name="connsiteY76" fmla="*/ 219292 h 603052"/>
              <a:gd name="connsiteX77" fmla="*/ 27460 w 604110"/>
              <a:gd name="connsiteY77" fmla="*/ 219292 h 603052"/>
              <a:gd name="connsiteX78" fmla="*/ 0 w 604110"/>
              <a:gd name="connsiteY78" fmla="*/ 191880 h 603052"/>
              <a:gd name="connsiteX79" fmla="*/ 27460 w 604110"/>
              <a:gd name="connsiteY79" fmla="*/ 164469 h 603052"/>
              <a:gd name="connsiteX80" fmla="*/ 91578 w 604110"/>
              <a:gd name="connsiteY80" fmla="*/ 164469 h 603052"/>
              <a:gd name="connsiteX81" fmla="*/ 91578 w 604110"/>
              <a:gd name="connsiteY81" fmla="*/ 118692 h 603052"/>
              <a:gd name="connsiteX82" fmla="*/ 119037 w 604110"/>
              <a:gd name="connsiteY82" fmla="*/ 91280 h 603052"/>
              <a:gd name="connsiteX83" fmla="*/ 164757 w 604110"/>
              <a:gd name="connsiteY83" fmla="*/ 91280 h 603052"/>
              <a:gd name="connsiteX84" fmla="*/ 164757 w 604110"/>
              <a:gd name="connsiteY84" fmla="*/ 27412 h 603052"/>
              <a:gd name="connsiteX85" fmla="*/ 192217 w 604110"/>
              <a:gd name="connsiteY85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4110" h="603052">
                <a:moveTo>
                  <a:pt x="256325" y="255876"/>
                </a:moveTo>
                <a:lnTo>
                  <a:pt x="256325" y="347176"/>
                </a:lnTo>
                <a:lnTo>
                  <a:pt x="347786" y="347176"/>
                </a:lnTo>
                <a:lnTo>
                  <a:pt x="347786" y="255876"/>
                </a:lnTo>
                <a:close/>
                <a:moveTo>
                  <a:pt x="228860" y="201041"/>
                </a:moveTo>
                <a:lnTo>
                  <a:pt x="375251" y="201041"/>
                </a:lnTo>
                <a:cubicBezTo>
                  <a:pt x="390495" y="201041"/>
                  <a:pt x="402717" y="213242"/>
                  <a:pt x="402717" y="228459"/>
                </a:cubicBezTo>
                <a:lnTo>
                  <a:pt x="402717" y="374594"/>
                </a:lnTo>
                <a:cubicBezTo>
                  <a:pt x="402717" y="389810"/>
                  <a:pt x="390495" y="402011"/>
                  <a:pt x="375251" y="402011"/>
                </a:cubicBezTo>
                <a:lnTo>
                  <a:pt x="228860" y="402011"/>
                </a:lnTo>
                <a:cubicBezTo>
                  <a:pt x="213616" y="402011"/>
                  <a:pt x="201394" y="389810"/>
                  <a:pt x="201394" y="374594"/>
                </a:cubicBezTo>
                <a:lnTo>
                  <a:pt x="201394" y="228459"/>
                </a:lnTo>
                <a:cubicBezTo>
                  <a:pt x="201394" y="213242"/>
                  <a:pt x="213616" y="201041"/>
                  <a:pt x="228860" y="201041"/>
                </a:cubicBezTo>
                <a:close/>
                <a:moveTo>
                  <a:pt x="146497" y="146103"/>
                </a:moveTo>
                <a:lnTo>
                  <a:pt x="146497" y="456812"/>
                </a:lnTo>
                <a:lnTo>
                  <a:pt x="457613" y="456812"/>
                </a:lnTo>
                <a:lnTo>
                  <a:pt x="457613" y="146103"/>
                </a:lnTo>
                <a:close/>
                <a:moveTo>
                  <a:pt x="192217" y="0"/>
                </a:moveTo>
                <a:cubicBezTo>
                  <a:pt x="207457" y="0"/>
                  <a:pt x="219676" y="12335"/>
                  <a:pt x="219676" y="27412"/>
                </a:cubicBezTo>
                <a:lnTo>
                  <a:pt x="219676" y="91280"/>
                </a:lnTo>
                <a:lnTo>
                  <a:pt x="274595" y="91280"/>
                </a:lnTo>
                <a:lnTo>
                  <a:pt x="274595" y="27412"/>
                </a:lnTo>
                <a:cubicBezTo>
                  <a:pt x="274595" y="12335"/>
                  <a:pt x="286952" y="0"/>
                  <a:pt x="302055" y="0"/>
                </a:cubicBezTo>
                <a:cubicBezTo>
                  <a:pt x="317295" y="0"/>
                  <a:pt x="329515" y="12335"/>
                  <a:pt x="329515" y="27412"/>
                </a:cubicBezTo>
                <a:lnTo>
                  <a:pt x="329515" y="91280"/>
                </a:lnTo>
                <a:lnTo>
                  <a:pt x="384434" y="91280"/>
                </a:lnTo>
                <a:lnTo>
                  <a:pt x="384434" y="27412"/>
                </a:lnTo>
                <a:cubicBezTo>
                  <a:pt x="384434" y="12335"/>
                  <a:pt x="396790" y="0"/>
                  <a:pt x="411893" y="0"/>
                </a:cubicBezTo>
                <a:cubicBezTo>
                  <a:pt x="426996" y="0"/>
                  <a:pt x="439353" y="12335"/>
                  <a:pt x="439353" y="27412"/>
                </a:cubicBezTo>
                <a:lnTo>
                  <a:pt x="439353" y="91280"/>
                </a:lnTo>
                <a:lnTo>
                  <a:pt x="485073" y="91280"/>
                </a:lnTo>
                <a:cubicBezTo>
                  <a:pt x="500313" y="91280"/>
                  <a:pt x="512532" y="103616"/>
                  <a:pt x="512532" y="118692"/>
                </a:cubicBezTo>
                <a:lnTo>
                  <a:pt x="512532" y="164469"/>
                </a:lnTo>
                <a:lnTo>
                  <a:pt x="576650" y="164469"/>
                </a:lnTo>
                <a:cubicBezTo>
                  <a:pt x="591753" y="164469"/>
                  <a:pt x="604110" y="176804"/>
                  <a:pt x="604110" y="191880"/>
                </a:cubicBezTo>
                <a:cubicBezTo>
                  <a:pt x="604110" y="206957"/>
                  <a:pt x="591753" y="219292"/>
                  <a:pt x="576650" y="219292"/>
                </a:cubicBezTo>
                <a:lnTo>
                  <a:pt x="512532" y="219292"/>
                </a:lnTo>
                <a:lnTo>
                  <a:pt x="512532" y="274115"/>
                </a:lnTo>
                <a:lnTo>
                  <a:pt x="576650" y="274115"/>
                </a:lnTo>
                <a:cubicBezTo>
                  <a:pt x="591753" y="274115"/>
                  <a:pt x="604110" y="286313"/>
                  <a:pt x="604110" y="301526"/>
                </a:cubicBezTo>
                <a:cubicBezTo>
                  <a:pt x="604110" y="316603"/>
                  <a:pt x="591753" y="328938"/>
                  <a:pt x="576650" y="328938"/>
                </a:cubicBezTo>
                <a:lnTo>
                  <a:pt x="512532" y="328938"/>
                </a:lnTo>
                <a:lnTo>
                  <a:pt x="512532" y="383761"/>
                </a:lnTo>
                <a:lnTo>
                  <a:pt x="576650" y="383761"/>
                </a:lnTo>
                <a:cubicBezTo>
                  <a:pt x="591753" y="383761"/>
                  <a:pt x="604110" y="396096"/>
                  <a:pt x="604110" y="411172"/>
                </a:cubicBezTo>
                <a:cubicBezTo>
                  <a:pt x="604110" y="426248"/>
                  <a:pt x="591753" y="438584"/>
                  <a:pt x="576650" y="438584"/>
                </a:cubicBezTo>
                <a:lnTo>
                  <a:pt x="512532" y="438584"/>
                </a:lnTo>
                <a:lnTo>
                  <a:pt x="512532" y="484224"/>
                </a:lnTo>
                <a:cubicBezTo>
                  <a:pt x="512532" y="499437"/>
                  <a:pt x="500313" y="511635"/>
                  <a:pt x="485073" y="511635"/>
                </a:cubicBezTo>
                <a:lnTo>
                  <a:pt x="439353" y="511635"/>
                </a:lnTo>
                <a:lnTo>
                  <a:pt x="439353" y="575641"/>
                </a:lnTo>
                <a:cubicBezTo>
                  <a:pt x="439353" y="590717"/>
                  <a:pt x="426996" y="603052"/>
                  <a:pt x="411893" y="603052"/>
                </a:cubicBezTo>
                <a:cubicBezTo>
                  <a:pt x="396790" y="603052"/>
                  <a:pt x="384434" y="590717"/>
                  <a:pt x="384434" y="575641"/>
                </a:cubicBezTo>
                <a:lnTo>
                  <a:pt x="384434" y="511635"/>
                </a:lnTo>
                <a:lnTo>
                  <a:pt x="329515" y="511635"/>
                </a:lnTo>
                <a:lnTo>
                  <a:pt x="329515" y="575641"/>
                </a:lnTo>
                <a:cubicBezTo>
                  <a:pt x="329515" y="590717"/>
                  <a:pt x="317295" y="603052"/>
                  <a:pt x="302055" y="603052"/>
                </a:cubicBezTo>
                <a:cubicBezTo>
                  <a:pt x="286952" y="603052"/>
                  <a:pt x="274595" y="590717"/>
                  <a:pt x="274595" y="575641"/>
                </a:cubicBezTo>
                <a:lnTo>
                  <a:pt x="274595" y="511635"/>
                </a:lnTo>
                <a:lnTo>
                  <a:pt x="219676" y="511635"/>
                </a:lnTo>
                <a:lnTo>
                  <a:pt x="219676" y="575641"/>
                </a:lnTo>
                <a:cubicBezTo>
                  <a:pt x="219676" y="590717"/>
                  <a:pt x="207457" y="603052"/>
                  <a:pt x="192217" y="603052"/>
                </a:cubicBezTo>
                <a:cubicBezTo>
                  <a:pt x="177114" y="603052"/>
                  <a:pt x="164757" y="590717"/>
                  <a:pt x="164757" y="575641"/>
                </a:cubicBezTo>
                <a:lnTo>
                  <a:pt x="164757" y="511635"/>
                </a:lnTo>
                <a:lnTo>
                  <a:pt x="119037" y="511635"/>
                </a:lnTo>
                <a:cubicBezTo>
                  <a:pt x="103797" y="511635"/>
                  <a:pt x="91578" y="499437"/>
                  <a:pt x="91578" y="484224"/>
                </a:cubicBezTo>
                <a:lnTo>
                  <a:pt x="91578" y="438584"/>
                </a:lnTo>
                <a:lnTo>
                  <a:pt x="27460" y="438584"/>
                </a:lnTo>
                <a:cubicBezTo>
                  <a:pt x="12357" y="438584"/>
                  <a:pt x="0" y="426248"/>
                  <a:pt x="0" y="411172"/>
                </a:cubicBezTo>
                <a:cubicBezTo>
                  <a:pt x="0" y="396096"/>
                  <a:pt x="12357" y="383761"/>
                  <a:pt x="27460" y="383761"/>
                </a:cubicBezTo>
                <a:lnTo>
                  <a:pt x="91578" y="383761"/>
                </a:lnTo>
                <a:lnTo>
                  <a:pt x="91578" y="328938"/>
                </a:lnTo>
                <a:lnTo>
                  <a:pt x="27460" y="328938"/>
                </a:lnTo>
                <a:cubicBezTo>
                  <a:pt x="12357" y="328938"/>
                  <a:pt x="0" y="316603"/>
                  <a:pt x="0" y="301526"/>
                </a:cubicBezTo>
                <a:cubicBezTo>
                  <a:pt x="0" y="286313"/>
                  <a:pt x="12357" y="274115"/>
                  <a:pt x="27460" y="274115"/>
                </a:cubicBezTo>
                <a:lnTo>
                  <a:pt x="91578" y="274115"/>
                </a:lnTo>
                <a:lnTo>
                  <a:pt x="91578" y="219292"/>
                </a:lnTo>
                <a:lnTo>
                  <a:pt x="27460" y="219292"/>
                </a:lnTo>
                <a:cubicBezTo>
                  <a:pt x="12357" y="219292"/>
                  <a:pt x="0" y="206957"/>
                  <a:pt x="0" y="191880"/>
                </a:cubicBezTo>
                <a:cubicBezTo>
                  <a:pt x="0" y="176804"/>
                  <a:pt x="12357" y="164469"/>
                  <a:pt x="27460" y="164469"/>
                </a:cubicBezTo>
                <a:lnTo>
                  <a:pt x="91578" y="164469"/>
                </a:lnTo>
                <a:lnTo>
                  <a:pt x="91578" y="118692"/>
                </a:lnTo>
                <a:cubicBezTo>
                  <a:pt x="91578" y="103616"/>
                  <a:pt x="103797" y="91280"/>
                  <a:pt x="119037" y="91280"/>
                </a:cubicBezTo>
                <a:lnTo>
                  <a:pt x="164757" y="91280"/>
                </a:lnTo>
                <a:lnTo>
                  <a:pt x="164757" y="27412"/>
                </a:lnTo>
                <a:cubicBezTo>
                  <a:pt x="164757" y="12335"/>
                  <a:pt x="177114" y="0"/>
                  <a:pt x="19221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sp>
      <p:sp>
        <p:nvSpPr>
          <p:cNvPr id="87" name="cpu_152883"/>
          <p:cNvSpPr>
            <a:spLocks noChangeAspect="1"/>
          </p:cNvSpPr>
          <p:nvPr/>
        </p:nvSpPr>
        <p:spPr bwMode="auto">
          <a:xfrm rot="10800000">
            <a:off x="4970958" y="3697671"/>
            <a:ext cx="425257" cy="933664"/>
          </a:xfrm>
          <a:custGeom>
            <a:avLst/>
            <a:gdLst>
              <a:gd name="T0" fmla="*/ 3264 w 3264"/>
              <a:gd name="T1" fmla="*/ 2841 h 6304"/>
              <a:gd name="T2" fmla="*/ 2561 w 3264"/>
              <a:gd name="T3" fmla="*/ 524 h 6304"/>
              <a:gd name="T4" fmla="*/ 259 w 3264"/>
              <a:gd name="T5" fmla="*/ 0 h 6304"/>
              <a:gd name="T6" fmla="*/ 85 w 3264"/>
              <a:gd name="T7" fmla="*/ 276 h 6304"/>
              <a:gd name="T8" fmla="*/ 0 w 3264"/>
              <a:gd name="T9" fmla="*/ 6054 h 6304"/>
              <a:gd name="T10" fmla="*/ 85 w 3264"/>
              <a:gd name="T11" fmla="*/ 6049 h 6304"/>
              <a:gd name="T12" fmla="*/ 268 w 3264"/>
              <a:gd name="T13" fmla="*/ 6304 h 6304"/>
              <a:gd name="T14" fmla="*/ 2561 w 3264"/>
              <a:gd name="T15" fmla="*/ 5939 h 6304"/>
              <a:gd name="T16" fmla="*/ 3264 w 3264"/>
              <a:gd name="T17" fmla="*/ 3463 h 6304"/>
              <a:gd name="T18" fmla="*/ 2881 w 3264"/>
              <a:gd name="T19" fmla="*/ 3152 h 6304"/>
              <a:gd name="T20" fmla="*/ 1961 w 3264"/>
              <a:gd name="T21" fmla="*/ 5814 h 6304"/>
              <a:gd name="T22" fmla="*/ 517 w 3264"/>
              <a:gd name="T23" fmla="*/ 5176 h 6304"/>
              <a:gd name="T24" fmla="*/ 1961 w 3264"/>
              <a:gd name="T25" fmla="*/ 5814 h 6304"/>
              <a:gd name="T26" fmla="*/ 517 w 3264"/>
              <a:gd name="T27" fmla="*/ 4967 h 6304"/>
              <a:gd name="T28" fmla="*/ 1961 w 3264"/>
              <a:gd name="T29" fmla="*/ 4328 h 6304"/>
              <a:gd name="T30" fmla="*/ 1961 w 3264"/>
              <a:gd name="T31" fmla="*/ 4078 h 6304"/>
              <a:gd name="T32" fmla="*/ 517 w 3264"/>
              <a:gd name="T33" fmla="*/ 3439 h 6304"/>
              <a:gd name="T34" fmla="*/ 1961 w 3264"/>
              <a:gd name="T35" fmla="*/ 4078 h 6304"/>
              <a:gd name="T36" fmla="*/ 517 w 3264"/>
              <a:gd name="T37" fmla="*/ 2899 h 6304"/>
              <a:gd name="T38" fmla="*/ 1961 w 3264"/>
              <a:gd name="T39" fmla="*/ 2261 h 6304"/>
              <a:gd name="T40" fmla="*/ 1961 w 3264"/>
              <a:gd name="T41" fmla="*/ 2052 h 6304"/>
              <a:gd name="T42" fmla="*/ 517 w 3264"/>
              <a:gd name="T43" fmla="*/ 1413 h 6304"/>
              <a:gd name="T44" fmla="*/ 1961 w 3264"/>
              <a:gd name="T45" fmla="*/ 2052 h 6304"/>
              <a:gd name="T46" fmla="*/ 517 w 3264"/>
              <a:gd name="T47" fmla="*/ 1163 h 6304"/>
              <a:gd name="T48" fmla="*/ 1961 w 3264"/>
              <a:gd name="T49" fmla="*/ 524 h 6304"/>
              <a:gd name="T50" fmla="*/ 3121 w 3264"/>
              <a:gd name="T51" fmla="*/ 3600 h 6304"/>
              <a:gd name="T52" fmla="*/ 2561 w 3264"/>
              <a:gd name="T53" fmla="*/ 5796 h 6304"/>
              <a:gd name="T54" fmla="*/ 2974 w 3264"/>
              <a:gd name="T55" fmla="*/ 5381 h 6304"/>
              <a:gd name="T56" fmla="*/ 2561 w 3264"/>
              <a:gd name="T57" fmla="*/ 5238 h 6304"/>
              <a:gd name="T58" fmla="*/ 2974 w 3264"/>
              <a:gd name="T59" fmla="*/ 5081 h 6304"/>
              <a:gd name="T60" fmla="*/ 2561 w 3264"/>
              <a:gd name="T61" fmla="*/ 4939 h 6304"/>
              <a:gd name="T62" fmla="*/ 2974 w 3264"/>
              <a:gd name="T63" fmla="*/ 4786 h 6304"/>
              <a:gd name="T64" fmla="*/ 2561 w 3264"/>
              <a:gd name="T65" fmla="*/ 4644 h 6304"/>
              <a:gd name="T66" fmla="*/ 2974 w 3264"/>
              <a:gd name="T67" fmla="*/ 4507 h 6304"/>
              <a:gd name="T68" fmla="*/ 2561 w 3264"/>
              <a:gd name="T69" fmla="*/ 4365 h 6304"/>
              <a:gd name="T70" fmla="*/ 2974 w 3264"/>
              <a:gd name="T71" fmla="*/ 4207 h 6304"/>
              <a:gd name="T72" fmla="*/ 2561 w 3264"/>
              <a:gd name="T73" fmla="*/ 4065 h 6304"/>
              <a:gd name="T74" fmla="*/ 2974 w 3264"/>
              <a:gd name="T75" fmla="*/ 3913 h 6304"/>
              <a:gd name="T76" fmla="*/ 2561 w 3264"/>
              <a:gd name="T77" fmla="*/ 3770 h 6304"/>
              <a:gd name="T78" fmla="*/ 2974 w 3264"/>
              <a:gd name="T79" fmla="*/ 2605 h 6304"/>
              <a:gd name="T80" fmla="*/ 2561 w 3264"/>
              <a:gd name="T81" fmla="*/ 2463 h 6304"/>
              <a:gd name="T82" fmla="*/ 2974 w 3264"/>
              <a:gd name="T83" fmla="*/ 2305 h 6304"/>
              <a:gd name="T84" fmla="*/ 2561 w 3264"/>
              <a:gd name="T85" fmla="*/ 2163 h 6304"/>
              <a:gd name="T86" fmla="*/ 2974 w 3264"/>
              <a:gd name="T87" fmla="*/ 2011 h 6304"/>
              <a:gd name="T88" fmla="*/ 2561 w 3264"/>
              <a:gd name="T89" fmla="*/ 1869 h 6304"/>
              <a:gd name="T90" fmla="*/ 2974 w 3264"/>
              <a:gd name="T91" fmla="*/ 1732 h 6304"/>
              <a:gd name="T92" fmla="*/ 2561 w 3264"/>
              <a:gd name="T93" fmla="*/ 1589 h 6304"/>
              <a:gd name="T94" fmla="*/ 2974 w 3264"/>
              <a:gd name="T95" fmla="*/ 1432 h 6304"/>
              <a:gd name="T96" fmla="*/ 2561 w 3264"/>
              <a:gd name="T97" fmla="*/ 1290 h 6304"/>
              <a:gd name="T98" fmla="*/ 2974 w 3264"/>
              <a:gd name="T99" fmla="*/ 1137 h 6304"/>
              <a:gd name="T100" fmla="*/ 2561 w 3264"/>
              <a:gd name="T101" fmla="*/ 995 h 6304"/>
              <a:gd name="T102" fmla="*/ 3121 w 3264"/>
              <a:gd name="T103" fmla="*/ 667 h 6304"/>
              <a:gd name="T104" fmla="*/ 2739 w 3264"/>
              <a:gd name="T105" fmla="*/ 3152 h 6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4" h="6304">
                <a:moveTo>
                  <a:pt x="3193" y="2841"/>
                </a:moveTo>
                <a:lnTo>
                  <a:pt x="3264" y="2841"/>
                </a:lnTo>
                <a:lnTo>
                  <a:pt x="3264" y="524"/>
                </a:lnTo>
                <a:lnTo>
                  <a:pt x="2561" y="524"/>
                </a:lnTo>
                <a:lnTo>
                  <a:pt x="2561" y="0"/>
                </a:lnTo>
                <a:lnTo>
                  <a:pt x="259" y="0"/>
                </a:lnTo>
                <a:lnTo>
                  <a:pt x="268" y="92"/>
                </a:lnTo>
                <a:cubicBezTo>
                  <a:pt x="268" y="194"/>
                  <a:pt x="186" y="276"/>
                  <a:pt x="85" y="276"/>
                </a:cubicBezTo>
                <a:lnTo>
                  <a:pt x="0" y="271"/>
                </a:lnTo>
                <a:lnTo>
                  <a:pt x="0" y="6054"/>
                </a:lnTo>
                <a:lnTo>
                  <a:pt x="76" y="6050"/>
                </a:lnTo>
                <a:cubicBezTo>
                  <a:pt x="80" y="6050"/>
                  <a:pt x="84" y="6049"/>
                  <a:pt x="85" y="6049"/>
                </a:cubicBezTo>
                <a:cubicBezTo>
                  <a:pt x="186" y="6049"/>
                  <a:pt x="268" y="6131"/>
                  <a:pt x="268" y="6233"/>
                </a:cubicBezTo>
                <a:lnTo>
                  <a:pt x="268" y="6304"/>
                </a:lnTo>
                <a:lnTo>
                  <a:pt x="2561" y="6304"/>
                </a:lnTo>
                <a:lnTo>
                  <a:pt x="2561" y="5939"/>
                </a:lnTo>
                <a:lnTo>
                  <a:pt x="3264" y="5939"/>
                </a:lnTo>
                <a:lnTo>
                  <a:pt x="3264" y="3463"/>
                </a:lnTo>
                <a:lnTo>
                  <a:pt x="3193" y="3463"/>
                </a:lnTo>
                <a:cubicBezTo>
                  <a:pt x="3021" y="3463"/>
                  <a:pt x="2881" y="3323"/>
                  <a:pt x="2881" y="3152"/>
                </a:cubicBezTo>
                <a:cubicBezTo>
                  <a:pt x="2881" y="2980"/>
                  <a:pt x="3021" y="2841"/>
                  <a:pt x="3193" y="2841"/>
                </a:cubicBezTo>
                <a:close/>
                <a:moveTo>
                  <a:pt x="1961" y="5814"/>
                </a:moveTo>
                <a:lnTo>
                  <a:pt x="517" y="5814"/>
                </a:lnTo>
                <a:lnTo>
                  <a:pt x="517" y="5176"/>
                </a:lnTo>
                <a:lnTo>
                  <a:pt x="1961" y="5176"/>
                </a:lnTo>
                <a:lnTo>
                  <a:pt x="1961" y="5814"/>
                </a:lnTo>
                <a:close/>
                <a:moveTo>
                  <a:pt x="1961" y="4967"/>
                </a:moveTo>
                <a:lnTo>
                  <a:pt x="517" y="4967"/>
                </a:lnTo>
                <a:lnTo>
                  <a:pt x="517" y="4328"/>
                </a:lnTo>
                <a:lnTo>
                  <a:pt x="1961" y="4328"/>
                </a:lnTo>
                <a:lnTo>
                  <a:pt x="1961" y="4967"/>
                </a:lnTo>
                <a:close/>
                <a:moveTo>
                  <a:pt x="1961" y="4078"/>
                </a:moveTo>
                <a:lnTo>
                  <a:pt x="517" y="4078"/>
                </a:lnTo>
                <a:lnTo>
                  <a:pt x="517" y="3439"/>
                </a:lnTo>
                <a:lnTo>
                  <a:pt x="1961" y="3439"/>
                </a:lnTo>
                <a:lnTo>
                  <a:pt x="1961" y="4078"/>
                </a:lnTo>
                <a:close/>
                <a:moveTo>
                  <a:pt x="1961" y="2899"/>
                </a:moveTo>
                <a:lnTo>
                  <a:pt x="517" y="2899"/>
                </a:lnTo>
                <a:lnTo>
                  <a:pt x="517" y="2261"/>
                </a:lnTo>
                <a:lnTo>
                  <a:pt x="1961" y="2261"/>
                </a:lnTo>
                <a:lnTo>
                  <a:pt x="1961" y="2899"/>
                </a:lnTo>
                <a:close/>
                <a:moveTo>
                  <a:pt x="1961" y="2052"/>
                </a:moveTo>
                <a:lnTo>
                  <a:pt x="517" y="2052"/>
                </a:lnTo>
                <a:lnTo>
                  <a:pt x="517" y="1413"/>
                </a:lnTo>
                <a:lnTo>
                  <a:pt x="1961" y="1413"/>
                </a:lnTo>
                <a:lnTo>
                  <a:pt x="1961" y="2052"/>
                </a:lnTo>
                <a:close/>
                <a:moveTo>
                  <a:pt x="1961" y="1163"/>
                </a:moveTo>
                <a:lnTo>
                  <a:pt x="517" y="1163"/>
                </a:lnTo>
                <a:lnTo>
                  <a:pt x="517" y="524"/>
                </a:lnTo>
                <a:lnTo>
                  <a:pt x="1961" y="524"/>
                </a:lnTo>
                <a:lnTo>
                  <a:pt x="1961" y="1163"/>
                </a:lnTo>
                <a:close/>
                <a:moveTo>
                  <a:pt x="3121" y="3600"/>
                </a:moveTo>
                <a:lnTo>
                  <a:pt x="3121" y="5796"/>
                </a:lnTo>
                <a:lnTo>
                  <a:pt x="2561" y="5796"/>
                </a:lnTo>
                <a:lnTo>
                  <a:pt x="2561" y="5381"/>
                </a:lnTo>
                <a:lnTo>
                  <a:pt x="2974" y="5381"/>
                </a:lnTo>
                <a:lnTo>
                  <a:pt x="2974" y="5238"/>
                </a:lnTo>
                <a:lnTo>
                  <a:pt x="2561" y="5238"/>
                </a:lnTo>
                <a:lnTo>
                  <a:pt x="2561" y="5081"/>
                </a:lnTo>
                <a:lnTo>
                  <a:pt x="2974" y="5081"/>
                </a:lnTo>
                <a:lnTo>
                  <a:pt x="2974" y="4939"/>
                </a:lnTo>
                <a:lnTo>
                  <a:pt x="2561" y="4939"/>
                </a:lnTo>
                <a:lnTo>
                  <a:pt x="2561" y="4786"/>
                </a:lnTo>
                <a:lnTo>
                  <a:pt x="2974" y="4786"/>
                </a:lnTo>
                <a:lnTo>
                  <a:pt x="2974" y="4644"/>
                </a:lnTo>
                <a:lnTo>
                  <a:pt x="2561" y="4644"/>
                </a:lnTo>
                <a:lnTo>
                  <a:pt x="2561" y="4507"/>
                </a:lnTo>
                <a:lnTo>
                  <a:pt x="2974" y="4507"/>
                </a:lnTo>
                <a:lnTo>
                  <a:pt x="2974" y="4365"/>
                </a:lnTo>
                <a:lnTo>
                  <a:pt x="2561" y="4365"/>
                </a:lnTo>
                <a:lnTo>
                  <a:pt x="2561" y="4207"/>
                </a:lnTo>
                <a:lnTo>
                  <a:pt x="2974" y="4207"/>
                </a:lnTo>
                <a:lnTo>
                  <a:pt x="2974" y="4065"/>
                </a:lnTo>
                <a:lnTo>
                  <a:pt x="2561" y="4065"/>
                </a:lnTo>
                <a:lnTo>
                  <a:pt x="2561" y="3913"/>
                </a:lnTo>
                <a:lnTo>
                  <a:pt x="2974" y="3913"/>
                </a:lnTo>
                <a:lnTo>
                  <a:pt x="2974" y="3770"/>
                </a:lnTo>
                <a:lnTo>
                  <a:pt x="2561" y="3770"/>
                </a:lnTo>
                <a:lnTo>
                  <a:pt x="2561" y="2605"/>
                </a:lnTo>
                <a:lnTo>
                  <a:pt x="2974" y="2605"/>
                </a:lnTo>
                <a:lnTo>
                  <a:pt x="2974" y="2463"/>
                </a:lnTo>
                <a:lnTo>
                  <a:pt x="2561" y="2463"/>
                </a:lnTo>
                <a:lnTo>
                  <a:pt x="2561" y="2305"/>
                </a:lnTo>
                <a:lnTo>
                  <a:pt x="2974" y="2305"/>
                </a:lnTo>
                <a:lnTo>
                  <a:pt x="2974" y="2163"/>
                </a:lnTo>
                <a:lnTo>
                  <a:pt x="2561" y="2163"/>
                </a:lnTo>
                <a:lnTo>
                  <a:pt x="2561" y="2011"/>
                </a:lnTo>
                <a:lnTo>
                  <a:pt x="2974" y="2011"/>
                </a:lnTo>
                <a:lnTo>
                  <a:pt x="2974" y="1869"/>
                </a:lnTo>
                <a:lnTo>
                  <a:pt x="2561" y="1869"/>
                </a:lnTo>
                <a:lnTo>
                  <a:pt x="2561" y="1732"/>
                </a:lnTo>
                <a:lnTo>
                  <a:pt x="2974" y="1732"/>
                </a:lnTo>
                <a:lnTo>
                  <a:pt x="2974" y="1589"/>
                </a:lnTo>
                <a:lnTo>
                  <a:pt x="2561" y="1589"/>
                </a:lnTo>
                <a:lnTo>
                  <a:pt x="2561" y="1432"/>
                </a:lnTo>
                <a:lnTo>
                  <a:pt x="2974" y="1432"/>
                </a:lnTo>
                <a:lnTo>
                  <a:pt x="2974" y="1290"/>
                </a:lnTo>
                <a:lnTo>
                  <a:pt x="2561" y="1290"/>
                </a:lnTo>
                <a:lnTo>
                  <a:pt x="2561" y="1137"/>
                </a:lnTo>
                <a:lnTo>
                  <a:pt x="2974" y="1137"/>
                </a:lnTo>
                <a:lnTo>
                  <a:pt x="2974" y="995"/>
                </a:lnTo>
                <a:lnTo>
                  <a:pt x="2561" y="995"/>
                </a:lnTo>
                <a:lnTo>
                  <a:pt x="2561" y="667"/>
                </a:lnTo>
                <a:lnTo>
                  <a:pt x="3121" y="667"/>
                </a:lnTo>
                <a:lnTo>
                  <a:pt x="3121" y="2704"/>
                </a:lnTo>
                <a:cubicBezTo>
                  <a:pt x="2902" y="2738"/>
                  <a:pt x="2739" y="2926"/>
                  <a:pt x="2739" y="3152"/>
                </a:cubicBezTo>
                <a:cubicBezTo>
                  <a:pt x="2739" y="3378"/>
                  <a:pt x="2902" y="3566"/>
                  <a:pt x="3121" y="360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defTabSz="914112" fontAlgn="ctr">
              <a:defRPr/>
            </a:pP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1623272" y="3176056"/>
            <a:ext cx="4165043" cy="461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1 GB huge page:</a:t>
            </a:r>
            <a:endParaRPr lang="en-US" altLang="zh-CN" sz="11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defRPr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</a:rPr>
              <a:t>A few number of memory page tables exist.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CPUs access TLB cache page tables directly with a high hit rate.</a:t>
            </a:r>
          </a:p>
        </p:txBody>
      </p:sp>
      <p:sp>
        <p:nvSpPr>
          <p:cNvPr id="91" name="矩形 90"/>
          <p:cNvSpPr/>
          <p:nvPr/>
        </p:nvSpPr>
        <p:spPr>
          <a:xfrm>
            <a:off x="2935813" y="3745472"/>
            <a:ext cx="336130" cy="80287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3698654" y="2407876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4230615" y="2631356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4097646" y="2706128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3964677" y="2769340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3831623" y="2829473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3698654" y="2897722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4462560" y="1910733"/>
            <a:ext cx="941920" cy="4732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</a:rPr>
              <a:t>...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4433690" y="2520127"/>
            <a:ext cx="944153" cy="4732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</a:rPr>
              <a:t>...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678513" y="2434845"/>
            <a:ext cx="369682" cy="2444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05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4k</a:t>
            </a:r>
          </a:p>
        </p:txBody>
      </p:sp>
      <p:cxnSp>
        <p:nvCxnSpPr>
          <p:cNvPr id="108" name="直接箭头连接符 107"/>
          <p:cNvCxnSpPr>
            <a:stCxn id="80" idx="39"/>
            <a:endCxn id="73" idx="1"/>
          </p:cNvCxnSpPr>
          <p:nvPr/>
        </p:nvCxnSpPr>
        <p:spPr>
          <a:xfrm>
            <a:off x="2599955" y="2646540"/>
            <a:ext cx="335859" cy="1113"/>
          </a:xfrm>
          <a:prstGeom prst="straightConnector1">
            <a:avLst/>
          </a:prstGeom>
          <a:ln w="254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箭头连接符 113"/>
          <p:cNvCxnSpPr/>
          <p:nvPr/>
        </p:nvCxnSpPr>
        <p:spPr>
          <a:xfrm>
            <a:off x="2606706" y="4158761"/>
            <a:ext cx="335859" cy="11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/>
          <p:cNvCxnSpPr/>
          <p:nvPr/>
        </p:nvCxnSpPr>
        <p:spPr>
          <a:xfrm>
            <a:off x="4537971" y="2645427"/>
            <a:ext cx="438952" cy="11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25"/>
          <p:cNvCxnSpPr/>
          <p:nvPr/>
        </p:nvCxnSpPr>
        <p:spPr>
          <a:xfrm>
            <a:off x="3271943" y="4414377"/>
            <a:ext cx="1652692" cy="54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文本框 126"/>
          <p:cNvSpPr txBox="1"/>
          <p:nvPr/>
        </p:nvSpPr>
        <p:spPr>
          <a:xfrm>
            <a:off x="2507454" y="2373281"/>
            <a:ext cx="635903" cy="2307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</a:rPr>
              <a:t>Miss</a:t>
            </a:r>
            <a:endParaRPr lang="en-US" altLang="zh-CN" sz="8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132" name="直接连接符 131"/>
          <p:cNvCxnSpPr/>
          <p:nvPr/>
        </p:nvCxnSpPr>
        <p:spPr>
          <a:xfrm>
            <a:off x="2599955" y="2744837"/>
            <a:ext cx="16792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文本框 132"/>
          <p:cNvSpPr txBox="1"/>
          <p:nvPr/>
        </p:nvSpPr>
        <p:spPr>
          <a:xfrm>
            <a:off x="3201713" y="3860422"/>
            <a:ext cx="678349" cy="2153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Cache page table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4430509" y="2156929"/>
            <a:ext cx="716944" cy="338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Address translation</a:t>
            </a:r>
            <a:endParaRPr lang="en-US" altLang="zh-CN" sz="7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Memory access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4160417" y="4006222"/>
            <a:ext cx="867502" cy="338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Address translation</a:t>
            </a:r>
            <a:endParaRPr lang="en-US" altLang="zh-CN" sz="7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Memory access</a:t>
            </a:r>
          </a:p>
        </p:txBody>
      </p:sp>
      <p:cxnSp>
        <p:nvCxnSpPr>
          <p:cNvPr id="136" name="直接箭头连接符 135"/>
          <p:cNvCxnSpPr/>
          <p:nvPr/>
        </p:nvCxnSpPr>
        <p:spPr>
          <a:xfrm rot="10800000" flipV="1">
            <a:off x="3291119" y="4159873"/>
            <a:ext cx="371242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/>
          <p:cNvSpPr txBox="1"/>
          <p:nvPr/>
        </p:nvSpPr>
        <p:spPr>
          <a:xfrm>
            <a:off x="2494230" y="3798031"/>
            <a:ext cx="635903" cy="369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</a:rPr>
              <a:t>Direct</a:t>
            </a:r>
            <a:endParaRPr lang="en-US" altLang="zh-CN" sz="8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defTabSz="914112" fontAlgn="ctr">
              <a:defRPr/>
            </a:pP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</a:rPr>
              <a:t>access</a:t>
            </a:r>
          </a:p>
        </p:txBody>
      </p:sp>
      <p:cxnSp>
        <p:nvCxnSpPr>
          <p:cNvPr id="143" name="直接连接符 142"/>
          <p:cNvCxnSpPr/>
          <p:nvPr/>
        </p:nvCxnSpPr>
        <p:spPr>
          <a:xfrm>
            <a:off x="2752538" y="2732493"/>
            <a:ext cx="0" cy="4119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肘形连接符 144"/>
          <p:cNvCxnSpPr>
            <a:endCxn id="111" idx="1"/>
          </p:cNvCxnSpPr>
          <p:nvPr/>
        </p:nvCxnSpPr>
        <p:spPr>
          <a:xfrm flipV="1">
            <a:off x="2762491" y="2557079"/>
            <a:ext cx="916023" cy="571928"/>
          </a:xfrm>
          <a:prstGeom prst="bentConnector3">
            <a:avLst>
              <a:gd name="adj1" fmla="val 71828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/>
          <p:cNvSpPr txBox="1"/>
          <p:nvPr/>
        </p:nvSpPr>
        <p:spPr>
          <a:xfrm>
            <a:off x="2867306" y="2208593"/>
            <a:ext cx="479661" cy="891872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High-speed</a:t>
            </a:r>
            <a:endParaRPr lang="en-US" altLang="zh-CN" sz="7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cache</a:t>
            </a:r>
            <a:endParaRPr lang="en-US" altLang="zh-CN" sz="7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TLB</a:t>
            </a:r>
            <a:endParaRPr lang="en-US" altLang="zh-CN" sz="7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2860571" y="3711256"/>
            <a:ext cx="479661" cy="891872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High-speed</a:t>
            </a:r>
            <a:endParaRPr lang="en-US" altLang="zh-CN" sz="7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cache</a:t>
            </a:r>
            <a:endParaRPr lang="en-US" altLang="zh-CN" sz="7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TLB</a:t>
            </a:r>
            <a:endParaRPr lang="en-US" altLang="zh-CN" sz="7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2752539" y="3122387"/>
            <a:ext cx="1135379" cy="2563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</a:rPr>
              <a:t>Low speed and multiple times</a:t>
            </a:r>
          </a:p>
        </p:txBody>
      </p:sp>
      <p:sp>
        <p:nvSpPr>
          <p:cNvPr id="160" name="矩形 159"/>
          <p:cNvSpPr/>
          <p:nvPr/>
        </p:nvSpPr>
        <p:spPr>
          <a:xfrm>
            <a:off x="3748136" y="4012530"/>
            <a:ext cx="265938" cy="290019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8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3695220" y="4033649"/>
            <a:ext cx="447312" cy="2689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05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1G</a:t>
            </a:r>
          </a:p>
        </p:txBody>
      </p:sp>
      <p:sp>
        <p:nvSpPr>
          <p:cNvPr id="162" name="圆角矩形 161"/>
          <p:cNvSpPr/>
          <p:nvPr/>
        </p:nvSpPr>
        <p:spPr>
          <a:xfrm>
            <a:off x="1438427" y="1478288"/>
            <a:ext cx="4404216" cy="3255935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1611404" y="1107484"/>
            <a:ext cx="4069375" cy="420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Huge page memory optimization</a:t>
            </a:r>
          </a:p>
        </p:txBody>
      </p:sp>
      <p:sp>
        <p:nvSpPr>
          <p:cNvPr id="163" name="cpu_152883"/>
          <p:cNvSpPr>
            <a:spLocks noChangeAspect="1"/>
          </p:cNvSpPr>
          <p:nvPr/>
        </p:nvSpPr>
        <p:spPr bwMode="auto">
          <a:xfrm>
            <a:off x="7202870" y="2309014"/>
            <a:ext cx="552754" cy="535671"/>
          </a:xfrm>
          <a:custGeom>
            <a:avLst/>
            <a:gdLst>
              <a:gd name="connsiteX0" fmla="*/ 256325 w 604110"/>
              <a:gd name="connsiteY0" fmla="*/ 255876 h 603052"/>
              <a:gd name="connsiteX1" fmla="*/ 256325 w 604110"/>
              <a:gd name="connsiteY1" fmla="*/ 347176 h 603052"/>
              <a:gd name="connsiteX2" fmla="*/ 347786 w 604110"/>
              <a:gd name="connsiteY2" fmla="*/ 347176 h 603052"/>
              <a:gd name="connsiteX3" fmla="*/ 347786 w 604110"/>
              <a:gd name="connsiteY3" fmla="*/ 255876 h 603052"/>
              <a:gd name="connsiteX4" fmla="*/ 228860 w 604110"/>
              <a:gd name="connsiteY4" fmla="*/ 201041 h 603052"/>
              <a:gd name="connsiteX5" fmla="*/ 375251 w 604110"/>
              <a:gd name="connsiteY5" fmla="*/ 201041 h 603052"/>
              <a:gd name="connsiteX6" fmla="*/ 402717 w 604110"/>
              <a:gd name="connsiteY6" fmla="*/ 228459 h 603052"/>
              <a:gd name="connsiteX7" fmla="*/ 402717 w 604110"/>
              <a:gd name="connsiteY7" fmla="*/ 374594 h 603052"/>
              <a:gd name="connsiteX8" fmla="*/ 375251 w 604110"/>
              <a:gd name="connsiteY8" fmla="*/ 402011 h 603052"/>
              <a:gd name="connsiteX9" fmla="*/ 228860 w 604110"/>
              <a:gd name="connsiteY9" fmla="*/ 402011 h 603052"/>
              <a:gd name="connsiteX10" fmla="*/ 201394 w 604110"/>
              <a:gd name="connsiteY10" fmla="*/ 374594 h 603052"/>
              <a:gd name="connsiteX11" fmla="*/ 201394 w 604110"/>
              <a:gd name="connsiteY11" fmla="*/ 228459 h 603052"/>
              <a:gd name="connsiteX12" fmla="*/ 228860 w 604110"/>
              <a:gd name="connsiteY12" fmla="*/ 201041 h 603052"/>
              <a:gd name="connsiteX13" fmla="*/ 146497 w 604110"/>
              <a:gd name="connsiteY13" fmla="*/ 146103 h 603052"/>
              <a:gd name="connsiteX14" fmla="*/ 146497 w 604110"/>
              <a:gd name="connsiteY14" fmla="*/ 456812 h 603052"/>
              <a:gd name="connsiteX15" fmla="*/ 457613 w 604110"/>
              <a:gd name="connsiteY15" fmla="*/ 456812 h 603052"/>
              <a:gd name="connsiteX16" fmla="*/ 457613 w 604110"/>
              <a:gd name="connsiteY16" fmla="*/ 146103 h 603052"/>
              <a:gd name="connsiteX17" fmla="*/ 192217 w 604110"/>
              <a:gd name="connsiteY17" fmla="*/ 0 h 603052"/>
              <a:gd name="connsiteX18" fmla="*/ 219676 w 604110"/>
              <a:gd name="connsiteY18" fmla="*/ 27412 h 603052"/>
              <a:gd name="connsiteX19" fmla="*/ 219676 w 604110"/>
              <a:gd name="connsiteY19" fmla="*/ 91280 h 603052"/>
              <a:gd name="connsiteX20" fmla="*/ 274595 w 604110"/>
              <a:gd name="connsiteY20" fmla="*/ 91280 h 603052"/>
              <a:gd name="connsiteX21" fmla="*/ 274595 w 604110"/>
              <a:gd name="connsiteY21" fmla="*/ 27412 h 603052"/>
              <a:gd name="connsiteX22" fmla="*/ 302055 w 604110"/>
              <a:gd name="connsiteY22" fmla="*/ 0 h 603052"/>
              <a:gd name="connsiteX23" fmla="*/ 329515 w 604110"/>
              <a:gd name="connsiteY23" fmla="*/ 27412 h 603052"/>
              <a:gd name="connsiteX24" fmla="*/ 329515 w 604110"/>
              <a:gd name="connsiteY24" fmla="*/ 91280 h 603052"/>
              <a:gd name="connsiteX25" fmla="*/ 384434 w 604110"/>
              <a:gd name="connsiteY25" fmla="*/ 91280 h 603052"/>
              <a:gd name="connsiteX26" fmla="*/ 384434 w 604110"/>
              <a:gd name="connsiteY26" fmla="*/ 27412 h 603052"/>
              <a:gd name="connsiteX27" fmla="*/ 411893 w 604110"/>
              <a:gd name="connsiteY27" fmla="*/ 0 h 603052"/>
              <a:gd name="connsiteX28" fmla="*/ 439353 w 604110"/>
              <a:gd name="connsiteY28" fmla="*/ 27412 h 603052"/>
              <a:gd name="connsiteX29" fmla="*/ 439353 w 604110"/>
              <a:gd name="connsiteY29" fmla="*/ 91280 h 603052"/>
              <a:gd name="connsiteX30" fmla="*/ 485073 w 604110"/>
              <a:gd name="connsiteY30" fmla="*/ 91280 h 603052"/>
              <a:gd name="connsiteX31" fmla="*/ 512532 w 604110"/>
              <a:gd name="connsiteY31" fmla="*/ 118692 h 603052"/>
              <a:gd name="connsiteX32" fmla="*/ 512532 w 604110"/>
              <a:gd name="connsiteY32" fmla="*/ 164469 h 603052"/>
              <a:gd name="connsiteX33" fmla="*/ 576650 w 604110"/>
              <a:gd name="connsiteY33" fmla="*/ 164469 h 603052"/>
              <a:gd name="connsiteX34" fmla="*/ 604110 w 604110"/>
              <a:gd name="connsiteY34" fmla="*/ 191880 h 603052"/>
              <a:gd name="connsiteX35" fmla="*/ 576650 w 604110"/>
              <a:gd name="connsiteY35" fmla="*/ 219292 h 603052"/>
              <a:gd name="connsiteX36" fmla="*/ 512532 w 604110"/>
              <a:gd name="connsiteY36" fmla="*/ 219292 h 603052"/>
              <a:gd name="connsiteX37" fmla="*/ 512532 w 604110"/>
              <a:gd name="connsiteY37" fmla="*/ 274115 h 603052"/>
              <a:gd name="connsiteX38" fmla="*/ 576650 w 604110"/>
              <a:gd name="connsiteY38" fmla="*/ 274115 h 603052"/>
              <a:gd name="connsiteX39" fmla="*/ 604110 w 604110"/>
              <a:gd name="connsiteY39" fmla="*/ 301526 h 603052"/>
              <a:gd name="connsiteX40" fmla="*/ 576650 w 604110"/>
              <a:gd name="connsiteY40" fmla="*/ 328938 h 603052"/>
              <a:gd name="connsiteX41" fmla="*/ 512532 w 604110"/>
              <a:gd name="connsiteY41" fmla="*/ 328938 h 603052"/>
              <a:gd name="connsiteX42" fmla="*/ 512532 w 604110"/>
              <a:gd name="connsiteY42" fmla="*/ 383761 h 603052"/>
              <a:gd name="connsiteX43" fmla="*/ 576650 w 604110"/>
              <a:gd name="connsiteY43" fmla="*/ 383761 h 603052"/>
              <a:gd name="connsiteX44" fmla="*/ 604110 w 604110"/>
              <a:gd name="connsiteY44" fmla="*/ 411172 h 603052"/>
              <a:gd name="connsiteX45" fmla="*/ 576650 w 604110"/>
              <a:gd name="connsiteY45" fmla="*/ 438584 h 603052"/>
              <a:gd name="connsiteX46" fmla="*/ 512532 w 604110"/>
              <a:gd name="connsiteY46" fmla="*/ 438584 h 603052"/>
              <a:gd name="connsiteX47" fmla="*/ 512532 w 604110"/>
              <a:gd name="connsiteY47" fmla="*/ 484224 h 603052"/>
              <a:gd name="connsiteX48" fmla="*/ 485073 w 604110"/>
              <a:gd name="connsiteY48" fmla="*/ 511635 h 603052"/>
              <a:gd name="connsiteX49" fmla="*/ 439353 w 604110"/>
              <a:gd name="connsiteY49" fmla="*/ 511635 h 603052"/>
              <a:gd name="connsiteX50" fmla="*/ 439353 w 604110"/>
              <a:gd name="connsiteY50" fmla="*/ 575641 h 603052"/>
              <a:gd name="connsiteX51" fmla="*/ 411893 w 604110"/>
              <a:gd name="connsiteY51" fmla="*/ 603052 h 603052"/>
              <a:gd name="connsiteX52" fmla="*/ 384434 w 604110"/>
              <a:gd name="connsiteY52" fmla="*/ 575641 h 603052"/>
              <a:gd name="connsiteX53" fmla="*/ 384434 w 604110"/>
              <a:gd name="connsiteY53" fmla="*/ 511635 h 603052"/>
              <a:gd name="connsiteX54" fmla="*/ 329515 w 604110"/>
              <a:gd name="connsiteY54" fmla="*/ 511635 h 603052"/>
              <a:gd name="connsiteX55" fmla="*/ 329515 w 604110"/>
              <a:gd name="connsiteY55" fmla="*/ 575641 h 603052"/>
              <a:gd name="connsiteX56" fmla="*/ 302055 w 604110"/>
              <a:gd name="connsiteY56" fmla="*/ 603052 h 603052"/>
              <a:gd name="connsiteX57" fmla="*/ 274595 w 604110"/>
              <a:gd name="connsiteY57" fmla="*/ 575641 h 603052"/>
              <a:gd name="connsiteX58" fmla="*/ 274595 w 604110"/>
              <a:gd name="connsiteY58" fmla="*/ 511635 h 603052"/>
              <a:gd name="connsiteX59" fmla="*/ 219676 w 604110"/>
              <a:gd name="connsiteY59" fmla="*/ 511635 h 603052"/>
              <a:gd name="connsiteX60" fmla="*/ 219676 w 604110"/>
              <a:gd name="connsiteY60" fmla="*/ 575641 h 603052"/>
              <a:gd name="connsiteX61" fmla="*/ 192217 w 604110"/>
              <a:gd name="connsiteY61" fmla="*/ 603052 h 603052"/>
              <a:gd name="connsiteX62" fmla="*/ 164757 w 604110"/>
              <a:gd name="connsiteY62" fmla="*/ 575641 h 603052"/>
              <a:gd name="connsiteX63" fmla="*/ 164757 w 604110"/>
              <a:gd name="connsiteY63" fmla="*/ 511635 h 603052"/>
              <a:gd name="connsiteX64" fmla="*/ 119037 w 604110"/>
              <a:gd name="connsiteY64" fmla="*/ 511635 h 603052"/>
              <a:gd name="connsiteX65" fmla="*/ 91578 w 604110"/>
              <a:gd name="connsiteY65" fmla="*/ 484224 h 603052"/>
              <a:gd name="connsiteX66" fmla="*/ 91578 w 604110"/>
              <a:gd name="connsiteY66" fmla="*/ 438584 h 603052"/>
              <a:gd name="connsiteX67" fmla="*/ 27460 w 604110"/>
              <a:gd name="connsiteY67" fmla="*/ 438584 h 603052"/>
              <a:gd name="connsiteX68" fmla="*/ 0 w 604110"/>
              <a:gd name="connsiteY68" fmla="*/ 411172 h 603052"/>
              <a:gd name="connsiteX69" fmla="*/ 27460 w 604110"/>
              <a:gd name="connsiteY69" fmla="*/ 383761 h 603052"/>
              <a:gd name="connsiteX70" fmla="*/ 91578 w 604110"/>
              <a:gd name="connsiteY70" fmla="*/ 383761 h 603052"/>
              <a:gd name="connsiteX71" fmla="*/ 91578 w 604110"/>
              <a:gd name="connsiteY71" fmla="*/ 328938 h 603052"/>
              <a:gd name="connsiteX72" fmla="*/ 27460 w 604110"/>
              <a:gd name="connsiteY72" fmla="*/ 328938 h 603052"/>
              <a:gd name="connsiteX73" fmla="*/ 0 w 604110"/>
              <a:gd name="connsiteY73" fmla="*/ 301526 h 603052"/>
              <a:gd name="connsiteX74" fmla="*/ 27460 w 604110"/>
              <a:gd name="connsiteY74" fmla="*/ 274115 h 603052"/>
              <a:gd name="connsiteX75" fmla="*/ 91578 w 604110"/>
              <a:gd name="connsiteY75" fmla="*/ 274115 h 603052"/>
              <a:gd name="connsiteX76" fmla="*/ 91578 w 604110"/>
              <a:gd name="connsiteY76" fmla="*/ 219292 h 603052"/>
              <a:gd name="connsiteX77" fmla="*/ 27460 w 604110"/>
              <a:gd name="connsiteY77" fmla="*/ 219292 h 603052"/>
              <a:gd name="connsiteX78" fmla="*/ 0 w 604110"/>
              <a:gd name="connsiteY78" fmla="*/ 191880 h 603052"/>
              <a:gd name="connsiteX79" fmla="*/ 27460 w 604110"/>
              <a:gd name="connsiteY79" fmla="*/ 164469 h 603052"/>
              <a:gd name="connsiteX80" fmla="*/ 91578 w 604110"/>
              <a:gd name="connsiteY80" fmla="*/ 164469 h 603052"/>
              <a:gd name="connsiteX81" fmla="*/ 91578 w 604110"/>
              <a:gd name="connsiteY81" fmla="*/ 118692 h 603052"/>
              <a:gd name="connsiteX82" fmla="*/ 119037 w 604110"/>
              <a:gd name="connsiteY82" fmla="*/ 91280 h 603052"/>
              <a:gd name="connsiteX83" fmla="*/ 164757 w 604110"/>
              <a:gd name="connsiteY83" fmla="*/ 91280 h 603052"/>
              <a:gd name="connsiteX84" fmla="*/ 164757 w 604110"/>
              <a:gd name="connsiteY84" fmla="*/ 27412 h 603052"/>
              <a:gd name="connsiteX85" fmla="*/ 192217 w 604110"/>
              <a:gd name="connsiteY85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4110" h="603052">
                <a:moveTo>
                  <a:pt x="256325" y="255876"/>
                </a:moveTo>
                <a:lnTo>
                  <a:pt x="256325" y="347176"/>
                </a:lnTo>
                <a:lnTo>
                  <a:pt x="347786" y="347176"/>
                </a:lnTo>
                <a:lnTo>
                  <a:pt x="347786" y="255876"/>
                </a:lnTo>
                <a:close/>
                <a:moveTo>
                  <a:pt x="228860" y="201041"/>
                </a:moveTo>
                <a:lnTo>
                  <a:pt x="375251" y="201041"/>
                </a:lnTo>
                <a:cubicBezTo>
                  <a:pt x="390495" y="201041"/>
                  <a:pt x="402717" y="213242"/>
                  <a:pt x="402717" y="228459"/>
                </a:cubicBezTo>
                <a:lnTo>
                  <a:pt x="402717" y="374594"/>
                </a:lnTo>
                <a:cubicBezTo>
                  <a:pt x="402717" y="389810"/>
                  <a:pt x="390495" y="402011"/>
                  <a:pt x="375251" y="402011"/>
                </a:cubicBezTo>
                <a:lnTo>
                  <a:pt x="228860" y="402011"/>
                </a:lnTo>
                <a:cubicBezTo>
                  <a:pt x="213616" y="402011"/>
                  <a:pt x="201394" y="389810"/>
                  <a:pt x="201394" y="374594"/>
                </a:cubicBezTo>
                <a:lnTo>
                  <a:pt x="201394" y="228459"/>
                </a:lnTo>
                <a:cubicBezTo>
                  <a:pt x="201394" y="213242"/>
                  <a:pt x="213616" y="201041"/>
                  <a:pt x="228860" y="201041"/>
                </a:cubicBezTo>
                <a:close/>
                <a:moveTo>
                  <a:pt x="146497" y="146103"/>
                </a:moveTo>
                <a:lnTo>
                  <a:pt x="146497" y="456812"/>
                </a:lnTo>
                <a:lnTo>
                  <a:pt x="457613" y="456812"/>
                </a:lnTo>
                <a:lnTo>
                  <a:pt x="457613" y="146103"/>
                </a:lnTo>
                <a:close/>
                <a:moveTo>
                  <a:pt x="192217" y="0"/>
                </a:moveTo>
                <a:cubicBezTo>
                  <a:pt x="207457" y="0"/>
                  <a:pt x="219676" y="12335"/>
                  <a:pt x="219676" y="27412"/>
                </a:cubicBezTo>
                <a:lnTo>
                  <a:pt x="219676" y="91280"/>
                </a:lnTo>
                <a:lnTo>
                  <a:pt x="274595" y="91280"/>
                </a:lnTo>
                <a:lnTo>
                  <a:pt x="274595" y="27412"/>
                </a:lnTo>
                <a:cubicBezTo>
                  <a:pt x="274595" y="12335"/>
                  <a:pt x="286952" y="0"/>
                  <a:pt x="302055" y="0"/>
                </a:cubicBezTo>
                <a:cubicBezTo>
                  <a:pt x="317295" y="0"/>
                  <a:pt x="329515" y="12335"/>
                  <a:pt x="329515" y="27412"/>
                </a:cubicBezTo>
                <a:lnTo>
                  <a:pt x="329515" y="91280"/>
                </a:lnTo>
                <a:lnTo>
                  <a:pt x="384434" y="91280"/>
                </a:lnTo>
                <a:lnTo>
                  <a:pt x="384434" y="27412"/>
                </a:lnTo>
                <a:cubicBezTo>
                  <a:pt x="384434" y="12335"/>
                  <a:pt x="396790" y="0"/>
                  <a:pt x="411893" y="0"/>
                </a:cubicBezTo>
                <a:cubicBezTo>
                  <a:pt x="426996" y="0"/>
                  <a:pt x="439353" y="12335"/>
                  <a:pt x="439353" y="27412"/>
                </a:cubicBezTo>
                <a:lnTo>
                  <a:pt x="439353" y="91280"/>
                </a:lnTo>
                <a:lnTo>
                  <a:pt x="485073" y="91280"/>
                </a:lnTo>
                <a:cubicBezTo>
                  <a:pt x="500313" y="91280"/>
                  <a:pt x="512532" y="103616"/>
                  <a:pt x="512532" y="118692"/>
                </a:cubicBezTo>
                <a:lnTo>
                  <a:pt x="512532" y="164469"/>
                </a:lnTo>
                <a:lnTo>
                  <a:pt x="576650" y="164469"/>
                </a:lnTo>
                <a:cubicBezTo>
                  <a:pt x="591753" y="164469"/>
                  <a:pt x="604110" y="176804"/>
                  <a:pt x="604110" y="191880"/>
                </a:cubicBezTo>
                <a:cubicBezTo>
                  <a:pt x="604110" y="206957"/>
                  <a:pt x="591753" y="219292"/>
                  <a:pt x="576650" y="219292"/>
                </a:cubicBezTo>
                <a:lnTo>
                  <a:pt x="512532" y="219292"/>
                </a:lnTo>
                <a:lnTo>
                  <a:pt x="512532" y="274115"/>
                </a:lnTo>
                <a:lnTo>
                  <a:pt x="576650" y="274115"/>
                </a:lnTo>
                <a:cubicBezTo>
                  <a:pt x="591753" y="274115"/>
                  <a:pt x="604110" y="286313"/>
                  <a:pt x="604110" y="301526"/>
                </a:cubicBezTo>
                <a:cubicBezTo>
                  <a:pt x="604110" y="316603"/>
                  <a:pt x="591753" y="328938"/>
                  <a:pt x="576650" y="328938"/>
                </a:cubicBezTo>
                <a:lnTo>
                  <a:pt x="512532" y="328938"/>
                </a:lnTo>
                <a:lnTo>
                  <a:pt x="512532" y="383761"/>
                </a:lnTo>
                <a:lnTo>
                  <a:pt x="576650" y="383761"/>
                </a:lnTo>
                <a:cubicBezTo>
                  <a:pt x="591753" y="383761"/>
                  <a:pt x="604110" y="396096"/>
                  <a:pt x="604110" y="411172"/>
                </a:cubicBezTo>
                <a:cubicBezTo>
                  <a:pt x="604110" y="426248"/>
                  <a:pt x="591753" y="438584"/>
                  <a:pt x="576650" y="438584"/>
                </a:cubicBezTo>
                <a:lnTo>
                  <a:pt x="512532" y="438584"/>
                </a:lnTo>
                <a:lnTo>
                  <a:pt x="512532" y="484224"/>
                </a:lnTo>
                <a:cubicBezTo>
                  <a:pt x="512532" y="499437"/>
                  <a:pt x="500313" y="511635"/>
                  <a:pt x="485073" y="511635"/>
                </a:cubicBezTo>
                <a:lnTo>
                  <a:pt x="439353" y="511635"/>
                </a:lnTo>
                <a:lnTo>
                  <a:pt x="439353" y="575641"/>
                </a:lnTo>
                <a:cubicBezTo>
                  <a:pt x="439353" y="590717"/>
                  <a:pt x="426996" y="603052"/>
                  <a:pt x="411893" y="603052"/>
                </a:cubicBezTo>
                <a:cubicBezTo>
                  <a:pt x="396790" y="603052"/>
                  <a:pt x="384434" y="590717"/>
                  <a:pt x="384434" y="575641"/>
                </a:cubicBezTo>
                <a:lnTo>
                  <a:pt x="384434" y="511635"/>
                </a:lnTo>
                <a:lnTo>
                  <a:pt x="329515" y="511635"/>
                </a:lnTo>
                <a:lnTo>
                  <a:pt x="329515" y="575641"/>
                </a:lnTo>
                <a:cubicBezTo>
                  <a:pt x="329515" y="590717"/>
                  <a:pt x="317295" y="603052"/>
                  <a:pt x="302055" y="603052"/>
                </a:cubicBezTo>
                <a:cubicBezTo>
                  <a:pt x="286952" y="603052"/>
                  <a:pt x="274595" y="590717"/>
                  <a:pt x="274595" y="575641"/>
                </a:cubicBezTo>
                <a:lnTo>
                  <a:pt x="274595" y="511635"/>
                </a:lnTo>
                <a:lnTo>
                  <a:pt x="219676" y="511635"/>
                </a:lnTo>
                <a:lnTo>
                  <a:pt x="219676" y="575641"/>
                </a:lnTo>
                <a:cubicBezTo>
                  <a:pt x="219676" y="590717"/>
                  <a:pt x="207457" y="603052"/>
                  <a:pt x="192217" y="603052"/>
                </a:cubicBezTo>
                <a:cubicBezTo>
                  <a:pt x="177114" y="603052"/>
                  <a:pt x="164757" y="590717"/>
                  <a:pt x="164757" y="575641"/>
                </a:cubicBezTo>
                <a:lnTo>
                  <a:pt x="164757" y="511635"/>
                </a:lnTo>
                <a:lnTo>
                  <a:pt x="119037" y="511635"/>
                </a:lnTo>
                <a:cubicBezTo>
                  <a:pt x="103797" y="511635"/>
                  <a:pt x="91578" y="499437"/>
                  <a:pt x="91578" y="484224"/>
                </a:cubicBezTo>
                <a:lnTo>
                  <a:pt x="91578" y="438584"/>
                </a:lnTo>
                <a:lnTo>
                  <a:pt x="27460" y="438584"/>
                </a:lnTo>
                <a:cubicBezTo>
                  <a:pt x="12357" y="438584"/>
                  <a:pt x="0" y="426248"/>
                  <a:pt x="0" y="411172"/>
                </a:cubicBezTo>
                <a:cubicBezTo>
                  <a:pt x="0" y="396096"/>
                  <a:pt x="12357" y="383761"/>
                  <a:pt x="27460" y="383761"/>
                </a:cubicBezTo>
                <a:lnTo>
                  <a:pt x="91578" y="383761"/>
                </a:lnTo>
                <a:lnTo>
                  <a:pt x="91578" y="328938"/>
                </a:lnTo>
                <a:lnTo>
                  <a:pt x="27460" y="328938"/>
                </a:lnTo>
                <a:cubicBezTo>
                  <a:pt x="12357" y="328938"/>
                  <a:pt x="0" y="316603"/>
                  <a:pt x="0" y="301526"/>
                </a:cubicBezTo>
                <a:cubicBezTo>
                  <a:pt x="0" y="286313"/>
                  <a:pt x="12357" y="274115"/>
                  <a:pt x="27460" y="274115"/>
                </a:cubicBezTo>
                <a:lnTo>
                  <a:pt x="91578" y="274115"/>
                </a:lnTo>
                <a:lnTo>
                  <a:pt x="91578" y="219292"/>
                </a:lnTo>
                <a:lnTo>
                  <a:pt x="27460" y="219292"/>
                </a:lnTo>
                <a:cubicBezTo>
                  <a:pt x="12357" y="219292"/>
                  <a:pt x="0" y="206957"/>
                  <a:pt x="0" y="191880"/>
                </a:cubicBezTo>
                <a:cubicBezTo>
                  <a:pt x="0" y="176804"/>
                  <a:pt x="12357" y="164469"/>
                  <a:pt x="27460" y="164469"/>
                </a:cubicBezTo>
                <a:lnTo>
                  <a:pt x="91578" y="164469"/>
                </a:lnTo>
                <a:lnTo>
                  <a:pt x="91578" y="118692"/>
                </a:lnTo>
                <a:cubicBezTo>
                  <a:pt x="91578" y="103616"/>
                  <a:pt x="103797" y="91280"/>
                  <a:pt x="119037" y="91280"/>
                </a:cubicBezTo>
                <a:lnTo>
                  <a:pt x="164757" y="91280"/>
                </a:lnTo>
                <a:lnTo>
                  <a:pt x="164757" y="27412"/>
                </a:lnTo>
                <a:cubicBezTo>
                  <a:pt x="164757" y="12335"/>
                  <a:pt x="177114" y="0"/>
                  <a:pt x="19221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164" name="cpu_152883"/>
          <p:cNvSpPr>
            <a:spLocks noChangeAspect="1"/>
          </p:cNvSpPr>
          <p:nvPr/>
        </p:nvSpPr>
        <p:spPr bwMode="auto">
          <a:xfrm rot="5400000">
            <a:off x="9323323" y="2100445"/>
            <a:ext cx="405161" cy="1100189"/>
          </a:xfrm>
          <a:custGeom>
            <a:avLst/>
            <a:gdLst>
              <a:gd name="T0" fmla="*/ 3264 w 3264"/>
              <a:gd name="T1" fmla="*/ 2841 h 6304"/>
              <a:gd name="T2" fmla="*/ 2561 w 3264"/>
              <a:gd name="T3" fmla="*/ 524 h 6304"/>
              <a:gd name="T4" fmla="*/ 259 w 3264"/>
              <a:gd name="T5" fmla="*/ 0 h 6304"/>
              <a:gd name="T6" fmla="*/ 85 w 3264"/>
              <a:gd name="T7" fmla="*/ 276 h 6304"/>
              <a:gd name="T8" fmla="*/ 0 w 3264"/>
              <a:gd name="T9" fmla="*/ 6054 h 6304"/>
              <a:gd name="T10" fmla="*/ 85 w 3264"/>
              <a:gd name="T11" fmla="*/ 6049 h 6304"/>
              <a:gd name="T12" fmla="*/ 268 w 3264"/>
              <a:gd name="T13" fmla="*/ 6304 h 6304"/>
              <a:gd name="T14" fmla="*/ 2561 w 3264"/>
              <a:gd name="T15" fmla="*/ 5939 h 6304"/>
              <a:gd name="T16" fmla="*/ 3264 w 3264"/>
              <a:gd name="T17" fmla="*/ 3463 h 6304"/>
              <a:gd name="T18" fmla="*/ 2881 w 3264"/>
              <a:gd name="T19" fmla="*/ 3152 h 6304"/>
              <a:gd name="T20" fmla="*/ 1961 w 3264"/>
              <a:gd name="T21" fmla="*/ 5814 h 6304"/>
              <a:gd name="T22" fmla="*/ 517 w 3264"/>
              <a:gd name="T23" fmla="*/ 5176 h 6304"/>
              <a:gd name="T24" fmla="*/ 1961 w 3264"/>
              <a:gd name="T25" fmla="*/ 5814 h 6304"/>
              <a:gd name="T26" fmla="*/ 517 w 3264"/>
              <a:gd name="T27" fmla="*/ 4967 h 6304"/>
              <a:gd name="T28" fmla="*/ 1961 w 3264"/>
              <a:gd name="T29" fmla="*/ 4328 h 6304"/>
              <a:gd name="T30" fmla="*/ 1961 w 3264"/>
              <a:gd name="T31" fmla="*/ 4078 h 6304"/>
              <a:gd name="T32" fmla="*/ 517 w 3264"/>
              <a:gd name="T33" fmla="*/ 3439 h 6304"/>
              <a:gd name="T34" fmla="*/ 1961 w 3264"/>
              <a:gd name="T35" fmla="*/ 4078 h 6304"/>
              <a:gd name="T36" fmla="*/ 517 w 3264"/>
              <a:gd name="T37" fmla="*/ 2899 h 6304"/>
              <a:gd name="T38" fmla="*/ 1961 w 3264"/>
              <a:gd name="T39" fmla="*/ 2261 h 6304"/>
              <a:gd name="T40" fmla="*/ 1961 w 3264"/>
              <a:gd name="T41" fmla="*/ 2052 h 6304"/>
              <a:gd name="T42" fmla="*/ 517 w 3264"/>
              <a:gd name="T43" fmla="*/ 1413 h 6304"/>
              <a:gd name="T44" fmla="*/ 1961 w 3264"/>
              <a:gd name="T45" fmla="*/ 2052 h 6304"/>
              <a:gd name="T46" fmla="*/ 517 w 3264"/>
              <a:gd name="T47" fmla="*/ 1163 h 6304"/>
              <a:gd name="T48" fmla="*/ 1961 w 3264"/>
              <a:gd name="T49" fmla="*/ 524 h 6304"/>
              <a:gd name="T50" fmla="*/ 3121 w 3264"/>
              <a:gd name="T51" fmla="*/ 3600 h 6304"/>
              <a:gd name="T52" fmla="*/ 2561 w 3264"/>
              <a:gd name="T53" fmla="*/ 5796 h 6304"/>
              <a:gd name="T54" fmla="*/ 2974 w 3264"/>
              <a:gd name="T55" fmla="*/ 5381 h 6304"/>
              <a:gd name="T56" fmla="*/ 2561 w 3264"/>
              <a:gd name="T57" fmla="*/ 5238 h 6304"/>
              <a:gd name="T58" fmla="*/ 2974 w 3264"/>
              <a:gd name="T59" fmla="*/ 5081 h 6304"/>
              <a:gd name="T60" fmla="*/ 2561 w 3264"/>
              <a:gd name="T61" fmla="*/ 4939 h 6304"/>
              <a:gd name="T62" fmla="*/ 2974 w 3264"/>
              <a:gd name="T63" fmla="*/ 4786 h 6304"/>
              <a:gd name="T64" fmla="*/ 2561 w 3264"/>
              <a:gd name="T65" fmla="*/ 4644 h 6304"/>
              <a:gd name="T66" fmla="*/ 2974 w 3264"/>
              <a:gd name="T67" fmla="*/ 4507 h 6304"/>
              <a:gd name="T68" fmla="*/ 2561 w 3264"/>
              <a:gd name="T69" fmla="*/ 4365 h 6304"/>
              <a:gd name="T70" fmla="*/ 2974 w 3264"/>
              <a:gd name="T71" fmla="*/ 4207 h 6304"/>
              <a:gd name="T72" fmla="*/ 2561 w 3264"/>
              <a:gd name="T73" fmla="*/ 4065 h 6304"/>
              <a:gd name="T74" fmla="*/ 2974 w 3264"/>
              <a:gd name="T75" fmla="*/ 3913 h 6304"/>
              <a:gd name="T76" fmla="*/ 2561 w 3264"/>
              <a:gd name="T77" fmla="*/ 3770 h 6304"/>
              <a:gd name="T78" fmla="*/ 2974 w 3264"/>
              <a:gd name="T79" fmla="*/ 2605 h 6304"/>
              <a:gd name="T80" fmla="*/ 2561 w 3264"/>
              <a:gd name="T81" fmla="*/ 2463 h 6304"/>
              <a:gd name="T82" fmla="*/ 2974 w 3264"/>
              <a:gd name="T83" fmla="*/ 2305 h 6304"/>
              <a:gd name="T84" fmla="*/ 2561 w 3264"/>
              <a:gd name="T85" fmla="*/ 2163 h 6304"/>
              <a:gd name="T86" fmla="*/ 2974 w 3264"/>
              <a:gd name="T87" fmla="*/ 2011 h 6304"/>
              <a:gd name="T88" fmla="*/ 2561 w 3264"/>
              <a:gd name="T89" fmla="*/ 1869 h 6304"/>
              <a:gd name="T90" fmla="*/ 2974 w 3264"/>
              <a:gd name="T91" fmla="*/ 1732 h 6304"/>
              <a:gd name="T92" fmla="*/ 2561 w 3264"/>
              <a:gd name="T93" fmla="*/ 1589 h 6304"/>
              <a:gd name="T94" fmla="*/ 2974 w 3264"/>
              <a:gd name="T95" fmla="*/ 1432 h 6304"/>
              <a:gd name="T96" fmla="*/ 2561 w 3264"/>
              <a:gd name="T97" fmla="*/ 1290 h 6304"/>
              <a:gd name="T98" fmla="*/ 2974 w 3264"/>
              <a:gd name="T99" fmla="*/ 1137 h 6304"/>
              <a:gd name="T100" fmla="*/ 2561 w 3264"/>
              <a:gd name="T101" fmla="*/ 995 h 6304"/>
              <a:gd name="T102" fmla="*/ 3121 w 3264"/>
              <a:gd name="T103" fmla="*/ 667 h 6304"/>
              <a:gd name="T104" fmla="*/ 2739 w 3264"/>
              <a:gd name="T105" fmla="*/ 3152 h 6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4" h="6304">
                <a:moveTo>
                  <a:pt x="3193" y="2841"/>
                </a:moveTo>
                <a:lnTo>
                  <a:pt x="3264" y="2841"/>
                </a:lnTo>
                <a:lnTo>
                  <a:pt x="3264" y="524"/>
                </a:lnTo>
                <a:lnTo>
                  <a:pt x="2561" y="524"/>
                </a:lnTo>
                <a:lnTo>
                  <a:pt x="2561" y="0"/>
                </a:lnTo>
                <a:lnTo>
                  <a:pt x="259" y="0"/>
                </a:lnTo>
                <a:lnTo>
                  <a:pt x="268" y="92"/>
                </a:lnTo>
                <a:cubicBezTo>
                  <a:pt x="268" y="194"/>
                  <a:pt x="186" y="276"/>
                  <a:pt x="85" y="276"/>
                </a:cubicBezTo>
                <a:lnTo>
                  <a:pt x="0" y="271"/>
                </a:lnTo>
                <a:lnTo>
                  <a:pt x="0" y="6054"/>
                </a:lnTo>
                <a:lnTo>
                  <a:pt x="76" y="6050"/>
                </a:lnTo>
                <a:cubicBezTo>
                  <a:pt x="80" y="6050"/>
                  <a:pt x="84" y="6049"/>
                  <a:pt x="85" y="6049"/>
                </a:cubicBezTo>
                <a:cubicBezTo>
                  <a:pt x="186" y="6049"/>
                  <a:pt x="268" y="6131"/>
                  <a:pt x="268" y="6233"/>
                </a:cubicBezTo>
                <a:lnTo>
                  <a:pt x="268" y="6304"/>
                </a:lnTo>
                <a:lnTo>
                  <a:pt x="2561" y="6304"/>
                </a:lnTo>
                <a:lnTo>
                  <a:pt x="2561" y="5939"/>
                </a:lnTo>
                <a:lnTo>
                  <a:pt x="3264" y="5939"/>
                </a:lnTo>
                <a:lnTo>
                  <a:pt x="3264" y="3463"/>
                </a:lnTo>
                <a:lnTo>
                  <a:pt x="3193" y="3463"/>
                </a:lnTo>
                <a:cubicBezTo>
                  <a:pt x="3021" y="3463"/>
                  <a:pt x="2881" y="3323"/>
                  <a:pt x="2881" y="3152"/>
                </a:cubicBezTo>
                <a:cubicBezTo>
                  <a:pt x="2881" y="2980"/>
                  <a:pt x="3021" y="2841"/>
                  <a:pt x="3193" y="2841"/>
                </a:cubicBezTo>
                <a:close/>
                <a:moveTo>
                  <a:pt x="1961" y="5814"/>
                </a:moveTo>
                <a:lnTo>
                  <a:pt x="517" y="5814"/>
                </a:lnTo>
                <a:lnTo>
                  <a:pt x="517" y="5176"/>
                </a:lnTo>
                <a:lnTo>
                  <a:pt x="1961" y="5176"/>
                </a:lnTo>
                <a:lnTo>
                  <a:pt x="1961" y="5814"/>
                </a:lnTo>
                <a:close/>
                <a:moveTo>
                  <a:pt x="1961" y="4967"/>
                </a:moveTo>
                <a:lnTo>
                  <a:pt x="517" y="4967"/>
                </a:lnTo>
                <a:lnTo>
                  <a:pt x="517" y="4328"/>
                </a:lnTo>
                <a:lnTo>
                  <a:pt x="1961" y="4328"/>
                </a:lnTo>
                <a:lnTo>
                  <a:pt x="1961" y="4967"/>
                </a:lnTo>
                <a:close/>
                <a:moveTo>
                  <a:pt x="1961" y="4078"/>
                </a:moveTo>
                <a:lnTo>
                  <a:pt x="517" y="4078"/>
                </a:lnTo>
                <a:lnTo>
                  <a:pt x="517" y="3439"/>
                </a:lnTo>
                <a:lnTo>
                  <a:pt x="1961" y="3439"/>
                </a:lnTo>
                <a:lnTo>
                  <a:pt x="1961" y="4078"/>
                </a:lnTo>
                <a:close/>
                <a:moveTo>
                  <a:pt x="1961" y="2899"/>
                </a:moveTo>
                <a:lnTo>
                  <a:pt x="517" y="2899"/>
                </a:lnTo>
                <a:lnTo>
                  <a:pt x="517" y="2261"/>
                </a:lnTo>
                <a:lnTo>
                  <a:pt x="1961" y="2261"/>
                </a:lnTo>
                <a:lnTo>
                  <a:pt x="1961" y="2899"/>
                </a:lnTo>
                <a:close/>
                <a:moveTo>
                  <a:pt x="1961" y="2052"/>
                </a:moveTo>
                <a:lnTo>
                  <a:pt x="517" y="2052"/>
                </a:lnTo>
                <a:lnTo>
                  <a:pt x="517" y="1413"/>
                </a:lnTo>
                <a:lnTo>
                  <a:pt x="1961" y="1413"/>
                </a:lnTo>
                <a:lnTo>
                  <a:pt x="1961" y="2052"/>
                </a:lnTo>
                <a:close/>
                <a:moveTo>
                  <a:pt x="1961" y="1163"/>
                </a:moveTo>
                <a:lnTo>
                  <a:pt x="517" y="1163"/>
                </a:lnTo>
                <a:lnTo>
                  <a:pt x="517" y="524"/>
                </a:lnTo>
                <a:lnTo>
                  <a:pt x="1961" y="524"/>
                </a:lnTo>
                <a:lnTo>
                  <a:pt x="1961" y="1163"/>
                </a:lnTo>
                <a:close/>
                <a:moveTo>
                  <a:pt x="3121" y="3600"/>
                </a:moveTo>
                <a:lnTo>
                  <a:pt x="3121" y="5796"/>
                </a:lnTo>
                <a:lnTo>
                  <a:pt x="2561" y="5796"/>
                </a:lnTo>
                <a:lnTo>
                  <a:pt x="2561" y="5381"/>
                </a:lnTo>
                <a:lnTo>
                  <a:pt x="2974" y="5381"/>
                </a:lnTo>
                <a:lnTo>
                  <a:pt x="2974" y="5238"/>
                </a:lnTo>
                <a:lnTo>
                  <a:pt x="2561" y="5238"/>
                </a:lnTo>
                <a:lnTo>
                  <a:pt x="2561" y="5081"/>
                </a:lnTo>
                <a:lnTo>
                  <a:pt x="2974" y="5081"/>
                </a:lnTo>
                <a:lnTo>
                  <a:pt x="2974" y="4939"/>
                </a:lnTo>
                <a:lnTo>
                  <a:pt x="2561" y="4939"/>
                </a:lnTo>
                <a:lnTo>
                  <a:pt x="2561" y="4786"/>
                </a:lnTo>
                <a:lnTo>
                  <a:pt x="2974" y="4786"/>
                </a:lnTo>
                <a:lnTo>
                  <a:pt x="2974" y="4644"/>
                </a:lnTo>
                <a:lnTo>
                  <a:pt x="2561" y="4644"/>
                </a:lnTo>
                <a:lnTo>
                  <a:pt x="2561" y="4507"/>
                </a:lnTo>
                <a:lnTo>
                  <a:pt x="2974" y="4507"/>
                </a:lnTo>
                <a:lnTo>
                  <a:pt x="2974" y="4365"/>
                </a:lnTo>
                <a:lnTo>
                  <a:pt x="2561" y="4365"/>
                </a:lnTo>
                <a:lnTo>
                  <a:pt x="2561" y="4207"/>
                </a:lnTo>
                <a:lnTo>
                  <a:pt x="2974" y="4207"/>
                </a:lnTo>
                <a:lnTo>
                  <a:pt x="2974" y="4065"/>
                </a:lnTo>
                <a:lnTo>
                  <a:pt x="2561" y="4065"/>
                </a:lnTo>
                <a:lnTo>
                  <a:pt x="2561" y="3913"/>
                </a:lnTo>
                <a:lnTo>
                  <a:pt x="2974" y="3913"/>
                </a:lnTo>
                <a:lnTo>
                  <a:pt x="2974" y="3770"/>
                </a:lnTo>
                <a:lnTo>
                  <a:pt x="2561" y="3770"/>
                </a:lnTo>
                <a:lnTo>
                  <a:pt x="2561" y="2605"/>
                </a:lnTo>
                <a:lnTo>
                  <a:pt x="2974" y="2605"/>
                </a:lnTo>
                <a:lnTo>
                  <a:pt x="2974" y="2463"/>
                </a:lnTo>
                <a:lnTo>
                  <a:pt x="2561" y="2463"/>
                </a:lnTo>
                <a:lnTo>
                  <a:pt x="2561" y="2305"/>
                </a:lnTo>
                <a:lnTo>
                  <a:pt x="2974" y="2305"/>
                </a:lnTo>
                <a:lnTo>
                  <a:pt x="2974" y="2163"/>
                </a:lnTo>
                <a:lnTo>
                  <a:pt x="2561" y="2163"/>
                </a:lnTo>
                <a:lnTo>
                  <a:pt x="2561" y="2011"/>
                </a:lnTo>
                <a:lnTo>
                  <a:pt x="2974" y="2011"/>
                </a:lnTo>
                <a:lnTo>
                  <a:pt x="2974" y="1869"/>
                </a:lnTo>
                <a:lnTo>
                  <a:pt x="2561" y="1869"/>
                </a:lnTo>
                <a:lnTo>
                  <a:pt x="2561" y="1732"/>
                </a:lnTo>
                <a:lnTo>
                  <a:pt x="2974" y="1732"/>
                </a:lnTo>
                <a:lnTo>
                  <a:pt x="2974" y="1589"/>
                </a:lnTo>
                <a:lnTo>
                  <a:pt x="2561" y="1589"/>
                </a:lnTo>
                <a:lnTo>
                  <a:pt x="2561" y="1432"/>
                </a:lnTo>
                <a:lnTo>
                  <a:pt x="2974" y="1432"/>
                </a:lnTo>
                <a:lnTo>
                  <a:pt x="2974" y="1290"/>
                </a:lnTo>
                <a:lnTo>
                  <a:pt x="2561" y="1290"/>
                </a:lnTo>
                <a:lnTo>
                  <a:pt x="2561" y="1137"/>
                </a:lnTo>
                <a:lnTo>
                  <a:pt x="2974" y="1137"/>
                </a:lnTo>
                <a:lnTo>
                  <a:pt x="2974" y="995"/>
                </a:lnTo>
                <a:lnTo>
                  <a:pt x="2561" y="995"/>
                </a:lnTo>
                <a:lnTo>
                  <a:pt x="2561" y="667"/>
                </a:lnTo>
                <a:lnTo>
                  <a:pt x="3121" y="667"/>
                </a:lnTo>
                <a:lnTo>
                  <a:pt x="3121" y="2704"/>
                </a:lnTo>
                <a:cubicBezTo>
                  <a:pt x="2902" y="2738"/>
                  <a:pt x="2739" y="2926"/>
                  <a:pt x="2739" y="3152"/>
                </a:cubicBezTo>
                <a:cubicBezTo>
                  <a:pt x="2739" y="3378"/>
                  <a:pt x="2902" y="3566"/>
                  <a:pt x="3121" y="360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defTabSz="914112" fontAlgn="ctr">
              <a:defRPr/>
            </a:pP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65" name="圆角矩形 164"/>
          <p:cNvSpPr/>
          <p:nvPr/>
        </p:nvSpPr>
        <p:spPr>
          <a:xfrm>
            <a:off x="6321579" y="1490248"/>
            <a:ext cx="4322328" cy="3167845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66" name="矩形 165"/>
          <p:cNvSpPr/>
          <p:nvPr/>
        </p:nvSpPr>
        <p:spPr>
          <a:xfrm>
            <a:off x="6270035" y="2935707"/>
            <a:ext cx="2263104" cy="7290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</a:rPr>
              <a:t>CPU quota</a:t>
            </a:r>
            <a:endParaRPr lang="en-US" altLang="zh-CN" sz="11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Multiple VMs</a:t>
            </a:r>
            <a:endParaRPr lang="en-US" altLang="zh-CN" sz="10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compete for the CPU resources based on the CPU quota.</a:t>
            </a:r>
          </a:p>
        </p:txBody>
      </p:sp>
      <p:sp>
        <p:nvSpPr>
          <p:cNvPr id="167" name="矩形 166"/>
          <p:cNvSpPr/>
          <p:nvPr/>
        </p:nvSpPr>
        <p:spPr>
          <a:xfrm>
            <a:off x="6253175" y="3720826"/>
            <a:ext cx="2296825" cy="7099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</a:rPr>
              <a:t>CPU reservation</a:t>
            </a:r>
            <a:endParaRPr lang="en-US" altLang="zh-CN" sz="11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The minimum CPU computing power</a:t>
            </a:r>
            <a:endParaRPr lang="en-US" altLang="zh-CN" sz="10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available to VMs is precisely controlled.</a:t>
            </a:r>
          </a:p>
        </p:txBody>
      </p:sp>
      <p:sp>
        <p:nvSpPr>
          <p:cNvPr id="168" name="矩形 167"/>
          <p:cNvSpPr/>
          <p:nvPr/>
        </p:nvSpPr>
        <p:spPr>
          <a:xfrm>
            <a:off x="8379687" y="2927148"/>
            <a:ext cx="2372786" cy="7290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</a:rPr>
              <a:t>Memory quota</a:t>
            </a:r>
            <a:endParaRPr lang="en-US" altLang="zh-CN" sz="11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Multiple VMs</a:t>
            </a:r>
            <a:endParaRPr lang="en-US" altLang="zh-CN" sz="105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compete for the memory resources based on the memory quota.</a:t>
            </a:r>
            <a:endParaRPr lang="en-US" altLang="zh-CN" sz="105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8525803" y="3720826"/>
            <a:ext cx="2080551" cy="7099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</a:rPr>
              <a:t>Memory reservation</a:t>
            </a:r>
            <a:endParaRPr lang="en-US" altLang="zh-CN" sz="11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The minimum memory capacity</a:t>
            </a:r>
            <a:endParaRPr lang="en-US" altLang="zh-CN" sz="10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ctr"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available to VMs is precisely controlled.</a:t>
            </a:r>
            <a:endParaRPr lang="en-US" altLang="zh-CN" sz="10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6588989" y="1543794"/>
            <a:ext cx="1191066" cy="461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lnSpc>
                <a:spcPts val="3439"/>
              </a:lnSpc>
              <a:defRPr/>
            </a:pPr>
            <a:r>
              <a:rPr lang="en-US" sz="1399" dirty="0">
                <a:solidFill>
                  <a:srgbClr val="1D1D1A"/>
                </a:solidFill>
                <a:latin typeface="Arial" panose="020B0604020202020204" pitchFamily="34" charset="0"/>
              </a:rPr>
              <a:t>VM</a:t>
            </a:r>
          </a:p>
        </p:txBody>
      </p:sp>
      <p:sp>
        <p:nvSpPr>
          <p:cNvPr id="171" name="文本框 170"/>
          <p:cNvSpPr txBox="1"/>
          <p:nvPr/>
        </p:nvSpPr>
        <p:spPr>
          <a:xfrm>
            <a:off x="8562043" y="1998143"/>
            <a:ext cx="1937035" cy="449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Note: This applies to memory </a:t>
            </a:r>
            <a:r>
              <a:rPr lang="en-US" sz="1000" dirty="0" err="1">
                <a:solidFill>
                  <a:srgbClr val="1D1D1A"/>
                </a:solidFill>
                <a:latin typeface="Arial" panose="020B0604020202020204" pitchFamily="34" charset="0"/>
              </a:rPr>
              <a:t>overcommitment</a:t>
            </a:r>
            <a:r>
              <a:rPr lang="en-US" sz="1000" dirty="0">
                <a:solidFill>
                  <a:srgbClr val="1D1D1A"/>
                </a:solidFill>
                <a:latin typeface="Arial" panose="020B0604020202020204" pitchFamily="34" charset="0"/>
              </a:rPr>
              <a:t> scenarios.</a:t>
            </a:r>
          </a:p>
        </p:txBody>
      </p:sp>
      <p:cxnSp>
        <p:nvCxnSpPr>
          <p:cNvPr id="173" name="直接连接符 172"/>
          <p:cNvCxnSpPr/>
          <p:nvPr/>
        </p:nvCxnSpPr>
        <p:spPr>
          <a:xfrm>
            <a:off x="8482743" y="1651048"/>
            <a:ext cx="0" cy="289094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6471603" y="1107484"/>
            <a:ext cx="4143514" cy="409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Compute resource </a:t>
            </a:r>
            <a:r>
              <a:rPr lang="en-US" sz="1799" b="1" dirty="0" err="1">
                <a:solidFill>
                  <a:srgbClr val="C00000"/>
                </a:solidFill>
                <a:latin typeface="Arial" panose="020B0604020202020204" pitchFamily="34" charset="0"/>
              </a:rPr>
              <a:t>QoS</a:t>
            </a:r>
            <a:endParaRPr lang="en-US" altLang="zh-CN" sz="1799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438265" y="4961351"/>
            <a:ext cx="4658848" cy="912957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noAutofit/>
          </a:bodyPr>
          <a:lstStyle/>
          <a:p>
            <a:pPr defTabSz="914034" fontAlgn="ctr">
              <a:lnSpc>
                <a:spcPct val="150000"/>
              </a:lnSpc>
              <a:defRPr/>
            </a:pPr>
            <a:endParaRPr lang="en-US" altLang="zh-CN" sz="1399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263215" y="4961351"/>
            <a:ext cx="4658848" cy="912957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noAutofit/>
          </a:bodyPr>
          <a:lstStyle/>
          <a:p>
            <a:pPr defTabSz="914034" fontAlgn="ctr">
              <a:lnSpc>
                <a:spcPct val="150000"/>
              </a:lnSpc>
              <a:defRPr/>
            </a:pPr>
            <a:endParaRPr lang="en-US" altLang="zh-CN" sz="1399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9707218" y="1339"/>
            <a:ext cx="2484783" cy="277368"/>
            <a:chOff x="9730420" y="5288"/>
            <a:chExt cx="2485754" cy="277476"/>
          </a:xfrm>
        </p:grpSpPr>
        <p:sp>
          <p:nvSpPr>
            <p:cNvPr id="69" name="矩形 596"/>
            <p:cNvSpPr/>
            <p:nvPr/>
          </p:nvSpPr>
          <p:spPr>
            <a:xfrm>
              <a:off x="9730420" y="528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Stability and Reliability</a:t>
              </a:r>
            </a:p>
          </p:txBody>
        </p:sp>
        <p:sp>
          <p:nvSpPr>
            <p:cNvPr id="70" name="矩形 597"/>
            <p:cNvSpPr/>
            <p:nvPr/>
          </p:nvSpPr>
          <p:spPr>
            <a:xfrm>
              <a:off x="10510062" y="528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High Efficiency</a:t>
              </a:r>
            </a:p>
          </p:txBody>
        </p:sp>
        <p:sp>
          <p:nvSpPr>
            <p:cNvPr id="71" name="矩形 599"/>
            <p:cNvSpPr/>
            <p:nvPr/>
          </p:nvSpPr>
          <p:spPr>
            <a:xfrm>
              <a:off x="11289703" y="5288"/>
              <a:ext cx="926471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Security and Trustworthiness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9666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99" y="259762"/>
            <a:ext cx="11527637" cy="546236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OVS + DPDK, improving network forwarding performance by 6 times</a:t>
            </a:r>
          </a:p>
        </p:txBody>
      </p:sp>
      <p:sp>
        <p:nvSpPr>
          <p:cNvPr id="71" name="矩形 70"/>
          <p:cNvSpPr/>
          <p:nvPr/>
        </p:nvSpPr>
        <p:spPr>
          <a:xfrm>
            <a:off x="874644" y="4599045"/>
            <a:ext cx="10393299" cy="14791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68300" dist="38100" dir="5400000" sx="105000" sy="105000" algn="ctr" rotWithShape="0">
              <a:schemeClr val="bg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4667945" y="2600065"/>
            <a:ext cx="2842631" cy="66843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defTabSz="914112" fontAlgn="ctr">
              <a:defRPr/>
            </a:pPr>
            <a:r>
              <a:rPr lang="en-US" sz="1399" dirty="0" err="1">
                <a:solidFill>
                  <a:srgbClr val="666666"/>
                </a:solidFill>
                <a:latin typeface="Arial" panose="020B0604020202020204" pitchFamily="34" charset="0"/>
              </a:rPr>
              <a:t>FusionCompute</a:t>
            </a: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667946" y="3852379"/>
            <a:ext cx="2819987" cy="3677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</a:rPr>
              <a:t>Physical NIC</a:t>
            </a:r>
            <a:endParaRPr lang="en-US" altLang="zh-CN" sz="1200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  <a:p>
            <a:pPr algn="ctr" defTabSz="914112" fontAlgn="ctr">
              <a:defRPr/>
            </a:pPr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</a:rPr>
              <a:t>(Intel 82599ES, Intel XXV710, and Intel XL710)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859652" y="3480260"/>
            <a:ext cx="441898" cy="3677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666666"/>
                </a:solidFill>
                <a:latin typeface="Arial" panose="020B0604020202020204" pitchFamily="34" charset="0"/>
              </a:rPr>
              <a:t>VF</a:t>
            </a:r>
          </a:p>
        </p:txBody>
      </p:sp>
      <p:sp>
        <p:nvSpPr>
          <p:cNvPr id="75" name="矩形 74"/>
          <p:cNvSpPr/>
          <p:nvPr/>
        </p:nvSpPr>
        <p:spPr>
          <a:xfrm>
            <a:off x="5409966" y="3480260"/>
            <a:ext cx="441898" cy="3677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666666"/>
                </a:solidFill>
                <a:latin typeface="Arial" panose="020B0604020202020204" pitchFamily="34" charset="0"/>
              </a:rPr>
              <a:t>VF</a:t>
            </a:r>
          </a:p>
        </p:txBody>
      </p:sp>
      <p:sp>
        <p:nvSpPr>
          <p:cNvPr id="76" name="矩形 75"/>
          <p:cNvSpPr/>
          <p:nvPr/>
        </p:nvSpPr>
        <p:spPr>
          <a:xfrm>
            <a:off x="5960280" y="3480259"/>
            <a:ext cx="441898" cy="3677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666666"/>
                </a:solidFill>
                <a:latin typeface="Arial" panose="020B0604020202020204" pitchFamily="34" charset="0"/>
              </a:rPr>
              <a:t>VF</a:t>
            </a:r>
          </a:p>
        </p:txBody>
      </p:sp>
      <p:sp>
        <p:nvSpPr>
          <p:cNvPr id="77" name="矩形 76"/>
          <p:cNvSpPr/>
          <p:nvPr/>
        </p:nvSpPr>
        <p:spPr>
          <a:xfrm>
            <a:off x="6828056" y="3480258"/>
            <a:ext cx="441898" cy="3677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666666"/>
                </a:solidFill>
                <a:latin typeface="Arial" panose="020B0604020202020204" pitchFamily="34" charset="0"/>
              </a:rPr>
              <a:t>VF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6421049" y="3415237"/>
            <a:ext cx="471153" cy="369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799" dirty="0">
                <a:solidFill>
                  <a:srgbClr val="1D1D1A"/>
                </a:solidFill>
                <a:latin typeface="Arial" panose="020B0604020202020204" pitchFamily="34" charset="0"/>
              </a:rPr>
              <a:t>...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9" name="圆角矩形 78"/>
          <p:cNvSpPr/>
          <p:nvPr/>
        </p:nvSpPr>
        <p:spPr>
          <a:xfrm>
            <a:off x="4703642" y="1807342"/>
            <a:ext cx="1292334" cy="591306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720831" y="1874126"/>
            <a:ext cx="1184290" cy="248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VM</a:t>
            </a:r>
          </a:p>
        </p:txBody>
      </p:sp>
      <p:sp>
        <p:nvSpPr>
          <p:cNvPr id="81" name="矩形 80"/>
          <p:cNvSpPr/>
          <p:nvPr/>
        </p:nvSpPr>
        <p:spPr>
          <a:xfrm>
            <a:off x="4859651" y="2248522"/>
            <a:ext cx="441898" cy="1501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700" b="1" dirty="0">
                <a:solidFill>
                  <a:srgbClr val="666666"/>
                </a:solidFill>
                <a:latin typeface="Arial" panose="020B0604020202020204" pitchFamily="34" charset="0"/>
              </a:rPr>
              <a:t>vNic1</a:t>
            </a:r>
            <a:endParaRPr lang="en-US" altLang="zh-CN" sz="700" b="1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5411613" y="2246832"/>
            <a:ext cx="441898" cy="1501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700" b="1" dirty="0">
                <a:solidFill>
                  <a:srgbClr val="666666"/>
                </a:solidFill>
                <a:latin typeface="Arial" panose="020B0604020202020204" pitchFamily="34" charset="0"/>
              </a:rPr>
              <a:t>vNic2</a:t>
            </a:r>
            <a:endParaRPr lang="en-US" altLang="zh-CN" sz="700" b="1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3" name="上下箭头 82"/>
          <p:cNvSpPr/>
          <p:nvPr/>
        </p:nvSpPr>
        <p:spPr>
          <a:xfrm>
            <a:off x="5561285" y="2414471"/>
            <a:ext cx="144547" cy="1069671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021731" y="3880642"/>
            <a:ext cx="2849929" cy="3677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666666"/>
                </a:solidFill>
                <a:latin typeface="Arial" panose="020B0604020202020204" pitchFamily="34" charset="0"/>
              </a:rPr>
              <a:t>Physical NIC</a:t>
            </a: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8380261" y="1805383"/>
            <a:ext cx="1292334" cy="59462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8449189" y="1789648"/>
            <a:ext cx="1184290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VM 0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8530844" y="2196396"/>
            <a:ext cx="908341" cy="20360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700" b="1" dirty="0">
                <a:solidFill>
                  <a:srgbClr val="666666"/>
                </a:solidFill>
                <a:latin typeface="Arial" panose="020B0604020202020204" pitchFamily="34" charset="0"/>
              </a:rPr>
              <a:t>NIC driver</a:t>
            </a:r>
          </a:p>
        </p:txBody>
      </p:sp>
      <p:sp>
        <p:nvSpPr>
          <p:cNvPr id="88" name="矩形 87"/>
          <p:cNvSpPr>
            <a:spLocks/>
          </p:cNvSpPr>
          <p:nvPr/>
        </p:nvSpPr>
        <p:spPr>
          <a:xfrm>
            <a:off x="7823363" y="1404493"/>
            <a:ext cx="3257741" cy="3012379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8518540" y="3410870"/>
            <a:ext cx="2253939" cy="340592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defTabSz="914112" fontAlgn="ctr">
              <a:defRPr/>
            </a:pPr>
            <a:endParaRPr lang="en-US" altLang="zh-CN" sz="1200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4" name="圆角矩形 93"/>
          <p:cNvSpPr/>
          <p:nvPr/>
        </p:nvSpPr>
        <p:spPr>
          <a:xfrm>
            <a:off x="8518541" y="2763930"/>
            <a:ext cx="2253939" cy="528166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defTabSz="914112" fontAlgn="ctr">
              <a:defRPr/>
            </a:pPr>
            <a:endParaRPr lang="en-US" altLang="zh-CN" sz="1299" b="1" dirty="0">
              <a:solidFill>
                <a:srgbClr val="C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5" name="圆角矩形 94"/>
          <p:cNvSpPr/>
          <p:nvPr/>
        </p:nvSpPr>
        <p:spPr>
          <a:xfrm>
            <a:off x="9750798" y="2855524"/>
            <a:ext cx="687673" cy="38999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defTabSz="914112" fontAlgn="ctr"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DPDK</a:t>
            </a:r>
            <a:endParaRPr lang="en-US" altLang="zh-CN" sz="1200" b="1" dirty="0">
              <a:solidFill>
                <a:srgbClr val="C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8021732" y="2564467"/>
            <a:ext cx="2849929" cy="12417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7" name="上下箭头 96"/>
          <p:cNvSpPr/>
          <p:nvPr/>
        </p:nvSpPr>
        <p:spPr>
          <a:xfrm>
            <a:off x="8935292" y="2400003"/>
            <a:ext cx="116012" cy="409628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8530844" y="2044336"/>
            <a:ext cx="908341" cy="14689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700" b="1" dirty="0" err="1">
                <a:solidFill>
                  <a:srgbClr val="666666"/>
                </a:solidFill>
                <a:latin typeface="Arial" panose="020B0604020202020204" pitchFamily="34" charset="0"/>
              </a:rPr>
              <a:t>vNic</a:t>
            </a:r>
            <a:endParaRPr lang="en-US" altLang="zh-CN" sz="700" b="1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728911" y="2527274"/>
            <a:ext cx="1714671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 defTabSz="914112" fontAlgn="ctr">
              <a:defRPr/>
            </a:pPr>
            <a:r>
              <a:rPr lang="en-US" sz="12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Virtualization layer</a:t>
            </a:r>
          </a:p>
        </p:txBody>
      </p:sp>
      <p:sp>
        <p:nvSpPr>
          <p:cNvPr id="100" name="矩形 99"/>
          <p:cNvSpPr>
            <a:spLocks/>
          </p:cNvSpPr>
          <p:nvPr/>
        </p:nvSpPr>
        <p:spPr>
          <a:xfrm>
            <a:off x="4416645" y="1399797"/>
            <a:ext cx="3257741" cy="3012379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1" name="上下箭头 100"/>
          <p:cNvSpPr/>
          <p:nvPr/>
        </p:nvSpPr>
        <p:spPr>
          <a:xfrm>
            <a:off x="5008040" y="2414471"/>
            <a:ext cx="144547" cy="1069671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2" name="上下箭头 101"/>
          <p:cNvSpPr/>
          <p:nvPr/>
        </p:nvSpPr>
        <p:spPr>
          <a:xfrm>
            <a:off x="8935292" y="3337797"/>
            <a:ext cx="116012" cy="536578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8784021" y="3380646"/>
            <a:ext cx="2053764" cy="399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</a:rPr>
              <a:t>No kernel-mode forwarding processing is required.</a:t>
            </a:r>
          </a:p>
        </p:txBody>
      </p:sp>
      <p:sp>
        <p:nvSpPr>
          <p:cNvPr id="104" name="矩形 103"/>
          <p:cNvSpPr/>
          <p:nvPr/>
        </p:nvSpPr>
        <p:spPr>
          <a:xfrm>
            <a:off x="7964411" y="3415609"/>
            <a:ext cx="660518" cy="38139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900" b="1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Kernel mode</a:t>
            </a:r>
          </a:p>
        </p:txBody>
      </p:sp>
      <p:sp>
        <p:nvSpPr>
          <p:cNvPr id="105" name="矩形 104"/>
          <p:cNvSpPr/>
          <p:nvPr/>
        </p:nvSpPr>
        <p:spPr bwMode="auto">
          <a:xfrm>
            <a:off x="8649923" y="2825365"/>
            <a:ext cx="789263" cy="41559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t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Virtual switch</a:t>
            </a:r>
          </a:p>
        </p:txBody>
      </p:sp>
      <p:sp>
        <p:nvSpPr>
          <p:cNvPr id="106" name="矩形 105"/>
          <p:cNvSpPr/>
          <p:nvPr/>
        </p:nvSpPr>
        <p:spPr>
          <a:xfrm>
            <a:off x="8661086" y="3028036"/>
            <a:ext cx="710592" cy="177943"/>
          </a:xfrm>
          <a:prstGeom prst="rect">
            <a:avLst/>
          </a:prstGeom>
          <a:solidFill>
            <a:srgbClr val="C0EAF2"/>
          </a:solidFill>
        </p:spPr>
        <p:txBody>
          <a:bodyPr wrap="square" lIns="19043" tIns="19043" rIns="19043" bIns="19043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</a:rPr>
              <a:t>EVS process</a:t>
            </a:r>
          </a:p>
        </p:txBody>
      </p:sp>
      <p:cxnSp>
        <p:nvCxnSpPr>
          <p:cNvPr id="107" name="直接连接符 106"/>
          <p:cNvCxnSpPr/>
          <p:nvPr/>
        </p:nvCxnSpPr>
        <p:spPr>
          <a:xfrm flipV="1">
            <a:off x="9443115" y="3050521"/>
            <a:ext cx="307682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08" name="矩形 107"/>
          <p:cNvSpPr/>
          <p:nvPr/>
        </p:nvSpPr>
        <p:spPr>
          <a:xfrm>
            <a:off x="8021730" y="2826242"/>
            <a:ext cx="545882" cy="3467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900" b="1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User mode</a:t>
            </a:r>
          </a:p>
        </p:txBody>
      </p:sp>
      <p:sp>
        <p:nvSpPr>
          <p:cNvPr id="109" name="矩形 108"/>
          <p:cNvSpPr/>
          <p:nvPr/>
        </p:nvSpPr>
        <p:spPr>
          <a:xfrm>
            <a:off x="8252157" y="1460000"/>
            <a:ext cx="2485368" cy="276891"/>
          </a:xfrm>
          <a:prstGeom prst="rect">
            <a:avLst/>
          </a:prstGeom>
          <a:solidFill>
            <a:srgbClr val="C00000"/>
          </a:solidFill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User-mode OVS + DPDK</a:t>
            </a:r>
            <a:endParaRPr lang="en-US" altLang="zh-CN" sz="1200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5221577" y="1460000"/>
            <a:ext cx="1688259" cy="276891"/>
          </a:xfrm>
          <a:prstGeom prst="rect">
            <a:avLst/>
          </a:prstGeom>
          <a:solidFill>
            <a:srgbClr val="C00000"/>
          </a:solidFill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SR-IOV </a:t>
            </a:r>
            <a:r>
              <a:rPr lang="en-US" sz="1200" b="1" dirty="0" err="1">
                <a:solidFill>
                  <a:srgbClr val="FFFFFF"/>
                </a:solidFill>
                <a:latin typeface="Arial" panose="020B0604020202020204" pitchFamily="34" charset="0"/>
              </a:rPr>
              <a:t>passthrough</a:t>
            </a:r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4463712" y="4669636"/>
            <a:ext cx="3163608" cy="1061414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The hardware virtualization capability provided by physical NICs is used to mount virtual hardware devices to VMs. The network I/O performance and latency of VMs are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close to those of physical NICs</a:t>
            </a: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.</a:t>
            </a:r>
            <a:endParaRPr lang="en-US" altLang="zh-CN" sz="12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7854259" y="4669636"/>
            <a:ext cx="3254540" cy="1061414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noAutofit/>
          </a:bodyPr>
          <a:lstStyle/>
          <a:p>
            <a:pPr defTabSz="914034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The Data Plane Development Kit (DPDK) technology is used to accelerate network forwarding, and huge pages and user mode are used to reduce packet copies,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improving network forwarding efficiency by a maximum of six times</a:t>
            </a: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 and greatly improving pulse per second (PPS).</a:t>
            </a:r>
            <a:endParaRPr lang="en-US" altLang="zh-CN" sz="12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13" name="矩形 112"/>
          <p:cNvSpPr>
            <a:spLocks/>
          </p:cNvSpPr>
          <p:nvPr/>
        </p:nvSpPr>
        <p:spPr>
          <a:xfrm>
            <a:off x="1001469" y="1399797"/>
            <a:ext cx="3257741" cy="3012379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14" name="矩形 113"/>
          <p:cNvSpPr/>
          <p:nvPr/>
        </p:nvSpPr>
        <p:spPr bwMode="auto">
          <a:xfrm>
            <a:off x="1872914" y="2800136"/>
            <a:ext cx="789263" cy="37781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Virtual switch</a:t>
            </a:r>
          </a:p>
        </p:txBody>
      </p:sp>
      <p:sp>
        <p:nvSpPr>
          <p:cNvPr id="115" name="圆角矩形 114"/>
          <p:cNvSpPr/>
          <p:nvPr/>
        </p:nvSpPr>
        <p:spPr>
          <a:xfrm>
            <a:off x="1704263" y="1774640"/>
            <a:ext cx="1292334" cy="600436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704263" y="1774641"/>
            <a:ext cx="1184290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VM 1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7" name="圆角矩形 116"/>
          <p:cNvSpPr/>
          <p:nvPr/>
        </p:nvSpPr>
        <p:spPr>
          <a:xfrm>
            <a:off x="1359132" y="3376257"/>
            <a:ext cx="2253939" cy="340592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defTabSz="914112" fontAlgn="ctr">
              <a:defRPr/>
            </a:pPr>
            <a:endParaRPr lang="en-US" altLang="zh-CN" sz="1200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18" name="圆角矩形 117"/>
          <p:cNvSpPr/>
          <p:nvPr/>
        </p:nvSpPr>
        <p:spPr>
          <a:xfrm>
            <a:off x="1353698" y="2729317"/>
            <a:ext cx="2253939" cy="528166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defTabSz="914112" fontAlgn="ctr">
              <a:defRPr/>
            </a:pPr>
            <a:endParaRPr lang="en-US" altLang="zh-CN" sz="1299" b="1" dirty="0">
              <a:solidFill>
                <a:srgbClr val="C00000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0" name="矩形 119"/>
          <p:cNvSpPr/>
          <p:nvPr/>
        </p:nvSpPr>
        <p:spPr bwMode="auto">
          <a:xfrm>
            <a:off x="1598086" y="3418894"/>
            <a:ext cx="587035" cy="27519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9043" tIns="19043" rIns="19043" bIns="19043" anchor="ctr" anchorCtr="1">
            <a:noAutofit/>
          </a:bodyPr>
          <a:lstStyle/>
          <a:p>
            <a:pPr algn="ctr" defTabSz="914034" fontAlgn="ctr">
              <a:defRPr/>
            </a:pPr>
            <a:r>
              <a:rPr lang="en-US" sz="10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Data</a:t>
            </a:r>
            <a:endParaRPr lang="en-US" altLang="zh-CN" sz="1000" kern="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914034" fontAlgn="ctr">
              <a:defRPr/>
            </a:pPr>
            <a:r>
              <a:rPr lang="en-US" sz="10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channel</a:t>
            </a:r>
          </a:p>
        </p:txBody>
      </p:sp>
      <p:sp>
        <p:nvSpPr>
          <p:cNvPr id="123" name="矩形 122"/>
          <p:cNvSpPr/>
          <p:nvPr/>
        </p:nvSpPr>
        <p:spPr bwMode="auto">
          <a:xfrm>
            <a:off x="2298331" y="3395552"/>
            <a:ext cx="441048" cy="30271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t" anchorCtr="1">
            <a:noAutofit/>
          </a:bodyPr>
          <a:lstStyle/>
          <a:p>
            <a:pPr defTabSz="914034" fontAlgn="ctr">
              <a:defRPr/>
            </a:pPr>
            <a:endParaRPr lang="en-US" altLang="zh-CN" sz="1000" kern="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1919290" y="2022650"/>
            <a:ext cx="910306" cy="14689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700" b="1" dirty="0" err="1">
                <a:solidFill>
                  <a:srgbClr val="666666"/>
                </a:solidFill>
                <a:latin typeface="Arial" panose="020B0604020202020204" pitchFamily="34" charset="0"/>
              </a:rPr>
              <a:t>vNic</a:t>
            </a:r>
            <a:endParaRPr lang="en-US" altLang="zh-CN" sz="700" b="1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1919290" y="2171470"/>
            <a:ext cx="908341" cy="20360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700" b="1" dirty="0">
                <a:solidFill>
                  <a:srgbClr val="666666"/>
                </a:solidFill>
                <a:latin typeface="Arial" panose="020B0604020202020204" pitchFamily="34" charset="0"/>
              </a:rPr>
              <a:t>NIC driver</a:t>
            </a:r>
          </a:p>
        </p:txBody>
      </p:sp>
      <p:sp>
        <p:nvSpPr>
          <p:cNvPr id="126" name="任意多边形 125"/>
          <p:cNvSpPr/>
          <p:nvPr/>
        </p:nvSpPr>
        <p:spPr>
          <a:xfrm>
            <a:off x="1870067" y="2400003"/>
            <a:ext cx="651635" cy="1545858"/>
          </a:xfrm>
          <a:custGeom>
            <a:avLst/>
            <a:gdLst>
              <a:gd name="connsiteX0" fmla="*/ 501206 w 651890"/>
              <a:gd name="connsiteY0" fmla="*/ 0 h 1866900"/>
              <a:gd name="connsiteX1" fmla="*/ 418656 w 651890"/>
              <a:gd name="connsiteY1" fmla="*/ 558800 h 1866900"/>
              <a:gd name="connsiteX2" fmla="*/ 640906 w 651890"/>
              <a:gd name="connsiteY2" fmla="*/ 1257300 h 1866900"/>
              <a:gd name="connsiteX3" fmla="*/ 12256 w 651890"/>
              <a:gd name="connsiteY3" fmla="*/ 1365250 h 1866900"/>
              <a:gd name="connsiteX4" fmla="*/ 285306 w 651890"/>
              <a:gd name="connsiteY4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890" h="1866900">
                <a:moveTo>
                  <a:pt x="501206" y="0"/>
                </a:moveTo>
                <a:cubicBezTo>
                  <a:pt x="448289" y="174625"/>
                  <a:pt x="395373" y="349250"/>
                  <a:pt x="418656" y="558800"/>
                </a:cubicBezTo>
                <a:cubicBezTo>
                  <a:pt x="441939" y="768350"/>
                  <a:pt x="708639" y="1122892"/>
                  <a:pt x="640906" y="1257300"/>
                </a:cubicBezTo>
                <a:cubicBezTo>
                  <a:pt x="573173" y="1391708"/>
                  <a:pt x="71523" y="1263650"/>
                  <a:pt x="12256" y="1365250"/>
                </a:cubicBezTo>
                <a:cubicBezTo>
                  <a:pt x="-47011" y="1466850"/>
                  <a:pt x="119147" y="1666875"/>
                  <a:pt x="285306" y="186690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headEnd type="triangle" w="med" len="med"/>
            <a:tailEnd type="triangle" w="med" len="med"/>
          </a:ln>
          <a:effectLst/>
        </p:spPr>
        <p:txBody>
          <a:bodyPr wrap="square" rtlCol="0" anchor="ctr">
            <a:noAutofit/>
          </a:bodyPr>
          <a:lstStyle/>
          <a:p>
            <a:pPr algn="ctr" defTabSz="914034" fontAlgn="ctr">
              <a:defRPr/>
            </a:pPr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1282988" y="3846246"/>
            <a:ext cx="2516900" cy="3677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399" dirty="0">
                <a:solidFill>
                  <a:srgbClr val="666666"/>
                </a:solidFill>
                <a:latin typeface="Arial" panose="020B0604020202020204" pitchFamily="34" charset="0"/>
              </a:rPr>
              <a:t>Physical NIC</a:t>
            </a: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1850223" y="1460000"/>
            <a:ext cx="1569240" cy="276891"/>
          </a:xfrm>
          <a:prstGeom prst="rect">
            <a:avLst/>
          </a:prstGeom>
          <a:solidFill>
            <a:srgbClr val="C00000"/>
          </a:solidFill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Kernel-mode OVS</a:t>
            </a:r>
            <a:endParaRPr lang="en-US" altLang="zh-CN" sz="1200" b="1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1644759" y="2498167"/>
            <a:ext cx="1714671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 defTabSz="914112" fontAlgn="ctr">
              <a:defRPr/>
            </a:pPr>
            <a:r>
              <a:rPr lang="en-US" sz="12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Virtualization layer</a:t>
            </a:r>
          </a:p>
        </p:txBody>
      </p:sp>
      <p:sp>
        <p:nvSpPr>
          <p:cNvPr id="130" name="矩形 129"/>
          <p:cNvSpPr/>
          <p:nvPr/>
        </p:nvSpPr>
        <p:spPr>
          <a:xfrm>
            <a:off x="1282987" y="2529854"/>
            <a:ext cx="2516901" cy="12417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2261552" y="3401850"/>
            <a:ext cx="516328" cy="270737"/>
          </a:xfrm>
          <a:prstGeom prst="rect">
            <a:avLst/>
          </a:prstGeom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0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Flow table</a:t>
            </a:r>
          </a:p>
        </p:txBody>
      </p:sp>
      <p:sp>
        <p:nvSpPr>
          <p:cNvPr id="132" name="矩形 131"/>
          <p:cNvSpPr/>
          <p:nvPr/>
        </p:nvSpPr>
        <p:spPr>
          <a:xfrm>
            <a:off x="998544" y="4669636"/>
            <a:ext cx="3260666" cy="1061414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noAutofit/>
          </a:bodyPr>
          <a:lstStyle/>
          <a:p>
            <a:pPr defTabSz="914034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The OVS technology is used to provide advanced network features such as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IP-MAC binding and security groups</a:t>
            </a: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, implementing fine-grained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network 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QoS</a:t>
            </a: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 control.</a:t>
            </a:r>
            <a:endParaRPr lang="en-US" altLang="zh-CN" sz="12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9707218" y="1339"/>
            <a:ext cx="2484783" cy="277368"/>
            <a:chOff x="9730420" y="5288"/>
            <a:chExt cx="2485754" cy="277476"/>
          </a:xfrm>
        </p:grpSpPr>
        <p:sp>
          <p:nvSpPr>
            <p:cNvPr id="65" name="矩形 596"/>
            <p:cNvSpPr/>
            <p:nvPr/>
          </p:nvSpPr>
          <p:spPr>
            <a:xfrm>
              <a:off x="9730420" y="528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Stability and Reliability</a:t>
              </a:r>
            </a:p>
          </p:txBody>
        </p:sp>
        <p:sp>
          <p:nvSpPr>
            <p:cNvPr id="66" name="矩形 597"/>
            <p:cNvSpPr/>
            <p:nvPr/>
          </p:nvSpPr>
          <p:spPr>
            <a:xfrm>
              <a:off x="10510062" y="528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High Efficiency</a:t>
              </a:r>
            </a:p>
          </p:txBody>
        </p:sp>
        <p:sp>
          <p:nvSpPr>
            <p:cNvPr id="67" name="矩形 599"/>
            <p:cNvSpPr/>
            <p:nvPr/>
          </p:nvSpPr>
          <p:spPr>
            <a:xfrm>
              <a:off x="11289703" y="5288"/>
              <a:ext cx="926471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Security and Trustworthiness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0718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858968" y="4717008"/>
            <a:ext cx="10779739" cy="14923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68300" dist="38100" dir="5400000" sx="105000" sy="105000" algn="ctr" rotWithShape="0">
              <a:schemeClr val="bg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99" y="169362"/>
            <a:ext cx="10889310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GPU Graphics Acceleration and Atlas-enabled AI Training</a:t>
            </a:r>
            <a:endParaRPr lang="en-US" altLang="zh-CN" sz="2798" dirty="0">
              <a:solidFill>
                <a:srgbClr val="C00000"/>
              </a:solidFill>
              <a:latin typeface="Arial" panose="020B0604020202020204" pitchFamily="34" charset="0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vga-card_40090"/>
          <p:cNvSpPr>
            <a:spLocks noChangeAspect="1"/>
          </p:cNvSpPr>
          <p:nvPr/>
        </p:nvSpPr>
        <p:spPr bwMode="auto">
          <a:xfrm>
            <a:off x="4563492" y="3756255"/>
            <a:ext cx="635421" cy="313735"/>
          </a:xfrm>
          <a:custGeom>
            <a:avLst/>
            <a:gdLst>
              <a:gd name="connsiteX0" fmla="*/ 348063 w 551291"/>
              <a:gd name="connsiteY0" fmla="*/ 187825 h 272197"/>
              <a:gd name="connsiteX1" fmla="*/ 354500 w 551291"/>
              <a:gd name="connsiteY1" fmla="*/ 194262 h 272197"/>
              <a:gd name="connsiteX2" fmla="*/ 348063 w 551291"/>
              <a:gd name="connsiteY2" fmla="*/ 200699 h 272197"/>
              <a:gd name="connsiteX3" fmla="*/ 341626 w 551291"/>
              <a:gd name="connsiteY3" fmla="*/ 194262 h 272197"/>
              <a:gd name="connsiteX4" fmla="*/ 348063 w 551291"/>
              <a:gd name="connsiteY4" fmla="*/ 187825 h 272197"/>
              <a:gd name="connsiteX5" fmla="*/ 205987 w 551291"/>
              <a:gd name="connsiteY5" fmla="*/ 187825 h 272197"/>
              <a:gd name="connsiteX6" fmla="*/ 212424 w 551291"/>
              <a:gd name="connsiteY6" fmla="*/ 194262 h 272197"/>
              <a:gd name="connsiteX7" fmla="*/ 205987 w 551291"/>
              <a:gd name="connsiteY7" fmla="*/ 200699 h 272197"/>
              <a:gd name="connsiteX8" fmla="*/ 199550 w 551291"/>
              <a:gd name="connsiteY8" fmla="*/ 194262 h 272197"/>
              <a:gd name="connsiteX9" fmla="*/ 205987 w 551291"/>
              <a:gd name="connsiteY9" fmla="*/ 187825 h 272197"/>
              <a:gd name="connsiteX10" fmla="*/ 265547 w 551291"/>
              <a:gd name="connsiteY10" fmla="*/ 55792 h 272197"/>
              <a:gd name="connsiteX11" fmla="*/ 278460 w 551291"/>
              <a:gd name="connsiteY11" fmla="*/ 106007 h 272197"/>
              <a:gd name="connsiteX12" fmla="*/ 277025 w 551291"/>
              <a:gd name="connsiteY12" fmla="*/ 104573 h 272197"/>
              <a:gd name="connsiteX13" fmla="*/ 274156 w 551291"/>
              <a:gd name="connsiteY13" fmla="*/ 106007 h 272197"/>
              <a:gd name="connsiteX14" fmla="*/ 248331 w 551291"/>
              <a:gd name="connsiteY14" fmla="*/ 57227 h 272197"/>
              <a:gd name="connsiteX15" fmla="*/ 246896 w 551291"/>
              <a:gd name="connsiteY15" fmla="*/ 58662 h 272197"/>
              <a:gd name="connsiteX16" fmla="*/ 221071 w 551291"/>
              <a:gd name="connsiteY16" fmla="*/ 83052 h 272197"/>
              <a:gd name="connsiteX17" fmla="*/ 265547 w 551291"/>
              <a:gd name="connsiteY17" fmla="*/ 110312 h 272197"/>
              <a:gd name="connsiteX18" fmla="*/ 262678 w 551291"/>
              <a:gd name="connsiteY18" fmla="*/ 113181 h 272197"/>
              <a:gd name="connsiteX19" fmla="*/ 209593 w 551291"/>
              <a:gd name="connsiteY19" fmla="*/ 98834 h 272197"/>
              <a:gd name="connsiteX20" fmla="*/ 209593 w 551291"/>
              <a:gd name="connsiteY20" fmla="*/ 100268 h 272197"/>
              <a:gd name="connsiteX21" fmla="*/ 209593 w 551291"/>
              <a:gd name="connsiteY21" fmla="*/ 136137 h 272197"/>
              <a:gd name="connsiteX22" fmla="*/ 259809 w 551291"/>
              <a:gd name="connsiteY22" fmla="*/ 121789 h 272197"/>
              <a:gd name="connsiteX23" fmla="*/ 259809 w 551291"/>
              <a:gd name="connsiteY23" fmla="*/ 123224 h 272197"/>
              <a:gd name="connsiteX24" fmla="*/ 259809 w 551291"/>
              <a:gd name="connsiteY24" fmla="*/ 126093 h 272197"/>
              <a:gd name="connsiteX25" fmla="*/ 211028 w 551291"/>
              <a:gd name="connsiteY25" fmla="*/ 151918 h 272197"/>
              <a:gd name="connsiteX26" fmla="*/ 212463 w 551291"/>
              <a:gd name="connsiteY26" fmla="*/ 154788 h 272197"/>
              <a:gd name="connsiteX27" fmla="*/ 236853 w 551291"/>
              <a:gd name="connsiteY27" fmla="*/ 179178 h 272197"/>
              <a:gd name="connsiteX28" fmla="*/ 264113 w 551291"/>
              <a:gd name="connsiteY28" fmla="*/ 136137 h 272197"/>
              <a:gd name="connsiteX29" fmla="*/ 266982 w 551291"/>
              <a:gd name="connsiteY29" fmla="*/ 139006 h 272197"/>
              <a:gd name="connsiteX30" fmla="*/ 252635 w 551291"/>
              <a:gd name="connsiteY30" fmla="*/ 190656 h 272197"/>
              <a:gd name="connsiteX31" fmla="*/ 254070 w 551291"/>
              <a:gd name="connsiteY31" fmla="*/ 190656 h 272197"/>
              <a:gd name="connsiteX32" fmla="*/ 289938 w 551291"/>
              <a:gd name="connsiteY32" fmla="*/ 190656 h 272197"/>
              <a:gd name="connsiteX33" fmla="*/ 275591 w 551291"/>
              <a:gd name="connsiteY33" fmla="*/ 141875 h 272197"/>
              <a:gd name="connsiteX34" fmla="*/ 277025 w 551291"/>
              <a:gd name="connsiteY34" fmla="*/ 141875 h 272197"/>
              <a:gd name="connsiteX35" fmla="*/ 279895 w 551291"/>
              <a:gd name="connsiteY35" fmla="*/ 141875 h 272197"/>
              <a:gd name="connsiteX36" fmla="*/ 305720 w 551291"/>
              <a:gd name="connsiteY36" fmla="*/ 189221 h 272197"/>
              <a:gd name="connsiteX37" fmla="*/ 308589 w 551291"/>
              <a:gd name="connsiteY37" fmla="*/ 187787 h 272197"/>
              <a:gd name="connsiteX38" fmla="*/ 332979 w 551291"/>
              <a:gd name="connsiteY38" fmla="*/ 163396 h 272197"/>
              <a:gd name="connsiteX39" fmla="*/ 289938 w 551291"/>
              <a:gd name="connsiteY39" fmla="*/ 137571 h 272197"/>
              <a:gd name="connsiteX40" fmla="*/ 292807 w 551291"/>
              <a:gd name="connsiteY40" fmla="*/ 134702 h 272197"/>
              <a:gd name="connsiteX41" fmla="*/ 344457 w 551291"/>
              <a:gd name="connsiteY41" fmla="*/ 149049 h 272197"/>
              <a:gd name="connsiteX42" fmla="*/ 344457 w 551291"/>
              <a:gd name="connsiteY42" fmla="*/ 147614 h 272197"/>
              <a:gd name="connsiteX43" fmla="*/ 344457 w 551291"/>
              <a:gd name="connsiteY43" fmla="*/ 111746 h 272197"/>
              <a:gd name="connsiteX44" fmla="*/ 295677 w 551291"/>
              <a:gd name="connsiteY44" fmla="*/ 124659 h 272197"/>
              <a:gd name="connsiteX45" fmla="*/ 295677 w 551291"/>
              <a:gd name="connsiteY45" fmla="*/ 123224 h 272197"/>
              <a:gd name="connsiteX46" fmla="*/ 295677 w 551291"/>
              <a:gd name="connsiteY46" fmla="*/ 120355 h 272197"/>
              <a:gd name="connsiteX47" fmla="*/ 343022 w 551291"/>
              <a:gd name="connsiteY47" fmla="*/ 94530 h 272197"/>
              <a:gd name="connsiteX48" fmla="*/ 341588 w 551291"/>
              <a:gd name="connsiteY48" fmla="*/ 93095 h 272197"/>
              <a:gd name="connsiteX49" fmla="*/ 317197 w 551291"/>
              <a:gd name="connsiteY49" fmla="*/ 67270 h 272197"/>
              <a:gd name="connsiteX50" fmla="*/ 291372 w 551291"/>
              <a:gd name="connsiteY50" fmla="*/ 111746 h 272197"/>
              <a:gd name="connsiteX51" fmla="*/ 288503 w 551291"/>
              <a:gd name="connsiteY51" fmla="*/ 108877 h 272197"/>
              <a:gd name="connsiteX52" fmla="*/ 302850 w 551291"/>
              <a:gd name="connsiteY52" fmla="*/ 55792 h 272197"/>
              <a:gd name="connsiteX53" fmla="*/ 301416 w 551291"/>
              <a:gd name="connsiteY53" fmla="*/ 55792 h 272197"/>
              <a:gd name="connsiteX54" fmla="*/ 348063 w 551291"/>
              <a:gd name="connsiteY54" fmla="*/ 45749 h 272197"/>
              <a:gd name="connsiteX55" fmla="*/ 354500 w 551291"/>
              <a:gd name="connsiteY55" fmla="*/ 52186 h 272197"/>
              <a:gd name="connsiteX56" fmla="*/ 348063 w 551291"/>
              <a:gd name="connsiteY56" fmla="*/ 58623 h 272197"/>
              <a:gd name="connsiteX57" fmla="*/ 341626 w 551291"/>
              <a:gd name="connsiteY57" fmla="*/ 52186 h 272197"/>
              <a:gd name="connsiteX58" fmla="*/ 348063 w 551291"/>
              <a:gd name="connsiteY58" fmla="*/ 45749 h 272197"/>
              <a:gd name="connsiteX59" fmla="*/ 254070 w 551291"/>
              <a:gd name="connsiteY59" fmla="*/ 45749 h 272197"/>
              <a:gd name="connsiteX60" fmla="*/ 301416 w 551291"/>
              <a:gd name="connsiteY60" fmla="*/ 45749 h 272197"/>
              <a:gd name="connsiteX61" fmla="*/ 315763 w 551291"/>
              <a:gd name="connsiteY61" fmla="*/ 51488 h 272197"/>
              <a:gd name="connsiteX62" fmla="*/ 348761 w 551291"/>
              <a:gd name="connsiteY62" fmla="*/ 85921 h 272197"/>
              <a:gd name="connsiteX63" fmla="*/ 354500 w 551291"/>
              <a:gd name="connsiteY63" fmla="*/ 100268 h 272197"/>
              <a:gd name="connsiteX64" fmla="*/ 354500 w 551291"/>
              <a:gd name="connsiteY64" fmla="*/ 147614 h 272197"/>
              <a:gd name="connsiteX65" fmla="*/ 348761 w 551291"/>
              <a:gd name="connsiteY65" fmla="*/ 161962 h 272197"/>
              <a:gd name="connsiteX66" fmla="*/ 315763 w 551291"/>
              <a:gd name="connsiteY66" fmla="*/ 194960 h 272197"/>
              <a:gd name="connsiteX67" fmla="*/ 301416 w 551291"/>
              <a:gd name="connsiteY67" fmla="*/ 200699 h 272197"/>
              <a:gd name="connsiteX68" fmla="*/ 254070 w 551291"/>
              <a:gd name="connsiteY68" fmla="*/ 200699 h 272197"/>
              <a:gd name="connsiteX69" fmla="*/ 239722 w 551291"/>
              <a:gd name="connsiteY69" fmla="*/ 194960 h 272197"/>
              <a:gd name="connsiteX70" fmla="*/ 205289 w 551291"/>
              <a:gd name="connsiteY70" fmla="*/ 161962 h 272197"/>
              <a:gd name="connsiteX71" fmla="*/ 199550 w 551291"/>
              <a:gd name="connsiteY71" fmla="*/ 147614 h 272197"/>
              <a:gd name="connsiteX72" fmla="*/ 199550 w 551291"/>
              <a:gd name="connsiteY72" fmla="*/ 100268 h 272197"/>
              <a:gd name="connsiteX73" fmla="*/ 205289 w 551291"/>
              <a:gd name="connsiteY73" fmla="*/ 85921 h 272197"/>
              <a:gd name="connsiteX74" fmla="*/ 239722 w 551291"/>
              <a:gd name="connsiteY74" fmla="*/ 51488 h 272197"/>
              <a:gd name="connsiteX75" fmla="*/ 254070 w 551291"/>
              <a:gd name="connsiteY75" fmla="*/ 45749 h 272197"/>
              <a:gd name="connsiteX76" fmla="*/ 205987 w 551291"/>
              <a:gd name="connsiteY76" fmla="*/ 45749 h 272197"/>
              <a:gd name="connsiteX77" fmla="*/ 212424 w 551291"/>
              <a:gd name="connsiteY77" fmla="*/ 52186 h 272197"/>
              <a:gd name="connsiteX78" fmla="*/ 205987 w 551291"/>
              <a:gd name="connsiteY78" fmla="*/ 58623 h 272197"/>
              <a:gd name="connsiteX79" fmla="*/ 199550 w 551291"/>
              <a:gd name="connsiteY79" fmla="*/ 52186 h 272197"/>
              <a:gd name="connsiteX80" fmla="*/ 205987 w 551291"/>
              <a:gd name="connsiteY80" fmla="*/ 45749 h 272197"/>
              <a:gd name="connsiteX81" fmla="*/ 208161 w 551291"/>
              <a:gd name="connsiteY81" fmla="*/ 37248 h 272197"/>
              <a:gd name="connsiteX82" fmla="*/ 190933 w 551291"/>
              <a:gd name="connsiteY82" fmla="*/ 54439 h 272197"/>
              <a:gd name="connsiteX83" fmla="*/ 190933 w 551291"/>
              <a:gd name="connsiteY83" fmla="*/ 193403 h 272197"/>
              <a:gd name="connsiteX84" fmla="*/ 208161 w 551291"/>
              <a:gd name="connsiteY84" fmla="*/ 210595 h 272197"/>
              <a:gd name="connsiteX85" fmla="*/ 347423 w 551291"/>
              <a:gd name="connsiteY85" fmla="*/ 210595 h 272197"/>
              <a:gd name="connsiteX86" fmla="*/ 364651 w 551291"/>
              <a:gd name="connsiteY86" fmla="*/ 193403 h 272197"/>
              <a:gd name="connsiteX87" fmla="*/ 364651 w 551291"/>
              <a:gd name="connsiteY87" fmla="*/ 54439 h 272197"/>
              <a:gd name="connsiteX88" fmla="*/ 347423 w 551291"/>
              <a:gd name="connsiteY88" fmla="*/ 37248 h 272197"/>
              <a:gd name="connsiteX89" fmla="*/ 66027 w 551291"/>
              <a:gd name="connsiteY89" fmla="*/ 0 h 272197"/>
              <a:gd name="connsiteX90" fmla="*/ 538370 w 551291"/>
              <a:gd name="connsiteY90" fmla="*/ 0 h 272197"/>
              <a:gd name="connsiteX91" fmla="*/ 551291 w 551291"/>
              <a:gd name="connsiteY91" fmla="*/ 11461 h 272197"/>
              <a:gd name="connsiteX92" fmla="*/ 551291 w 551291"/>
              <a:gd name="connsiteY92" fmla="*/ 234949 h 272197"/>
              <a:gd name="connsiteX93" fmla="*/ 538370 w 551291"/>
              <a:gd name="connsiteY93" fmla="*/ 247843 h 272197"/>
              <a:gd name="connsiteX94" fmla="*/ 401979 w 551291"/>
              <a:gd name="connsiteY94" fmla="*/ 247843 h 272197"/>
              <a:gd name="connsiteX95" fmla="*/ 401979 w 551291"/>
              <a:gd name="connsiteY95" fmla="*/ 260736 h 272197"/>
              <a:gd name="connsiteX96" fmla="*/ 389058 w 551291"/>
              <a:gd name="connsiteY96" fmla="*/ 272197 h 272197"/>
              <a:gd name="connsiteX97" fmla="*/ 165090 w 551291"/>
              <a:gd name="connsiteY97" fmla="*/ 272197 h 272197"/>
              <a:gd name="connsiteX98" fmla="*/ 153605 w 551291"/>
              <a:gd name="connsiteY98" fmla="*/ 260736 h 272197"/>
              <a:gd name="connsiteX99" fmla="*/ 153605 w 551291"/>
              <a:gd name="connsiteY99" fmla="*/ 247843 h 272197"/>
              <a:gd name="connsiteX100" fmla="*/ 66027 w 551291"/>
              <a:gd name="connsiteY100" fmla="*/ 247843 h 272197"/>
              <a:gd name="connsiteX101" fmla="*/ 53106 w 551291"/>
              <a:gd name="connsiteY101" fmla="*/ 234949 h 272197"/>
              <a:gd name="connsiteX102" fmla="*/ 53106 w 551291"/>
              <a:gd name="connsiteY102" fmla="*/ 226353 h 272197"/>
              <a:gd name="connsiteX103" fmla="*/ 55978 w 551291"/>
              <a:gd name="connsiteY103" fmla="*/ 226353 h 272197"/>
              <a:gd name="connsiteX104" fmla="*/ 111970 w 551291"/>
              <a:gd name="connsiteY104" fmla="*/ 226353 h 272197"/>
              <a:gd name="connsiteX105" fmla="*/ 124891 w 551291"/>
              <a:gd name="connsiteY105" fmla="*/ 213460 h 272197"/>
              <a:gd name="connsiteX106" fmla="*/ 124891 w 551291"/>
              <a:gd name="connsiteY106" fmla="*/ 157588 h 272197"/>
              <a:gd name="connsiteX107" fmla="*/ 111970 w 551291"/>
              <a:gd name="connsiteY107" fmla="*/ 144694 h 272197"/>
              <a:gd name="connsiteX108" fmla="*/ 55978 w 551291"/>
              <a:gd name="connsiteY108" fmla="*/ 144694 h 272197"/>
              <a:gd name="connsiteX109" fmla="*/ 53106 w 551291"/>
              <a:gd name="connsiteY109" fmla="*/ 144694 h 272197"/>
              <a:gd name="connsiteX110" fmla="*/ 53106 w 551291"/>
              <a:gd name="connsiteY110" fmla="*/ 123205 h 272197"/>
              <a:gd name="connsiteX111" fmla="*/ 55978 w 551291"/>
              <a:gd name="connsiteY111" fmla="*/ 123205 h 272197"/>
              <a:gd name="connsiteX112" fmla="*/ 78949 w 551291"/>
              <a:gd name="connsiteY112" fmla="*/ 123205 h 272197"/>
              <a:gd name="connsiteX113" fmla="*/ 91870 w 551291"/>
              <a:gd name="connsiteY113" fmla="*/ 111744 h 272197"/>
              <a:gd name="connsiteX114" fmla="*/ 91870 w 551291"/>
              <a:gd name="connsiteY114" fmla="*/ 37248 h 272197"/>
              <a:gd name="connsiteX115" fmla="*/ 78949 w 551291"/>
              <a:gd name="connsiteY115" fmla="*/ 24354 h 272197"/>
              <a:gd name="connsiteX116" fmla="*/ 55978 w 551291"/>
              <a:gd name="connsiteY116" fmla="*/ 24354 h 272197"/>
              <a:gd name="connsiteX117" fmla="*/ 53106 w 551291"/>
              <a:gd name="connsiteY117" fmla="*/ 24354 h 272197"/>
              <a:gd name="connsiteX118" fmla="*/ 53106 w 551291"/>
              <a:gd name="connsiteY118" fmla="*/ 11461 h 272197"/>
              <a:gd name="connsiteX119" fmla="*/ 66027 w 551291"/>
              <a:gd name="connsiteY119" fmla="*/ 0 h 272197"/>
              <a:gd name="connsiteX120" fmla="*/ 0 w 551291"/>
              <a:gd name="connsiteY120" fmla="*/ 0 h 272197"/>
              <a:gd name="connsiteX121" fmla="*/ 1438 w 551291"/>
              <a:gd name="connsiteY121" fmla="*/ 0 h 272197"/>
              <a:gd name="connsiteX122" fmla="*/ 43161 w 551291"/>
              <a:gd name="connsiteY122" fmla="*/ 0 h 272197"/>
              <a:gd name="connsiteX123" fmla="*/ 44600 w 551291"/>
              <a:gd name="connsiteY123" fmla="*/ 0 h 272197"/>
              <a:gd name="connsiteX124" fmla="*/ 44600 w 551291"/>
              <a:gd name="connsiteY124" fmla="*/ 270764 h 272197"/>
              <a:gd name="connsiteX125" fmla="*/ 43161 w 551291"/>
              <a:gd name="connsiteY125" fmla="*/ 272197 h 272197"/>
              <a:gd name="connsiteX126" fmla="*/ 33090 w 551291"/>
              <a:gd name="connsiteY126" fmla="*/ 272197 h 272197"/>
              <a:gd name="connsiteX127" fmla="*/ 31651 w 551291"/>
              <a:gd name="connsiteY127" fmla="*/ 270764 h 272197"/>
              <a:gd name="connsiteX128" fmla="*/ 31651 w 551291"/>
              <a:gd name="connsiteY128" fmla="*/ 14326 h 272197"/>
              <a:gd name="connsiteX129" fmla="*/ 30213 w 551291"/>
              <a:gd name="connsiteY129" fmla="*/ 12894 h 272197"/>
              <a:gd name="connsiteX130" fmla="*/ 1438 w 551291"/>
              <a:gd name="connsiteY130" fmla="*/ 12894 h 272197"/>
              <a:gd name="connsiteX131" fmla="*/ 0 w 551291"/>
              <a:gd name="connsiteY131" fmla="*/ 11461 h 27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51291" h="272197">
                <a:moveTo>
                  <a:pt x="348063" y="187825"/>
                </a:moveTo>
                <a:cubicBezTo>
                  <a:pt x="351618" y="187825"/>
                  <a:pt x="354500" y="190707"/>
                  <a:pt x="354500" y="194262"/>
                </a:cubicBezTo>
                <a:cubicBezTo>
                  <a:pt x="354500" y="197817"/>
                  <a:pt x="351618" y="200699"/>
                  <a:pt x="348063" y="200699"/>
                </a:cubicBezTo>
                <a:cubicBezTo>
                  <a:pt x="344508" y="200699"/>
                  <a:pt x="341626" y="197817"/>
                  <a:pt x="341626" y="194262"/>
                </a:cubicBezTo>
                <a:cubicBezTo>
                  <a:pt x="341626" y="190707"/>
                  <a:pt x="344508" y="187825"/>
                  <a:pt x="348063" y="187825"/>
                </a:cubicBezTo>
                <a:close/>
                <a:moveTo>
                  <a:pt x="205987" y="187825"/>
                </a:moveTo>
                <a:cubicBezTo>
                  <a:pt x="209542" y="187825"/>
                  <a:pt x="212424" y="190707"/>
                  <a:pt x="212424" y="194262"/>
                </a:cubicBezTo>
                <a:cubicBezTo>
                  <a:pt x="212424" y="197817"/>
                  <a:pt x="209542" y="200699"/>
                  <a:pt x="205987" y="200699"/>
                </a:cubicBezTo>
                <a:cubicBezTo>
                  <a:pt x="202432" y="200699"/>
                  <a:pt x="199550" y="197817"/>
                  <a:pt x="199550" y="194262"/>
                </a:cubicBezTo>
                <a:cubicBezTo>
                  <a:pt x="199550" y="190707"/>
                  <a:pt x="202432" y="187825"/>
                  <a:pt x="205987" y="187825"/>
                </a:cubicBezTo>
                <a:close/>
                <a:moveTo>
                  <a:pt x="265547" y="55792"/>
                </a:moveTo>
                <a:cubicBezTo>
                  <a:pt x="275591" y="75878"/>
                  <a:pt x="278460" y="91660"/>
                  <a:pt x="278460" y="106007"/>
                </a:cubicBezTo>
                <a:cubicBezTo>
                  <a:pt x="278460" y="106007"/>
                  <a:pt x="278460" y="104573"/>
                  <a:pt x="277025" y="104573"/>
                </a:cubicBezTo>
                <a:cubicBezTo>
                  <a:pt x="277025" y="104573"/>
                  <a:pt x="275591" y="106007"/>
                  <a:pt x="274156" y="106007"/>
                </a:cubicBezTo>
                <a:cubicBezTo>
                  <a:pt x="271286" y="91660"/>
                  <a:pt x="262678" y="75878"/>
                  <a:pt x="248331" y="57227"/>
                </a:cubicBezTo>
                <a:cubicBezTo>
                  <a:pt x="246896" y="58662"/>
                  <a:pt x="246896" y="58662"/>
                  <a:pt x="246896" y="58662"/>
                </a:cubicBezTo>
                <a:lnTo>
                  <a:pt x="221071" y="83052"/>
                </a:lnTo>
                <a:cubicBezTo>
                  <a:pt x="241157" y="90225"/>
                  <a:pt x="255504" y="100268"/>
                  <a:pt x="265547" y="110312"/>
                </a:cubicBezTo>
                <a:cubicBezTo>
                  <a:pt x="264113" y="110312"/>
                  <a:pt x="262678" y="111746"/>
                  <a:pt x="262678" y="113181"/>
                </a:cubicBezTo>
                <a:cubicBezTo>
                  <a:pt x="249766" y="106007"/>
                  <a:pt x="233984" y="98834"/>
                  <a:pt x="209593" y="98834"/>
                </a:cubicBezTo>
                <a:cubicBezTo>
                  <a:pt x="209593" y="98834"/>
                  <a:pt x="209593" y="98834"/>
                  <a:pt x="209593" y="100268"/>
                </a:cubicBezTo>
                <a:lnTo>
                  <a:pt x="209593" y="136137"/>
                </a:lnTo>
                <a:cubicBezTo>
                  <a:pt x="229679" y="126093"/>
                  <a:pt x="245461" y="121789"/>
                  <a:pt x="259809" y="121789"/>
                </a:cubicBezTo>
                <a:cubicBezTo>
                  <a:pt x="259809" y="123224"/>
                  <a:pt x="259809" y="123224"/>
                  <a:pt x="259809" y="123224"/>
                </a:cubicBezTo>
                <a:cubicBezTo>
                  <a:pt x="259809" y="124659"/>
                  <a:pt x="259809" y="126093"/>
                  <a:pt x="259809" y="126093"/>
                </a:cubicBezTo>
                <a:cubicBezTo>
                  <a:pt x="245461" y="130398"/>
                  <a:pt x="229679" y="137571"/>
                  <a:pt x="211028" y="151918"/>
                </a:cubicBezTo>
                <a:cubicBezTo>
                  <a:pt x="212463" y="153353"/>
                  <a:pt x="212463" y="154788"/>
                  <a:pt x="212463" y="154788"/>
                </a:cubicBezTo>
                <a:lnTo>
                  <a:pt x="236853" y="179178"/>
                </a:lnTo>
                <a:cubicBezTo>
                  <a:pt x="244027" y="159092"/>
                  <a:pt x="254070" y="146180"/>
                  <a:pt x="264113" y="136137"/>
                </a:cubicBezTo>
                <a:cubicBezTo>
                  <a:pt x="264113" y="136137"/>
                  <a:pt x="265547" y="137571"/>
                  <a:pt x="266982" y="139006"/>
                </a:cubicBezTo>
                <a:cubicBezTo>
                  <a:pt x="259809" y="150484"/>
                  <a:pt x="252635" y="166266"/>
                  <a:pt x="252635" y="190656"/>
                </a:cubicBezTo>
                <a:cubicBezTo>
                  <a:pt x="252635" y="190656"/>
                  <a:pt x="254070" y="190656"/>
                  <a:pt x="254070" y="190656"/>
                </a:cubicBezTo>
                <a:lnTo>
                  <a:pt x="289938" y="190656"/>
                </a:lnTo>
                <a:cubicBezTo>
                  <a:pt x="279895" y="172005"/>
                  <a:pt x="275591" y="156223"/>
                  <a:pt x="275591" y="141875"/>
                </a:cubicBezTo>
                <a:cubicBezTo>
                  <a:pt x="277025" y="141875"/>
                  <a:pt x="277025" y="141875"/>
                  <a:pt x="277025" y="141875"/>
                </a:cubicBezTo>
                <a:cubicBezTo>
                  <a:pt x="278460" y="141875"/>
                  <a:pt x="279895" y="141875"/>
                  <a:pt x="279895" y="141875"/>
                </a:cubicBezTo>
                <a:cubicBezTo>
                  <a:pt x="284199" y="156223"/>
                  <a:pt x="291372" y="172005"/>
                  <a:pt x="305720" y="189221"/>
                </a:cubicBezTo>
                <a:cubicBezTo>
                  <a:pt x="307154" y="189221"/>
                  <a:pt x="308589" y="189221"/>
                  <a:pt x="308589" y="187787"/>
                </a:cubicBezTo>
                <a:lnTo>
                  <a:pt x="332979" y="163396"/>
                </a:lnTo>
                <a:cubicBezTo>
                  <a:pt x="312893" y="156223"/>
                  <a:pt x="299981" y="147614"/>
                  <a:pt x="289938" y="137571"/>
                </a:cubicBezTo>
                <a:cubicBezTo>
                  <a:pt x="289938" y="136137"/>
                  <a:pt x="291372" y="134702"/>
                  <a:pt x="292807" y="134702"/>
                </a:cubicBezTo>
                <a:cubicBezTo>
                  <a:pt x="304285" y="141875"/>
                  <a:pt x="320067" y="147614"/>
                  <a:pt x="344457" y="149049"/>
                </a:cubicBezTo>
                <a:cubicBezTo>
                  <a:pt x="344457" y="147614"/>
                  <a:pt x="344457" y="147614"/>
                  <a:pt x="344457" y="147614"/>
                </a:cubicBezTo>
                <a:lnTo>
                  <a:pt x="344457" y="111746"/>
                </a:lnTo>
                <a:cubicBezTo>
                  <a:pt x="325806" y="121789"/>
                  <a:pt x="310024" y="124659"/>
                  <a:pt x="295677" y="124659"/>
                </a:cubicBezTo>
                <a:cubicBezTo>
                  <a:pt x="295677" y="124659"/>
                  <a:pt x="295677" y="124659"/>
                  <a:pt x="295677" y="123224"/>
                </a:cubicBezTo>
                <a:cubicBezTo>
                  <a:pt x="295677" y="123224"/>
                  <a:pt x="295677" y="121789"/>
                  <a:pt x="295677" y="120355"/>
                </a:cubicBezTo>
                <a:cubicBezTo>
                  <a:pt x="310024" y="117485"/>
                  <a:pt x="325806" y="108877"/>
                  <a:pt x="343022" y="94530"/>
                </a:cubicBezTo>
                <a:cubicBezTo>
                  <a:pt x="343022" y="94530"/>
                  <a:pt x="343022" y="93095"/>
                  <a:pt x="341588" y="93095"/>
                </a:cubicBezTo>
                <a:lnTo>
                  <a:pt x="317197" y="67270"/>
                </a:lnTo>
                <a:cubicBezTo>
                  <a:pt x="310024" y="87356"/>
                  <a:pt x="301416" y="101703"/>
                  <a:pt x="291372" y="111746"/>
                </a:cubicBezTo>
                <a:cubicBezTo>
                  <a:pt x="289938" y="110312"/>
                  <a:pt x="288503" y="108877"/>
                  <a:pt x="288503" y="108877"/>
                </a:cubicBezTo>
                <a:cubicBezTo>
                  <a:pt x="295677" y="95964"/>
                  <a:pt x="301416" y="80182"/>
                  <a:pt x="302850" y="55792"/>
                </a:cubicBezTo>
                <a:cubicBezTo>
                  <a:pt x="301416" y="55792"/>
                  <a:pt x="301416" y="55792"/>
                  <a:pt x="301416" y="55792"/>
                </a:cubicBezTo>
                <a:close/>
                <a:moveTo>
                  <a:pt x="348063" y="45749"/>
                </a:moveTo>
                <a:cubicBezTo>
                  <a:pt x="351618" y="45749"/>
                  <a:pt x="354500" y="48631"/>
                  <a:pt x="354500" y="52186"/>
                </a:cubicBezTo>
                <a:cubicBezTo>
                  <a:pt x="354500" y="55741"/>
                  <a:pt x="351618" y="58623"/>
                  <a:pt x="348063" y="58623"/>
                </a:cubicBezTo>
                <a:cubicBezTo>
                  <a:pt x="344508" y="58623"/>
                  <a:pt x="341626" y="55741"/>
                  <a:pt x="341626" y="52186"/>
                </a:cubicBezTo>
                <a:cubicBezTo>
                  <a:pt x="341626" y="48631"/>
                  <a:pt x="344508" y="45749"/>
                  <a:pt x="348063" y="45749"/>
                </a:cubicBezTo>
                <a:close/>
                <a:moveTo>
                  <a:pt x="254070" y="45749"/>
                </a:moveTo>
                <a:lnTo>
                  <a:pt x="301416" y="45749"/>
                </a:lnTo>
                <a:cubicBezTo>
                  <a:pt x="305720" y="45749"/>
                  <a:pt x="311459" y="48618"/>
                  <a:pt x="315763" y="51488"/>
                </a:cubicBezTo>
                <a:lnTo>
                  <a:pt x="348761" y="85921"/>
                </a:lnTo>
                <a:cubicBezTo>
                  <a:pt x="351631" y="88791"/>
                  <a:pt x="354500" y="95964"/>
                  <a:pt x="354500" y="100268"/>
                </a:cubicBezTo>
                <a:lnTo>
                  <a:pt x="354500" y="147614"/>
                </a:lnTo>
                <a:cubicBezTo>
                  <a:pt x="354500" y="151918"/>
                  <a:pt x="351631" y="157657"/>
                  <a:pt x="348761" y="161962"/>
                </a:cubicBezTo>
                <a:lnTo>
                  <a:pt x="315763" y="194960"/>
                </a:lnTo>
                <a:cubicBezTo>
                  <a:pt x="311459" y="197830"/>
                  <a:pt x="305720" y="200699"/>
                  <a:pt x="301416" y="200699"/>
                </a:cubicBezTo>
                <a:lnTo>
                  <a:pt x="254070" y="200699"/>
                </a:lnTo>
                <a:cubicBezTo>
                  <a:pt x="249766" y="200699"/>
                  <a:pt x="242592" y="197830"/>
                  <a:pt x="239722" y="194960"/>
                </a:cubicBezTo>
                <a:lnTo>
                  <a:pt x="205289" y="161962"/>
                </a:lnTo>
                <a:cubicBezTo>
                  <a:pt x="202420" y="157657"/>
                  <a:pt x="199550" y="151918"/>
                  <a:pt x="199550" y="147614"/>
                </a:cubicBezTo>
                <a:lnTo>
                  <a:pt x="199550" y="100268"/>
                </a:lnTo>
                <a:cubicBezTo>
                  <a:pt x="199550" y="95964"/>
                  <a:pt x="202420" y="88791"/>
                  <a:pt x="205289" y="85921"/>
                </a:cubicBezTo>
                <a:lnTo>
                  <a:pt x="239722" y="51488"/>
                </a:lnTo>
                <a:cubicBezTo>
                  <a:pt x="242592" y="48618"/>
                  <a:pt x="249766" y="45749"/>
                  <a:pt x="254070" y="45749"/>
                </a:cubicBezTo>
                <a:close/>
                <a:moveTo>
                  <a:pt x="205987" y="45749"/>
                </a:moveTo>
                <a:cubicBezTo>
                  <a:pt x="209542" y="45749"/>
                  <a:pt x="212424" y="48631"/>
                  <a:pt x="212424" y="52186"/>
                </a:cubicBezTo>
                <a:cubicBezTo>
                  <a:pt x="212424" y="55741"/>
                  <a:pt x="209542" y="58623"/>
                  <a:pt x="205987" y="58623"/>
                </a:cubicBezTo>
                <a:cubicBezTo>
                  <a:pt x="202432" y="58623"/>
                  <a:pt x="199550" y="55741"/>
                  <a:pt x="199550" y="52186"/>
                </a:cubicBezTo>
                <a:cubicBezTo>
                  <a:pt x="199550" y="48631"/>
                  <a:pt x="202432" y="45749"/>
                  <a:pt x="205987" y="45749"/>
                </a:cubicBezTo>
                <a:close/>
                <a:moveTo>
                  <a:pt x="208161" y="37248"/>
                </a:moveTo>
                <a:cubicBezTo>
                  <a:pt x="198111" y="37248"/>
                  <a:pt x="190933" y="44411"/>
                  <a:pt x="190933" y="54439"/>
                </a:cubicBezTo>
                <a:lnTo>
                  <a:pt x="190933" y="193403"/>
                </a:lnTo>
                <a:cubicBezTo>
                  <a:pt x="190933" y="201999"/>
                  <a:pt x="198111" y="210595"/>
                  <a:pt x="208161" y="210595"/>
                </a:cubicBezTo>
                <a:lnTo>
                  <a:pt x="347423" y="210595"/>
                </a:lnTo>
                <a:cubicBezTo>
                  <a:pt x="356037" y="210595"/>
                  <a:pt x="364651" y="201999"/>
                  <a:pt x="364651" y="193403"/>
                </a:cubicBezTo>
                <a:lnTo>
                  <a:pt x="364651" y="54439"/>
                </a:lnTo>
                <a:cubicBezTo>
                  <a:pt x="364651" y="44411"/>
                  <a:pt x="356037" y="37248"/>
                  <a:pt x="347423" y="37248"/>
                </a:cubicBezTo>
                <a:close/>
                <a:moveTo>
                  <a:pt x="66027" y="0"/>
                </a:moveTo>
                <a:lnTo>
                  <a:pt x="538370" y="0"/>
                </a:lnTo>
                <a:cubicBezTo>
                  <a:pt x="545548" y="0"/>
                  <a:pt x="551291" y="5730"/>
                  <a:pt x="551291" y="11461"/>
                </a:cubicBezTo>
                <a:lnTo>
                  <a:pt x="551291" y="234949"/>
                </a:lnTo>
                <a:cubicBezTo>
                  <a:pt x="551291" y="242112"/>
                  <a:pt x="545548" y="247843"/>
                  <a:pt x="538370" y="247843"/>
                </a:cubicBezTo>
                <a:lnTo>
                  <a:pt x="401979" y="247843"/>
                </a:lnTo>
                <a:lnTo>
                  <a:pt x="401979" y="260736"/>
                </a:lnTo>
                <a:cubicBezTo>
                  <a:pt x="401979" y="266467"/>
                  <a:pt x="396237" y="272197"/>
                  <a:pt x="389058" y="272197"/>
                </a:cubicBezTo>
                <a:lnTo>
                  <a:pt x="165090" y="272197"/>
                </a:lnTo>
                <a:cubicBezTo>
                  <a:pt x="159347" y="272197"/>
                  <a:pt x="153605" y="266467"/>
                  <a:pt x="153605" y="260736"/>
                </a:cubicBezTo>
                <a:lnTo>
                  <a:pt x="153605" y="247843"/>
                </a:lnTo>
                <a:lnTo>
                  <a:pt x="66027" y="247843"/>
                </a:lnTo>
                <a:cubicBezTo>
                  <a:pt x="58849" y="247843"/>
                  <a:pt x="53106" y="242112"/>
                  <a:pt x="53106" y="234949"/>
                </a:cubicBezTo>
                <a:lnTo>
                  <a:pt x="53106" y="226353"/>
                </a:lnTo>
                <a:cubicBezTo>
                  <a:pt x="54542" y="226353"/>
                  <a:pt x="55978" y="226353"/>
                  <a:pt x="55978" y="226353"/>
                </a:cubicBezTo>
                <a:lnTo>
                  <a:pt x="111970" y="226353"/>
                </a:lnTo>
                <a:cubicBezTo>
                  <a:pt x="119148" y="226353"/>
                  <a:pt x="124891" y="220623"/>
                  <a:pt x="124891" y="213460"/>
                </a:cubicBezTo>
                <a:lnTo>
                  <a:pt x="124891" y="157588"/>
                </a:lnTo>
                <a:cubicBezTo>
                  <a:pt x="124891" y="150425"/>
                  <a:pt x="119148" y="144694"/>
                  <a:pt x="111970" y="144694"/>
                </a:cubicBezTo>
                <a:lnTo>
                  <a:pt x="55978" y="144694"/>
                </a:lnTo>
                <a:cubicBezTo>
                  <a:pt x="55978" y="144694"/>
                  <a:pt x="54542" y="144694"/>
                  <a:pt x="53106" y="144694"/>
                </a:cubicBezTo>
                <a:lnTo>
                  <a:pt x="53106" y="123205"/>
                </a:lnTo>
                <a:cubicBezTo>
                  <a:pt x="54542" y="123205"/>
                  <a:pt x="55978" y="123205"/>
                  <a:pt x="55978" y="123205"/>
                </a:cubicBezTo>
                <a:lnTo>
                  <a:pt x="78949" y="123205"/>
                </a:lnTo>
                <a:cubicBezTo>
                  <a:pt x="86127" y="123205"/>
                  <a:pt x="91870" y="117475"/>
                  <a:pt x="91870" y="111744"/>
                </a:cubicBezTo>
                <a:lnTo>
                  <a:pt x="91870" y="37248"/>
                </a:lnTo>
                <a:cubicBezTo>
                  <a:pt x="91870" y="30085"/>
                  <a:pt x="86127" y="24354"/>
                  <a:pt x="78949" y="24354"/>
                </a:cubicBezTo>
                <a:lnTo>
                  <a:pt x="55978" y="24354"/>
                </a:lnTo>
                <a:cubicBezTo>
                  <a:pt x="55978" y="24354"/>
                  <a:pt x="54542" y="24354"/>
                  <a:pt x="53106" y="24354"/>
                </a:cubicBezTo>
                <a:lnTo>
                  <a:pt x="53106" y="11461"/>
                </a:lnTo>
                <a:cubicBezTo>
                  <a:pt x="53106" y="5730"/>
                  <a:pt x="58849" y="0"/>
                  <a:pt x="66027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1438" y="0"/>
                </a:cubicBezTo>
                <a:lnTo>
                  <a:pt x="43161" y="0"/>
                </a:lnTo>
                <a:cubicBezTo>
                  <a:pt x="43161" y="0"/>
                  <a:pt x="44600" y="0"/>
                  <a:pt x="44600" y="0"/>
                </a:cubicBezTo>
                <a:lnTo>
                  <a:pt x="44600" y="270764"/>
                </a:lnTo>
                <a:cubicBezTo>
                  <a:pt x="44600" y="272197"/>
                  <a:pt x="43161" y="272197"/>
                  <a:pt x="43161" y="272197"/>
                </a:cubicBezTo>
                <a:lnTo>
                  <a:pt x="33090" y="272197"/>
                </a:lnTo>
                <a:cubicBezTo>
                  <a:pt x="31651" y="272197"/>
                  <a:pt x="31651" y="272197"/>
                  <a:pt x="31651" y="270764"/>
                </a:cubicBezTo>
                <a:lnTo>
                  <a:pt x="31651" y="14326"/>
                </a:lnTo>
                <a:cubicBezTo>
                  <a:pt x="31651" y="12894"/>
                  <a:pt x="30213" y="12894"/>
                  <a:pt x="30213" y="12894"/>
                </a:cubicBezTo>
                <a:lnTo>
                  <a:pt x="1438" y="12894"/>
                </a:lnTo>
                <a:cubicBezTo>
                  <a:pt x="0" y="12894"/>
                  <a:pt x="0" y="11461"/>
                  <a:pt x="0" y="11461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98362" y="1133957"/>
            <a:ext cx="4546135" cy="3549642"/>
          </a:xfrm>
          <a:prstGeom prst="rect">
            <a:avLst/>
          </a:prstGeom>
          <a:noFill/>
          <a:ln w="952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21537" y="1190543"/>
            <a:ext cx="1190160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069052" y="1776579"/>
            <a:ext cx="1005189" cy="114999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664616" y="1776579"/>
            <a:ext cx="1005189" cy="1149992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91321" y="1815285"/>
            <a:ext cx="663654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VM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5094959" y="1777379"/>
            <a:ext cx="1005189" cy="1149192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56999" y="1803430"/>
            <a:ext cx="663654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VM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101052" y="1803430"/>
            <a:ext cx="663654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VM</a:t>
            </a:r>
          </a:p>
        </p:txBody>
      </p:sp>
      <p:sp>
        <p:nvSpPr>
          <p:cNvPr id="4" name="矩形 3"/>
          <p:cNvSpPr/>
          <p:nvPr/>
        </p:nvSpPr>
        <p:spPr>
          <a:xfrm>
            <a:off x="3740220" y="3583538"/>
            <a:ext cx="2284057" cy="6284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2" name="vga-card_40090"/>
          <p:cNvSpPr>
            <a:spLocks noChangeAspect="1"/>
          </p:cNvSpPr>
          <p:nvPr/>
        </p:nvSpPr>
        <p:spPr bwMode="auto">
          <a:xfrm>
            <a:off x="2230437" y="3756255"/>
            <a:ext cx="659165" cy="325459"/>
          </a:xfrm>
          <a:custGeom>
            <a:avLst/>
            <a:gdLst>
              <a:gd name="connsiteX0" fmla="*/ 348063 w 551291"/>
              <a:gd name="connsiteY0" fmla="*/ 187825 h 272197"/>
              <a:gd name="connsiteX1" fmla="*/ 354500 w 551291"/>
              <a:gd name="connsiteY1" fmla="*/ 194262 h 272197"/>
              <a:gd name="connsiteX2" fmla="*/ 348063 w 551291"/>
              <a:gd name="connsiteY2" fmla="*/ 200699 h 272197"/>
              <a:gd name="connsiteX3" fmla="*/ 341626 w 551291"/>
              <a:gd name="connsiteY3" fmla="*/ 194262 h 272197"/>
              <a:gd name="connsiteX4" fmla="*/ 348063 w 551291"/>
              <a:gd name="connsiteY4" fmla="*/ 187825 h 272197"/>
              <a:gd name="connsiteX5" fmla="*/ 205987 w 551291"/>
              <a:gd name="connsiteY5" fmla="*/ 187825 h 272197"/>
              <a:gd name="connsiteX6" fmla="*/ 212424 w 551291"/>
              <a:gd name="connsiteY6" fmla="*/ 194262 h 272197"/>
              <a:gd name="connsiteX7" fmla="*/ 205987 w 551291"/>
              <a:gd name="connsiteY7" fmla="*/ 200699 h 272197"/>
              <a:gd name="connsiteX8" fmla="*/ 199550 w 551291"/>
              <a:gd name="connsiteY8" fmla="*/ 194262 h 272197"/>
              <a:gd name="connsiteX9" fmla="*/ 205987 w 551291"/>
              <a:gd name="connsiteY9" fmla="*/ 187825 h 272197"/>
              <a:gd name="connsiteX10" fmla="*/ 265547 w 551291"/>
              <a:gd name="connsiteY10" fmla="*/ 55792 h 272197"/>
              <a:gd name="connsiteX11" fmla="*/ 278460 w 551291"/>
              <a:gd name="connsiteY11" fmla="*/ 106007 h 272197"/>
              <a:gd name="connsiteX12" fmla="*/ 277025 w 551291"/>
              <a:gd name="connsiteY12" fmla="*/ 104573 h 272197"/>
              <a:gd name="connsiteX13" fmla="*/ 274156 w 551291"/>
              <a:gd name="connsiteY13" fmla="*/ 106007 h 272197"/>
              <a:gd name="connsiteX14" fmla="*/ 248331 w 551291"/>
              <a:gd name="connsiteY14" fmla="*/ 57227 h 272197"/>
              <a:gd name="connsiteX15" fmla="*/ 246896 w 551291"/>
              <a:gd name="connsiteY15" fmla="*/ 58662 h 272197"/>
              <a:gd name="connsiteX16" fmla="*/ 221071 w 551291"/>
              <a:gd name="connsiteY16" fmla="*/ 83052 h 272197"/>
              <a:gd name="connsiteX17" fmla="*/ 265547 w 551291"/>
              <a:gd name="connsiteY17" fmla="*/ 110312 h 272197"/>
              <a:gd name="connsiteX18" fmla="*/ 262678 w 551291"/>
              <a:gd name="connsiteY18" fmla="*/ 113181 h 272197"/>
              <a:gd name="connsiteX19" fmla="*/ 209593 w 551291"/>
              <a:gd name="connsiteY19" fmla="*/ 98834 h 272197"/>
              <a:gd name="connsiteX20" fmla="*/ 209593 w 551291"/>
              <a:gd name="connsiteY20" fmla="*/ 100268 h 272197"/>
              <a:gd name="connsiteX21" fmla="*/ 209593 w 551291"/>
              <a:gd name="connsiteY21" fmla="*/ 136137 h 272197"/>
              <a:gd name="connsiteX22" fmla="*/ 259809 w 551291"/>
              <a:gd name="connsiteY22" fmla="*/ 121789 h 272197"/>
              <a:gd name="connsiteX23" fmla="*/ 259809 w 551291"/>
              <a:gd name="connsiteY23" fmla="*/ 123224 h 272197"/>
              <a:gd name="connsiteX24" fmla="*/ 259809 w 551291"/>
              <a:gd name="connsiteY24" fmla="*/ 126093 h 272197"/>
              <a:gd name="connsiteX25" fmla="*/ 211028 w 551291"/>
              <a:gd name="connsiteY25" fmla="*/ 151918 h 272197"/>
              <a:gd name="connsiteX26" fmla="*/ 212463 w 551291"/>
              <a:gd name="connsiteY26" fmla="*/ 154788 h 272197"/>
              <a:gd name="connsiteX27" fmla="*/ 236853 w 551291"/>
              <a:gd name="connsiteY27" fmla="*/ 179178 h 272197"/>
              <a:gd name="connsiteX28" fmla="*/ 264113 w 551291"/>
              <a:gd name="connsiteY28" fmla="*/ 136137 h 272197"/>
              <a:gd name="connsiteX29" fmla="*/ 266982 w 551291"/>
              <a:gd name="connsiteY29" fmla="*/ 139006 h 272197"/>
              <a:gd name="connsiteX30" fmla="*/ 252635 w 551291"/>
              <a:gd name="connsiteY30" fmla="*/ 190656 h 272197"/>
              <a:gd name="connsiteX31" fmla="*/ 254070 w 551291"/>
              <a:gd name="connsiteY31" fmla="*/ 190656 h 272197"/>
              <a:gd name="connsiteX32" fmla="*/ 289938 w 551291"/>
              <a:gd name="connsiteY32" fmla="*/ 190656 h 272197"/>
              <a:gd name="connsiteX33" fmla="*/ 275591 w 551291"/>
              <a:gd name="connsiteY33" fmla="*/ 141875 h 272197"/>
              <a:gd name="connsiteX34" fmla="*/ 277025 w 551291"/>
              <a:gd name="connsiteY34" fmla="*/ 141875 h 272197"/>
              <a:gd name="connsiteX35" fmla="*/ 279895 w 551291"/>
              <a:gd name="connsiteY35" fmla="*/ 141875 h 272197"/>
              <a:gd name="connsiteX36" fmla="*/ 305720 w 551291"/>
              <a:gd name="connsiteY36" fmla="*/ 189221 h 272197"/>
              <a:gd name="connsiteX37" fmla="*/ 308589 w 551291"/>
              <a:gd name="connsiteY37" fmla="*/ 187787 h 272197"/>
              <a:gd name="connsiteX38" fmla="*/ 332979 w 551291"/>
              <a:gd name="connsiteY38" fmla="*/ 163396 h 272197"/>
              <a:gd name="connsiteX39" fmla="*/ 289938 w 551291"/>
              <a:gd name="connsiteY39" fmla="*/ 137571 h 272197"/>
              <a:gd name="connsiteX40" fmla="*/ 292807 w 551291"/>
              <a:gd name="connsiteY40" fmla="*/ 134702 h 272197"/>
              <a:gd name="connsiteX41" fmla="*/ 344457 w 551291"/>
              <a:gd name="connsiteY41" fmla="*/ 149049 h 272197"/>
              <a:gd name="connsiteX42" fmla="*/ 344457 w 551291"/>
              <a:gd name="connsiteY42" fmla="*/ 147614 h 272197"/>
              <a:gd name="connsiteX43" fmla="*/ 344457 w 551291"/>
              <a:gd name="connsiteY43" fmla="*/ 111746 h 272197"/>
              <a:gd name="connsiteX44" fmla="*/ 295677 w 551291"/>
              <a:gd name="connsiteY44" fmla="*/ 124659 h 272197"/>
              <a:gd name="connsiteX45" fmla="*/ 295677 w 551291"/>
              <a:gd name="connsiteY45" fmla="*/ 123224 h 272197"/>
              <a:gd name="connsiteX46" fmla="*/ 295677 w 551291"/>
              <a:gd name="connsiteY46" fmla="*/ 120355 h 272197"/>
              <a:gd name="connsiteX47" fmla="*/ 343022 w 551291"/>
              <a:gd name="connsiteY47" fmla="*/ 94530 h 272197"/>
              <a:gd name="connsiteX48" fmla="*/ 341588 w 551291"/>
              <a:gd name="connsiteY48" fmla="*/ 93095 h 272197"/>
              <a:gd name="connsiteX49" fmla="*/ 317197 w 551291"/>
              <a:gd name="connsiteY49" fmla="*/ 67270 h 272197"/>
              <a:gd name="connsiteX50" fmla="*/ 291372 w 551291"/>
              <a:gd name="connsiteY50" fmla="*/ 111746 h 272197"/>
              <a:gd name="connsiteX51" fmla="*/ 288503 w 551291"/>
              <a:gd name="connsiteY51" fmla="*/ 108877 h 272197"/>
              <a:gd name="connsiteX52" fmla="*/ 302850 w 551291"/>
              <a:gd name="connsiteY52" fmla="*/ 55792 h 272197"/>
              <a:gd name="connsiteX53" fmla="*/ 301416 w 551291"/>
              <a:gd name="connsiteY53" fmla="*/ 55792 h 272197"/>
              <a:gd name="connsiteX54" fmla="*/ 348063 w 551291"/>
              <a:gd name="connsiteY54" fmla="*/ 45749 h 272197"/>
              <a:gd name="connsiteX55" fmla="*/ 354500 w 551291"/>
              <a:gd name="connsiteY55" fmla="*/ 52186 h 272197"/>
              <a:gd name="connsiteX56" fmla="*/ 348063 w 551291"/>
              <a:gd name="connsiteY56" fmla="*/ 58623 h 272197"/>
              <a:gd name="connsiteX57" fmla="*/ 341626 w 551291"/>
              <a:gd name="connsiteY57" fmla="*/ 52186 h 272197"/>
              <a:gd name="connsiteX58" fmla="*/ 348063 w 551291"/>
              <a:gd name="connsiteY58" fmla="*/ 45749 h 272197"/>
              <a:gd name="connsiteX59" fmla="*/ 254070 w 551291"/>
              <a:gd name="connsiteY59" fmla="*/ 45749 h 272197"/>
              <a:gd name="connsiteX60" fmla="*/ 301416 w 551291"/>
              <a:gd name="connsiteY60" fmla="*/ 45749 h 272197"/>
              <a:gd name="connsiteX61" fmla="*/ 315763 w 551291"/>
              <a:gd name="connsiteY61" fmla="*/ 51488 h 272197"/>
              <a:gd name="connsiteX62" fmla="*/ 348761 w 551291"/>
              <a:gd name="connsiteY62" fmla="*/ 85921 h 272197"/>
              <a:gd name="connsiteX63" fmla="*/ 354500 w 551291"/>
              <a:gd name="connsiteY63" fmla="*/ 100268 h 272197"/>
              <a:gd name="connsiteX64" fmla="*/ 354500 w 551291"/>
              <a:gd name="connsiteY64" fmla="*/ 147614 h 272197"/>
              <a:gd name="connsiteX65" fmla="*/ 348761 w 551291"/>
              <a:gd name="connsiteY65" fmla="*/ 161962 h 272197"/>
              <a:gd name="connsiteX66" fmla="*/ 315763 w 551291"/>
              <a:gd name="connsiteY66" fmla="*/ 194960 h 272197"/>
              <a:gd name="connsiteX67" fmla="*/ 301416 w 551291"/>
              <a:gd name="connsiteY67" fmla="*/ 200699 h 272197"/>
              <a:gd name="connsiteX68" fmla="*/ 254070 w 551291"/>
              <a:gd name="connsiteY68" fmla="*/ 200699 h 272197"/>
              <a:gd name="connsiteX69" fmla="*/ 239722 w 551291"/>
              <a:gd name="connsiteY69" fmla="*/ 194960 h 272197"/>
              <a:gd name="connsiteX70" fmla="*/ 205289 w 551291"/>
              <a:gd name="connsiteY70" fmla="*/ 161962 h 272197"/>
              <a:gd name="connsiteX71" fmla="*/ 199550 w 551291"/>
              <a:gd name="connsiteY71" fmla="*/ 147614 h 272197"/>
              <a:gd name="connsiteX72" fmla="*/ 199550 w 551291"/>
              <a:gd name="connsiteY72" fmla="*/ 100268 h 272197"/>
              <a:gd name="connsiteX73" fmla="*/ 205289 w 551291"/>
              <a:gd name="connsiteY73" fmla="*/ 85921 h 272197"/>
              <a:gd name="connsiteX74" fmla="*/ 239722 w 551291"/>
              <a:gd name="connsiteY74" fmla="*/ 51488 h 272197"/>
              <a:gd name="connsiteX75" fmla="*/ 254070 w 551291"/>
              <a:gd name="connsiteY75" fmla="*/ 45749 h 272197"/>
              <a:gd name="connsiteX76" fmla="*/ 205987 w 551291"/>
              <a:gd name="connsiteY76" fmla="*/ 45749 h 272197"/>
              <a:gd name="connsiteX77" fmla="*/ 212424 w 551291"/>
              <a:gd name="connsiteY77" fmla="*/ 52186 h 272197"/>
              <a:gd name="connsiteX78" fmla="*/ 205987 w 551291"/>
              <a:gd name="connsiteY78" fmla="*/ 58623 h 272197"/>
              <a:gd name="connsiteX79" fmla="*/ 199550 w 551291"/>
              <a:gd name="connsiteY79" fmla="*/ 52186 h 272197"/>
              <a:gd name="connsiteX80" fmla="*/ 205987 w 551291"/>
              <a:gd name="connsiteY80" fmla="*/ 45749 h 272197"/>
              <a:gd name="connsiteX81" fmla="*/ 208161 w 551291"/>
              <a:gd name="connsiteY81" fmla="*/ 37248 h 272197"/>
              <a:gd name="connsiteX82" fmla="*/ 190933 w 551291"/>
              <a:gd name="connsiteY82" fmla="*/ 54439 h 272197"/>
              <a:gd name="connsiteX83" fmla="*/ 190933 w 551291"/>
              <a:gd name="connsiteY83" fmla="*/ 193403 h 272197"/>
              <a:gd name="connsiteX84" fmla="*/ 208161 w 551291"/>
              <a:gd name="connsiteY84" fmla="*/ 210595 h 272197"/>
              <a:gd name="connsiteX85" fmla="*/ 347423 w 551291"/>
              <a:gd name="connsiteY85" fmla="*/ 210595 h 272197"/>
              <a:gd name="connsiteX86" fmla="*/ 364651 w 551291"/>
              <a:gd name="connsiteY86" fmla="*/ 193403 h 272197"/>
              <a:gd name="connsiteX87" fmla="*/ 364651 w 551291"/>
              <a:gd name="connsiteY87" fmla="*/ 54439 h 272197"/>
              <a:gd name="connsiteX88" fmla="*/ 347423 w 551291"/>
              <a:gd name="connsiteY88" fmla="*/ 37248 h 272197"/>
              <a:gd name="connsiteX89" fmla="*/ 66027 w 551291"/>
              <a:gd name="connsiteY89" fmla="*/ 0 h 272197"/>
              <a:gd name="connsiteX90" fmla="*/ 538370 w 551291"/>
              <a:gd name="connsiteY90" fmla="*/ 0 h 272197"/>
              <a:gd name="connsiteX91" fmla="*/ 551291 w 551291"/>
              <a:gd name="connsiteY91" fmla="*/ 11461 h 272197"/>
              <a:gd name="connsiteX92" fmla="*/ 551291 w 551291"/>
              <a:gd name="connsiteY92" fmla="*/ 234949 h 272197"/>
              <a:gd name="connsiteX93" fmla="*/ 538370 w 551291"/>
              <a:gd name="connsiteY93" fmla="*/ 247843 h 272197"/>
              <a:gd name="connsiteX94" fmla="*/ 401979 w 551291"/>
              <a:gd name="connsiteY94" fmla="*/ 247843 h 272197"/>
              <a:gd name="connsiteX95" fmla="*/ 401979 w 551291"/>
              <a:gd name="connsiteY95" fmla="*/ 260736 h 272197"/>
              <a:gd name="connsiteX96" fmla="*/ 389058 w 551291"/>
              <a:gd name="connsiteY96" fmla="*/ 272197 h 272197"/>
              <a:gd name="connsiteX97" fmla="*/ 165090 w 551291"/>
              <a:gd name="connsiteY97" fmla="*/ 272197 h 272197"/>
              <a:gd name="connsiteX98" fmla="*/ 153605 w 551291"/>
              <a:gd name="connsiteY98" fmla="*/ 260736 h 272197"/>
              <a:gd name="connsiteX99" fmla="*/ 153605 w 551291"/>
              <a:gd name="connsiteY99" fmla="*/ 247843 h 272197"/>
              <a:gd name="connsiteX100" fmla="*/ 66027 w 551291"/>
              <a:gd name="connsiteY100" fmla="*/ 247843 h 272197"/>
              <a:gd name="connsiteX101" fmla="*/ 53106 w 551291"/>
              <a:gd name="connsiteY101" fmla="*/ 234949 h 272197"/>
              <a:gd name="connsiteX102" fmla="*/ 53106 w 551291"/>
              <a:gd name="connsiteY102" fmla="*/ 226353 h 272197"/>
              <a:gd name="connsiteX103" fmla="*/ 55978 w 551291"/>
              <a:gd name="connsiteY103" fmla="*/ 226353 h 272197"/>
              <a:gd name="connsiteX104" fmla="*/ 111970 w 551291"/>
              <a:gd name="connsiteY104" fmla="*/ 226353 h 272197"/>
              <a:gd name="connsiteX105" fmla="*/ 124891 w 551291"/>
              <a:gd name="connsiteY105" fmla="*/ 213460 h 272197"/>
              <a:gd name="connsiteX106" fmla="*/ 124891 w 551291"/>
              <a:gd name="connsiteY106" fmla="*/ 157588 h 272197"/>
              <a:gd name="connsiteX107" fmla="*/ 111970 w 551291"/>
              <a:gd name="connsiteY107" fmla="*/ 144694 h 272197"/>
              <a:gd name="connsiteX108" fmla="*/ 55978 w 551291"/>
              <a:gd name="connsiteY108" fmla="*/ 144694 h 272197"/>
              <a:gd name="connsiteX109" fmla="*/ 53106 w 551291"/>
              <a:gd name="connsiteY109" fmla="*/ 144694 h 272197"/>
              <a:gd name="connsiteX110" fmla="*/ 53106 w 551291"/>
              <a:gd name="connsiteY110" fmla="*/ 123205 h 272197"/>
              <a:gd name="connsiteX111" fmla="*/ 55978 w 551291"/>
              <a:gd name="connsiteY111" fmla="*/ 123205 h 272197"/>
              <a:gd name="connsiteX112" fmla="*/ 78949 w 551291"/>
              <a:gd name="connsiteY112" fmla="*/ 123205 h 272197"/>
              <a:gd name="connsiteX113" fmla="*/ 91870 w 551291"/>
              <a:gd name="connsiteY113" fmla="*/ 111744 h 272197"/>
              <a:gd name="connsiteX114" fmla="*/ 91870 w 551291"/>
              <a:gd name="connsiteY114" fmla="*/ 37248 h 272197"/>
              <a:gd name="connsiteX115" fmla="*/ 78949 w 551291"/>
              <a:gd name="connsiteY115" fmla="*/ 24354 h 272197"/>
              <a:gd name="connsiteX116" fmla="*/ 55978 w 551291"/>
              <a:gd name="connsiteY116" fmla="*/ 24354 h 272197"/>
              <a:gd name="connsiteX117" fmla="*/ 53106 w 551291"/>
              <a:gd name="connsiteY117" fmla="*/ 24354 h 272197"/>
              <a:gd name="connsiteX118" fmla="*/ 53106 w 551291"/>
              <a:gd name="connsiteY118" fmla="*/ 11461 h 272197"/>
              <a:gd name="connsiteX119" fmla="*/ 66027 w 551291"/>
              <a:gd name="connsiteY119" fmla="*/ 0 h 272197"/>
              <a:gd name="connsiteX120" fmla="*/ 0 w 551291"/>
              <a:gd name="connsiteY120" fmla="*/ 0 h 272197"/>
              <a:gd name="connsiteX121" fmla="*/ 1438 w 551291"/>
              <a:gd name="connsiteY121" fmla="*/ 0 h 272197"/>
              <a:gd name="connsiteX122" fmla="*/ 43161 w 551291"/>
              <a:gd name="connsiteY122" fmla="*/ 0 h 272197"/>
              <a:gd name="connsiteX123" fmla="*/ 44600 w 551291"/>
              <a:gd name="connsiteY123" fmla="*/ 0 h 272197"/>
              <a:gd name="connsiteX124" fmla="*/ 44600 w 551291"/>
              <a:gd name="connsiteY124" fmla="*/ 270764 h 272197"/>
              <a:gd name="connsiteX125" fmla="*/ 43161 w 551291"/>
              <a:gd name="connsiteY125" fmla="*/ 272197 h 272197"/>
              <a:gd name="connsiteX126" fmla="*/ 33090 w 551291"/>
              <a:gd name="connsiteY126" fmla="*/ 272197 h 272197"/>
              <a:gd name="connsiteX127" fmla="*/ 31651 w 551291"/>
              <a:gd name="connsiteY127" fmla="*/ 270764 h 272197"/>
              <a:gd name="connsiteX128" fmla="*/ 31651 w 551291"/>
              <a:gd name="connsiteY128" fmla="*/ 14326 h 272197"/>
              <a:gd name="connsiteX129" fmla="*/ 30213 w 551291"/>
              <a:gd name="connsiteY129" fmla="*/ 12894 h 272197"/>
              <a:gd name="connsiteX130" fmla="*/ 1438 w 551291"/>
              <a:gd name="connsiteY130" fmla="*/ 12894 h 272197"/>
              <a:gd name="connsiteX131" fmla="*/ 0 w 551291"/>
              <a:gd name="connsiteY131" fmla="*/ 11461 h 27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51291" h="272197">
                <a:moveTo>
                  <a:pt x="348063" y="187825"/>
                </a:moveTo>
                <a:cubicBezTo>
                  <a:pt x="351618" y="187825"/>
                  <a:pt x="354500" y="190707"/>
                  <a:pt x="354500" y="194262"/>
                </a:cubicBezTo>
                <a:cubicBezTo>
                  <a:pt x="354500" y="197817"/>
                  <a:pt x="351618" y="200699"/>
                  <a:pt x="348063" y="200699"/>
                </a:cubicBezTo>
                <a:cubicBezTo>
                  <a:pt x="344508" y="200699"/>
                  <a:pt x="341626" y="197817"/>
                  <a:pt x="341626" y="194262"/>
                </a:cubicBezTo>
                <a:cubicBezTo>
                  <a:pt x="341626" y="190707"/>
                  <a:pt x="344508" y="187825"/>
                  <a:pt x="348063" y="187825"/>
                </a:cubicBezTo>
                <a:close/>
                <a:moveTo>
                  <a:pt x="205987" y="187825"/>
                </a:moveTo>
                <a:cubicBezTo>
                  <a:pt x="209542" y="187825"/>
                  <a:pt x="212424" y="190707"/>
                  <a:pt x="212424" y="194262"/>
                </a:cubicBezTo>
                <a:cubicBezTo>
                  <a:pt x="212424" y="197817"/>
                  <a:pt x="209542" y="200699"/>
                  <a:pt x="205987" y="200699"/>
                </a:cubicBezTo>
                <a:cubicBezTo>
                  <a:pt x="202432" y="200699"/>
                  <a:pt x="199550" y="197817"/>
                  <a:pt x="199550" y="194262"/>
                </a:cubicBezTo>
                <a:cubicBezTo>
                  <a:pt x="199550" y="190707"/>
                  <a:pt x="202432" y="187825"/>
                  <a:pt x="205987" y="187825"/>
                </a:cubicBezTo>
                <a:close/>
                <a:moveTo>
                  <a:pt x="265547" y="55792"/>
                </a:moveTo>
                <a:cubicBezTo>
                  <a:pt x="275591" y="75878"/>
                  <a:pt x="278460" y="91660"/>
                  <a:pt x="278460" y="106007"/>
                </a:cubicBezTo>
                <a:cubicBezTo>
                  <a:pt x="278460" y="106007"/>
                  <a:pt x="278460" y="104573"/>
                  <a:pt x="277025" y="104573"/>
                </a:cubicBezTo>
                <a:cubicBezTo>
                  <a:pt x="277025" y="104573"/>
                  <a:pt x="275591" y="106007"/>
                  <a:pt x="274156" y="106007"/>
                </a:cubicBezTo>
                <a:cubicBezTo>
                  <a:pt x="271286" y="91660"/>
                  <a:pt x="262678" y="75878"/>
                  <a:pt x="248331" y="57227"/>
                </a:cubicBezTo>
                <a:cubicBezTo>
                  <a:pt x="246896" y="58662"/>
                  <a:pt x="246896" y="58662"/>
                  <a:pt x="246896" y="58662"/>
                </a:cubicBezTo>
                <a:lnTo>
                  <a:pt x="221071" y="83052"/>
                </a:lnTo>
                <a:cubicBezTo>
                  <a:pt x="241157" y="90225"/>
                  <a:pt x="255504" y="100268"/>
                  <a:pt x="265547" y="110312"/>
                </a:cubicBezTo>
                <a:cubicBezTo>
                  <a:pt x="264113" y="110312"/>
                  <a:pt x="262678" y="111746"/>
                  <a:pt x="262678" y="113181"/>
                </a:cubicBezTo>
                <a:cubicBezTo>
                  <a:pt x="249766" y="106007"/>
                  <a:pt x="233984" y="98834"/>
                  <a:pt x="209593" y="98834"/>
                </a:cubicBezTo>
                <a:cubicBezTo>
                  <a:pt x="209593" y="98834"/>
                  <a:pt x="209593" y="98834"/>
                  <a:pt x="209593" y="100268"/>
                </a:cubicBezTo>
                <a:lnTo>
                  <a:pt x="209593" y="136137"/>
                </a:lnTo>
                <a:cubicBezTo>
                  <a:pt x="229679" y="126093"/>
                  <a:pt x="245461" y="121789"/>
                  <a:pt x="259809" y="121789"/>
                </a:cubicBezTo>
                <a:cubicBezTo>
                  <a:pt x="259809" y="123224"/>
                  <a:pt x="259809" y="123224"/>
                  <a:pt x="259809" y="123224"/>
                </a:cubicBezTo>
                <a:cubicBezTo>
                  <a:pt x="259809" y="124659"/>
                  <a:pt x="259809" y="126093"/>
                  <a:pt x="259809" y="126093"/>
                </a:cubicBezTo>
                <a:cubicBezTo>
                  <a:pt x="245461" y="130398"/>
                  <a:pt x="229679" y="137571"/>
                  <a:pt x="211028" y="151918"/>
                </a:cubicBezTo>
                <a:cubicBezTo>
                  <a:pt x="212463" y="153353"/>
                  <a:pt x="212463" y="154788"/>
                  <a:pt x="212463" y="154788"/>
                </a:cubicBezTo>
                <a:lnTo>
                  <a:pt x="236853" y="179178"/>
                </a:lnTo>
                <a:cubicBezTo>
                  <a:pt x="244027" y="159092"/>
                  <a:pt x="254070" y="146180"/>
                  <a:pt x="264113" y="136137"/>
                </a:cubicBezTo>
                <a:cubicBezTo>
                  <a:pt x="264113" y="136137"/>
                  <a:pt x="265547" y="137571"/>
                  <a:pt x="266982" y="139006"/>
                </a:cubicBezTo>
                <a:cubicBezTo>
                  <a:pt x="259809" y="150484"/>
                  <a:pt x="252635" y="166266"/>
                  <a:pt x="252635" y="190656"/>
                </a:cubicBezTo>
                <a:cubicBezTo>
                  <a:pt x="252635" y="190656"/>
                  <a:pt x="254070" y="190656"/>
                  <a:pt x="254070" y="190656"/>
                </a:cubicBezTo>
                <a:lnTo>
                  <a:pt x="289938" y="190656"/>
                </a:lnTo>
                <a:cubicBezTo>
                  <a:pt x="279895" y="172005"/>
                  <a:pt x="275591" y="156223"/>
                  <a:pt x="275591" y="141875"/>
                </a:cubicBezTo>
                <a:cubicBezTo>
                  <a:pt x="277025" y="141875"/>
                  <a:pt x="277025" y="141875"/>
                  <a:pt x="277025" y="141875"/>
                </a:cubicBezTo>
                <a:cubicBezTo>
                  <a:pt x="278460" y="141875"/>
                  <a:pt x="279895" y="141875"/>
                  <a:pt x="279895" y="141875"/>
                </a:cubicBezTo>
                <a:cubicBezTo>
                  <a:pt x="284199" y="156223"/>
                  <a:pt x="291372" y="172005"/>
                  <a:pt x="305720" y="189221"/>
                </a:cubicBezTo>
                <a:cubicBezTo>
                  <a:pt x="307154" y="189221"/>
                  <a:pt x="308589" y="189221"/>
                  <a:pt x="308589" y="187787"/>
                </a:cubicBezTo>
                <a:lnTo>
                  <a:pt x="332979" y="163396"/>
                </a:lnTo>
                <a:cubicBezTo>
                  <a:pt x="312893" y="156223"/>
                  <a:pt x="299981" y="147614"/>
                  <a:pt x="289938" y="137571"/>
                </a:cubicBezTo>
                <a:cubicBezTo>
                  <a:pt x="289938" y="136137"/>
                  <a:pt x="291372" y="134702"/>
                  <a:pt x="292807" y="134702"/>
                </a:cubicBezTo>
                <a:cubicBezTo>
                  <a:pt x="304285" y="141875"/>
                  <a:pt x="320067" y="147614"/>
                  <a:pt x="344457" y="149049"/>
                </a:cubicBezTo>
                <a:cubicBezTo>
                  <a:pt x="344457" y="147614"/>
                  <a:pt x="344457" y="147614"/>
                  <a:pt x="344457" y="147614"/>
                </a:cubicBezTo>
                <a:lnTo>
                  <a:pt x="344457" y="111746"/>
                </a:lnTo>
                <a:cubicBezTo>
                  <a:pt x="325806" y="121789"/>
                  <a:pt x="310024" y="124659"/>
                  <a:pt x="295677" y="124659"/>
                </a:cubicBezTo>
                <a:cubicBezTo>
                  <a:pt x="295677" y="124659"/>
                  <a:pt x="295677" y="124659"/>
                  <a:pt x="295677" y="123224"/>
                </a:cubicBezTo>
                <a:cubicBezTo>
                  <a:pt x="295677" y="123224"/>
                  <a:pt x="295677" y="121789"/>
                  <a:pt x="295677" y="120355"/>
                </a:cubicBezTo>
                <a:cubicBezTo>
                  <a:pt x="310024" y="117485"/>
                  <a:pt x="325806" y="108877"/>
                  <a:pt x="343022" y="94530"/>
                </a:cubicBezTo>
                <a:cubicBezTo>
                  <a:pt x="343022" y="94530"/>
                  <a:pt x="343022" y="93095"/>
                  <a:pt x="341588" y="93095"/>
                </a:cubicBezTo>
                <a:lnTo>
                  <a:pt x="317197" y="67270"/>
                </a:lnTo>
                <a:cubicBezTo>
                  <a:pt x="310024" y="87356"/>
                  <a:pt x="301416" y="101703"/>
                  <a:pt x="291372" y="111746"/>
                </a:cubicBezTo>
                <a:cubicBezTo>
                  <a:pt x="289938" y="110312"/>
                  <a:pt x="288503" y="108877"/>
                  <a:pt x="288503" y="108877"/>
                </a:cubicBezTo>
                <a:cubicBezTo>
                  <a:pt x="295677" y="95964"/>
                  <a:pt x="301416" y="80182"/>
                  <a:pt x="302850" y="55792"/>
                </a:cubicBezTo>
                <a:cubicBezTo>
                  <a:pt x="301416" y="55792"/>
                  <a:pt x="301416" y="55792"/>
                  <a:pt x="301416" y="55792"/>
                </a:cubicBezTo>
                <a:close/>
                <a:moveTo>
                  <a:pt x="348063" y="45749"/>
                </a:moveTo>
                <a:cubicBezTo>
                  <a:pt x="351618" y="45749"/>
                  <a:pt x="354500" y="48631"/>
                  <a:pt x="354500" y="52186"/>
                </a:cubicBezTo>
                <a:cubicBezTo>
                  <a:pt x="354500" y="55741"/>
                  <a:pt x="351618" y="58623"/>
                  <a:pt x="348063" y="58623"/>
                </a:cubicBezTo>
                <a:cubicBezTo>
                  <a:pt x="344508" y="58623"/>
                  <a:pt x="341626" y="55741"/>
                  <a:pt x="341626" y="52186"/>
                </a:cubicBezTo>
                <a:cubicBezTo>
                  <a:pt x="341626" y="48631"/>
                  <a:pt x="344508" y="45749"/>
                  <a:pt x="348063" y="45749"/>
                </a:cubicBezTo>
                <a:close/>
                <a:moveTo>
                  <a:pt x="254070" y="45749"/>
                </a:moveTo>
                <a:lnTo>
                  <a:pt x="301416" y="45749"/>
                </a:lnTo>
                <a:cubicBezTo>
                  <a:pt x="305720" y="45749"/>
                  <a:pt x="311459" y="48618"/>
                  <a:pt x="315763" y="51488"/>
                </a:cubicBezTo>
                <a:lnTo>
                  <a:pt x="348761" y="85921"/>
                </a:lnTo>
                <a:cubicBezTo>
                  <a:pt x="351631" y="88791"/>
                  <a:pt x="354500" y="95964"/>
                  <a:pt x="354500" y="100268"/>
                </a:cubicBezTo>
                <a:lnTo>
                  <a:pt x="354500" y="147614"/>
                </a:lnTo>
                <a:cubicBezTo>
                  <a:pt x="354500" y="151918"/>
                  <a:pt x="351631" y="157657"/>
                  <a:pt x="348761" y="161962"/>
                </a:cubicBezTo>
                <a:lnTo>
                  <a:pt x="315763" y="194960"/>
                </a:lnTo>
                <a:cubicBezTo>
                  <a:pt x="311459" y="197830"/>
                  <a:pt x="305720" y="200699"/>
                  <a:pt x="301416" y="200699"/>
                </a:cubicBezTo>
                <a:lnTo>
                  <a:pt x="254070" y="200699"/>
                </a:lnTo>
                <a:cubicBezTo>
                  <a:pt x="249766" y="200699"/>
                  <a:pt x="242592" y="197830"/>
                  <a:pt x="239722" y="194960"/>
                </a:cubicBezTo>
                <a:lnTo>
                  <a:pt x="205289" y="161962"/>
                </a:lnTo>
                <a:cubicBezTo>
                  <a:pt x="202420" y="157657"/>
                  <a:pt x="199550" y="151918"/>
                  <a:pt x="199550" y="147614"/>
                </a:cubicBezTo>
                <a:lnTo>
                  <a:pt x="199550" y="100268"/>
                </a:lnTo>
                <a:cubicBezTo>
                  <a:pt x="199550" y="95964"/>
                  <a:pt x="202420" y="88791"/>
                  <a:pt x="205289" y="85921"/>
                </a:cubicBezTo>
                <a:lnTo>
                  <a:pt x="239722" y="51488"/>
                </a:lnTo>
                <a:cubicBezTo>
                  <a:pt x="242592" y="48618"/>
                  <a:pt x="249766" y="45749"/>
                  <a:pt x="254070" y="45749"/>
                </a:cubicBezTo>
                <a:close/>
                <a:moveTo>
                  <a:pt x="205987" y="45749"/>
                </a:moveTo>
                <a:cubicBezTo>
                  <a:pt x="209542" y="45749"/>
                  <a:pt x="212424" y="48631"/>
                  <a:pt x="212424" y="52186"/>
                </a:cubicBezTo>
                <a:cubicBezTo>
                  <a:pt x="212424" y="55741"/>
                  <a:pt x="209542" y="58623"/>
                  <a:pt x="205987" y="58623"/>
                </a:cubicBezTo>
                <a:cubicBezTo>
                  <a:pt x="202432" y="58623"/>
                  <a:pt x="199550" y="55741"/>
                  <a:pt x="199550" y="52186"/>
                </a:cubicBezTo>
                <a:cubicBezTo>
                  <a:pt x="199550" y="48631"/>
                  <a:pt x="202432" y="45749"/>
                  <a:pt x="205987" y="45749"/>
                </a:cubicBezTo>
                <a:close/>
                <a:moveTo>
                  <a:pt x="208161" y="37248"/>
                </a:moveTo>
                <a:cubicBezTo>
                  <a:pt x="198111" y="37248"/>
                  <a:pt x="190933" y="44411"/>
                  <a:pt x="190933" y="54439"/>
                </a:cubicBezTo>
                <a:lnTo>
                  <a:pt x="190933" y="193403"/>
                </a:lnTo>
                <a:cubicBezTo>
                  <a:pt x="190933" y="201999"/>
                  <a:pt x="198111" y="210595"/>
                  <a:pt x="208161" y="210595"/>
                </a:cubicBezTo>
                <a:lnTo>
                  <a:pt x="347423" y="210595"/>
                </a:lnTo>
                <a:cubicBezTo>
                  <a:pt x="356037" y="210595"/>
                  <a:pt x="364651" y="201999"/>
                  <a:pt x="364651" y="193403"/>
                </a:cubicBezTo>
                <a:lnTo>
                  <a:pt x="364651" y="54439"/>
                </a:lnTo>
                <a:cubicBezTo>
                  <a:pt x="364651" y="44411"/>
                  <a:pt x="356037" y="37248"/>
                  <a:pt x="347423" y="37248"/>
                </a:cubicBezTo>
                <a:close/>
                <a:moveTo>
                  <a:pt x="66027" y="0"/>
                </a:moveTo>
                <a:lnTo>
                  <a:pt x="538370" y="0"/>
                </a:lnTo>
                <a:cubicBezTo>
                  <a:pt x="545548" y="0"/>
                  <a:pt x="551291" y="5730"/>
                  <a:pt x="551291" y="11461"/>
                </a:cubicBezTo>
                <a:lnTo>
                  <a:pt x="551291" y="234949"/>
                </a:lnTo>
                <a:cubicBezTo>
                  <a:pt x="551291" y="242112"/>
                  <a:pt x="545548" y="247843"/>
                  <a:pt x="538370" y="247843"/>
                </a:cubicBezTo>
                <a:lnTo>
                  <a:pt x="401979" y="247843"/>
                </a:lnTo>
                <a:lnTo>
                  <a:pt x="401979" y="260736"/>
                </a:lnTo>
                <a:cubicBezTo>
                  <a:pt x="401979" y="266467"/>
                  <a:pt x="396237" y="272197"/>
                  <a:pt x="389058" y="272197"/>
                </a:cubicBezTo>
                <a:lnTo>
                  <a:pt x="165090" y="272197"/>
                </a:lnTo>
                <a:cubicBezTo>
                  <a:pt x="159347" y="272197"/>
                  <a:pt x="153605" y="266467"/>
                  <a:pt x="153605" y="260736"/>
                </a:cubicBezTo>
                <a:lnTo>
                  <a:pt x="153605" y="247843"/>
                </a:lnTo>
                <a:lnTo>
                  <a:pt x="66027" y="247843"/>
                </a:lnTo>
                <a:cubicBezTo>
                  <a:pt x="58849" y="247843"/>
                  <a:pt x="53106" y="242112"/>
                  <a:pt x="53106" y="234949"/>
                </a:cubicBezTo>
                <a:lnTo>
                  <a:pt x="53106" y="226353"/>
                </a:lnTo>
                <a:cubicBezTo>
                  <a:pt x="54542" y="226353"/>
                  <a:pt x="55978" y="226353"/>
                  <a:pt x="55978" y="226353"/>
                </a:cubicBezTo>
                <a:lnTo>
                  <a:pt x="111970" y="226353"/>
                </a:lnTo>
                <a:cubicBezTo>
                  <a:pt x="119148" y="226353"/>
                  <a:pt x="124891" y="220623"/>
                  <a:pt x="124891" y="213460"/>
                </a:cubicBezTo>
                <a:lnTo>
                  <a:pt x="124891" y="157588"/>
                </a:lnTo>
                <a:cubicBezTo>
                  <a:pt x="124891" y="150425"/>
                  <a:pt x="119148" y="144694"/>
                  <a:pt x="111970" y="144694"/>
                </a:cubicBezTo>
                <a:lnTo>
                  <a:pt x="55978" y="144694"/>
                </a:lnTo>
                <a:cubicBezTo>
                  <a:pt x="55978" y="144694"/>
                  <a:pt x="54542" y="144694"/>
                  <a:pt x="53106" y="144694"/>
                </a:cubicBezTo>
                <a:lnTo>
                  <a:pt x="53106" y="123205"/>
                </a:lnTo>
                <a:cubicBezTo>
                  <a:pt x="54542" y="123205"/>
                  <a:pt x="55978" y="123205"/>
                  <a:pt x="55978" y="123205"/>
                </a:cubicBezTo>
                <a:lnTo>
                  <a:pt x="78949" y="123205"/>
                </a:lnTo>
                <a:cubicBezTo>
                  <a:pt x="86127" y="123205"/>
                  <a:pt x="91870" y="117475"/>
                  <a:pt x="91870" y="111744"/>
                </a:cubicBezTo>
                <a:lnTo>
                  <a:pt x="91870" y="37248"/>
                </a:lnTo>
                <a:cubicBezTo>
                  <a:pt x="91870" y="30085"/>
                  <a:pt x="86127" y="24354"/>
                  <a:pt x="78949" y="24354"/>
                </a:cubicBezTo>
                <a:lnTo>
                  <a:pt x="55978" y="24354"/>
                </a:lnTo>
                <a:cubicBezTo>
                  <a:pt x="55978" y="24354"/>
                  <a:pt x="54542" y="24354"/>
                  <a:pt x="53106" y="24354"/>
                </a:cubicBezTo>
                <a:lnTo>
                  <a:pt x="53106" y="11461"/>
                </a:lnTo>
                <a:cubicBezTo>
                  <a:pt x="53106" y="5730"/>
                  <a:pt x="58849" y="0"/>
                  <a:pt x="66027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1438" y="0"/>
                </a:cubicBezTo>
                <a:lnTo>
                  <a:pt x="43161" y="0"/>
                </a:lnTo>
                <a:cubicBezTo>
                  <a:pt x="43161" y="0"/>
                  <a:pt x="44600" y="0"/>
                  <a:pt x="44600" y="0"/>
                </a:cubicBezTo>
                <a:lnTo>
                  <a:pt x="44600" y="270764"/>
                </a:lnTo>
                <a:cubicBezTo>
                  <a:pt x="44600" y="272197"/>
                  <a:pt x="43161" y="272197"/>
                  <a:pt x="43161" y="272197"/>
                </a:cubicBezTo>
                <a:lnTo>
                  <a:pt x="33090" y="272197"/>
                </a:lnTo>
                <a:cubicBezTo>
                  <a:pt x="31651" y="272197"/>
                  <a:pt x="31651" y="272197"/>
                  <a:pt x="31651" y="270764"/>
                </a:cubicBezTo>
                <a:lnTo>
                  <a:pt x="31651" y="14326"/>
                </a:lnTo>
                <a:cubicBezTo>
                  <a:pt x="31651" y="12894"/>
                  <a:pt x="30213" y="12894"/>
                  <a:pt x="30213" y="12894"/>
                </a:cubicBezTo>
                <a:lnTo>
                  <a:pt x="1438" y="12894"/>
                </a:lnTo>
                <a:cubicBezTo>
                  <a:pt x="0" y="12894"/>
                  <a:pt x="0" y="11461"/>
                  <a:pt x="0" y="11461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09462" y="3754798"/>
            <a:ext cx="705045" cy="30765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399" b="1" dirty="0" err="1">
                <a:solidFill>
                  <a:srgbClr val="1D1D1A"/>
                </a:solidFill>
                <a:latin typeface="Arial" panose="020B0604020202020204" pitchFamily="34" charset="0"/>
              </a:rPr>
              <a:t>vGPU</a:t>
            </a:r>
            <a:endParaRPr lang="en-US" altLang="zh-CN" sz="1399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82529" y="3759295"/>
            <a:ext cx="713182" cy="30765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399" b="1" dirty="0" err="1">
                <a:solidFill>
                  <a:srgbClr val="1D1D1A"/>
                </a:solidFill>
                <a:latin typeface="Arial" panose="020B0604020202020204" pitchFamily="34" charset="0"/>
              </a:rPr>
              <a:t>vGPU</a:t>
            </a:r>
            <a:endParaRPr lang="en-US" altLang="zh-CN" sz="1200" b="1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391441" y="1133957"/>
            <a:ext cx="0" cy="354964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3487937" y="1190543"/>
            <a:ext cx="1190160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728367" y="4096667"/>
            <a:ext cx="1705917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C00000"/>
                </a:solidFill>
                <a:latin typeface="Arial" panose="020B0604020202020204" pitchFamily="34" charset="0"/>
              </a:rPr>
              <a:t>GPU </a:t>
            </a:r>
            <a:r>
              <a:rPr lang="en-US" sz="1599" b="1" dirty="0" err="1">
                <a:solidFill>
                  <a:srgbClr val="C00000"/>
                </a:solidFill>
                <a:latin typeface="Arial" panose="020B0604020202020204" pitchFamily="34" charset="0"/>
              </a:rPr>
              <a:t>passthrough</a:t>
            </a:r>
            <a:endParaRPr lang="en-US" sz="1599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48382" y="4237288"/>
            <a:ext cx="1963111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1599" b="1" dirty="0">
                <a:solidFill>
                  <a:srgbClr val="C00000"/>
                </a:solidFill>
                <a:latin typeface="Arial" panose="020B0604020202020204" pitchFamily="34" charset="0"/>
              </a:rPr>
              <a:t>GPU virtualization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2151443" y="2659177"/>
            <a:ext cx="840407" cy="18814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050" b="1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GPU driver</a:t>
            </a:r>
          </a:p>
        </p:txBody>
      </p:sp>
      <p:sp>
        <p:nvSpPr>
          <p:cNvPr id="33" name="矩形 32"/>
          <p:cNvSpPr/>
          <p:nvPr/>
        </p:nvSpPr>
        <p:spPr>
          <a:xfrm>
            <a:off x="3750538" y="2664590"/>
            <a:ext cx="840407" cy="18814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050" b="1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GPU driver</a:t>
            </a:r>
          </a:p>
        </p:txBody>
      </p:sp>
      <p:sp>
        <p:nvSpPr>
          <p:cNvPr id="34" name="矩形 33"/>
          <p:cNvSpPr/>
          <p:nvPr/>
        </p:nvSpPr>
        <p:spPr>
          <a:xfrm>
            <a:off x="5182271" y="2673381"/>
            <a:ext cx="840407" cy="18814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050" b="1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GPU driver</a:t>
            </a:r>
          </a:p>
        </p:txBody>
      </p:sp>
      <p:sp>
        <p:nvSpPr>
          <p:cNvPr id="35" name="下箭头 34"/>
          <p:cNvSpPr/>
          <p:nvPr/>
        </p:nvSpPr>
        <p:spPr>
          <a:xfrm>
            <a:off x="2483186" y="2845935"/>
            <a:ext cx="161660" cy="89106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6" name="下箭头 35"/>
          <p:cNvSpPr/>
          <p:nvPr/>
        </p:nvSpPr>
        <p:spPr>
          <a:xfrm>
            <a:off x="4092765" y="2852739"/>
            <a:ext cx="161660" cy="9225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7" name="下箭头 36"/>
          <p:cNvSpPr/>
          <p:nvPr/>
        </p:nvSpPr>
        <p:spPr>
          <a:xfrm>
            <a:off x="5519134" y="2852739"/>
            <a:ext cx="161660" cy="9225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975762" y="4757789"/>
            <a:ext cx="4382896" cy="609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GPU </a:t>
            </a:r>
            <a:r>
              <a:rPr lang="en-US" sz="1200" dirty="0" err="1">
                <a:solidFill>
                  <a:srgbClr val="1D1D1A"/>
                </a:solidFill>
                <a:latin typeface="Arial" panose="020B0604020202020204" pitchFamily="34" charset="0"/>
              </a:rPr>
              <a:t>passthrough</a:t>
            </a: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 and GPU virtualization are supported, improving user experience of high-performance graphics and image applications.</a:t>
            </a:r>
            <a:endParaRPr lang="en-US" altLang="zh-CN" sz="120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b="34388"/>
          <a:stretch/>
        </p:blipFill>
        <p:spPr>
          <a:xfrm>
            <a:off x="8463308" y="3594899"/>
            <a:ext cx="1330792" cy="472053"/>
          </a:xfrm>
          <a:prstGeom prst="rect">
            <a:avLst/>
          </a:prstGeom>
        </p:spPr>
      </p:pic>
      <p:sp>
        <p:nvSpPr>
          <p:cNvPr id="45" name="圆角矩形 44"/>
          <p:cNvSpPr/>
          <p:nvPr/>
        </p:nvSpPr>
        <p:spPr>
          <a:xfrm>
            <a:off x="8395026" y="1793483"/>
            <a:ext cx="1325148" cy="1149192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477598" y="1800467"/>
            <a:ext cx="663654" cy="27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VM</a:t>
            </a:r>
          </a:p>
        </p:txBody>
      </p:sp>
      <p:sp>
        <p:nvSpPr>
          <p:cNvPr id="48" name="矩形 47"/>
          <p:cNvSpPr/>
          <p:nvPr/>
        </p:nvSpPr>
        <p:spPr>
          <a:xfrm>
            <a:off x="8612038" y="2689486"/>
            <a:ext cx="946340" cy="18814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050" b="1" dirty="0" err="1">
                <a:solidFill>
                  <a:srgbClr val="666666"/>
                </a:solidFill>
                <a:latin typeface="Arial" panose="020B0604020202020204" pitchFamily="34" charset="0"/>
              </a:rPr>
              <a:t>Altas</a:t>
            </a:r>
            <a:r>
              <a:rPr lang="en-US" sz="1050" b="1" dirty="0">
                <a:solidFill>
                  <a:srgbClr val="666666"/>
                </a:solidFill>
                <a:latin typeface="Arial" panose="020B0604020202020204" pitchFamily="34" charset="0"/>
              </a:rPr>
              <a:t> driver</a:t>
            </a:r>
          </a:p>
        </p:txBody>
      </p:sp>
      <p:sp>
        <p:nvSpPr>
          <p:cNvPr id="49" name="矩形 48"/>
          <p:cNvSpPr/>
          <p:nvPr/>
        </p:nvSpPr>
        <p:spPr>
          <a:xfrm>
            <a:off x="7894710" y="1131754"/>
            <a:ext cx="2332714" cy="3549642"/>
          </a:xfrm>
          <a:prstGeom prst="rect">
            <a:avLst/>
          </a:prstGeom>
          <a:noFill/>
          <a:ln w="952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0" name="下箭头 49"/>
          <p:cNvSpPr/>
          <p:nvPr/>
        </p:nvSpPr>
        <p:spPr>
          <a:xfrm>
            <a:off x="8979592" y="2859328"/>
            <a:ext cx="161660" cy="79152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983587" y="1244103"/>
            <a:ext cx="1190160" cy="338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599" dirty="0">
                <a:solidFill>
                  <a:srgbClr val="1D1D1A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7100703" y="4757789"/>
            <a:ext cx="4146087" cy="6767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Huawei Ascend </a:t>
            </a:r>
            <a:r>
              <a:rPr lang="en-US" sz="1200" dirty="0" err="1">
                <a:solidFill>
                  <a:srgbClr val="1D1D1A"/>
                </a:solidFill>
                <a:latin typeface="Arial" panose="020B0604020202020204" pitchFamily="34" charset="0"/>
              </a:rPr>
              <a:t>Altas</a:t>
            </a: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 300 AI acceleration is supported, which provides AI processors with the optimal energy efficiency ratio.</a:t>
            </a:r>
          </a:p>
        </p:txBody>
      </p:sp>
      <p:sp>
        <p:nvSpPr>
          <p:cNvPr id="6" name="矩形 5"/>
          <p:cNvSpPr/>
          <p:nvPr/>
        </p:nvSpPr>
        <p:spPr>
          <a:xfrm>
            <a:off x="43332" y="1127140"/>
            <a:ext cx="2044438" cy="3691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GPU acceleration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361696" y="1127140"/>
            <a:ext cx="1587406" cy="3691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</a:rPr>
              <a:t>AI acceleration</a:t>
            </a:r>
            <a:endParaRPr lang="en-US" altLang="zh-CN" sz="1799" dirty="0">
              <a:solidFill>
                <a:srgbClr val="1D1D1A"/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77106" y="5887604"/>
            <a:ext cx="10779130" cy="2615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1096895" fontAlgn="ctr">
              <a:defRPr/>
            </a:pPr>
            <a:r>
              <a:rPr lang="en-US" sz="1100" dirty="0">
                <a:solidFill>
                  <a:srgbClr val="1D1D1A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Models that support GPU virtualization and </a:t>
            </a:r>
            <a:r>
              <a:rPr lang="en-US" sz="1100" dirty="0" err="1">
                <a:solidFill>
                  <a:srgbClr val="1D1D1A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passthrough</a:t>
            </a:r>
            <a:r>
              <a:rPr lang="en-US" sz="1100" dirty="0">
                <a:solidFill>
                  <a:srgbClr val="1D1D1A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 NVIDIA P4, P40, M60, and V100 GPU; models that support GPU </a:t>
            </a:r>
            <a:r>
              <a:rPr lang="en-US" sz="1100" dirty="0" err="1">
                <a:solidFill>
                  <a:srgbClr val="1D1D1A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passthrough</a:t>
            </a:r>
            <a:r>
              <a:rPr lang="en-US" sz="1100" dirty="0">
                <a:solidFill>
                  <a:srgbClr val="1D1D1A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only: NVIDIA P100 and Atlas 300</a:t>
            </a:r>
          </a:p>
        </p:txBody>
      </p:sp>
      <p:sp>
        <p:nvSpPr>
          <p:cNvPr id="8" name="矩形 7"/>
          <p:cNvSpPr/>
          <p:nvPr/>
        </p:nvSpPr>
        <p:spPr>
          <a:xfrm>
            <a:off x="1493599" y="5339207"/>
            <a:ext cx="5215724" cy="52301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C00000"/>
                </a:solidFill>
                <a:latin typeface="Arial" panose="020B0604020202020204" pitchFamily="34" charset="0"/>
              </a:rPr>
              <a:t>Scenarios: engineering drawing, media production, 3D games, GIS, and graphics and video processing</a:t>
            </a:r>
          </a:p>
        </p:txBody>
      </p:sp>
      <p:sp>
        <p:nvSpPr>
          <p:cNvPr id="21" name="矩形 20"/>
          <p:cNvSpPr/>
          <p:nvPr/>
        </p:nvSpPr>
        <p:spPr>
          <a:xfrm>
            <a:off x="8052677" y="5339207"/>
            <a:ext cx="2174746" cy="3076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112" fontAlgn="ctr">
              <a:defRPr/>
            </a:pPr>
            <a:r>
              <a:rPr lang="en-US" sz="1399" b="1" dirty="0">
                <a:solidFill>
                  <a:srgbClr val="C00000"/>
                </a:solidFill>
                <a:latin typeface="Arial" panose="020B0604020202020204" pitchFamily="34" charset="0"/>
              </a:rPr>
              <a:t>Scenarios: AI inference and training services</a:t>
            </a:r>
            <a:endParaRPr lang="en-US" altLang="zh-CN" sz="1399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28092" y="2132853"/>
            <a:ext cx="685592" cy="432069"/>
          </a:xfrm>
          <a:prstGeom prst="rect">
            <a:avLst/>
          </a:prstGeom>
        </p:spPr>
      </p:pic>
      <p:pic>
        <p:nvPicPr>
          <p:cNvPr id="32" name="图片 31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53994" y="2156421"/>
            <a:ext cx="685592" cy="432069"/>
          </a:xfrm>
          <a:prstGeom prst="rect">
            <a:avLst/>
          </a:prstGeom>
        </p:spPr>
      </p:pic>
      <p:pic>
        <p:nvPicPr>
          <p:cNvPr id="38" name="图片 3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254758" y="2153434"/>
            <a:ext cx="685592" cy="43206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7229" y="2132058"/>
            <a:ext cx="815958" cy="471750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9707218" y="1339"/>
            <a:ext cx="2484783" cy="277368"/>
            <a:chOff x="9730420" y="5288"/>
            <a:chExt cx="2485754" cy="277476"/>
          </a:xfrm>
        </p:grpSpPr>
        <p:sp>
          <p:nvSpPr>
            <p:cNvPr id="57" name="矩形 596"/>
            <p:cNvSpPr/>
            <p:nvPr/>
          </p:nvSpPr>
          <p:spPr>
            <a:xfrm>
              <a:off x="9730420" y="528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Stability and Reliability</a:t>
              </a:r>
            </a:p>
          </p:txBody>
        </p:sp>
        <p:sp>
          <p:nvSpPr>
            <p:cNvPr id="58" name="矩形 597"/>
            <p:cNvSpPr/>
            <p:nvPr/>
          </p:nvSpPr>
          <p:spPr>
            <a:xfrm>
              <a:off x="10510062" y="528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High Efficiency</a:t>
              </a:r>
            </a:p>
          </p:txBody>
        </p:sp>
        <p:sp>
          <p:nvSpPr>
            <p:cNvPr id="59" name="矩形 599"/>
            <p:cNvSpPr/>
            <p:nvPr/>
          </p:nvSpPr>
          <p:spPr>
            <a:xfrm>
              <a:off x="11289703" y="5288"/>
              <a:ext cx="926471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Security and Trustworthiness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55102C05-6A38-4A0E-8A79-DA970E9C67E6}"/>
              </a:ext>
            </a:extLst>
          </p:cNvPr>
          <p:cNvSpPr/>
          <p:nvPr/>
        </p:nvSpPr>
        <p:spPr>
          <a:xfrm>
            <a:off x="8260099" y="4006546"/>
            <a:ext cx="1534002" cy="461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zh-CN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300 AI accelerator card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939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63"/>
          <p:cNvGraphicFramePr>
            <a:graphicFrameLocks noGrp="1"/>
          </p:cNvGraphicFramePr>
          <p:nvPr/>
        </p:nvGraphicFramePr>
        <p:xfrm>
          <a:off x="1013065" y="1029004"/>
          <a:ext cx="4742867" cy="515352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645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185"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Compute node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59384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187679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78152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37536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96920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56304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15688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75072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Number of nodes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59384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187679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78152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37536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96920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56304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15688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75072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1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2 to 3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36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CPU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1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1P/2P: </a:t>
                      </a:r>
                      <a:r>
                        <a:rPr lang="en-US" sz="900" b="0" u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</a:rPr>
                        <a:t>C4310, C4314, C4316, C5318Y, C6330, C6346, and C6348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4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Memory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16 GB/32 GB/64 GB</a:t>
                      </a: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 x 16 (1P)/32 (2P)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9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Flex I/O card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</a:rPr>
                        <a:t>Flex I/O card (OCP): I350 2-port GE card; CX4 2-port 10GE card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56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Standard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PCIe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card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CX4-2 port 10/25GE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X550-2 port 10GE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I350-2 port GE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18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AI card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</a:rPr>
                        <a:t>T4, Atlas300I PRO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18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Disk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1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SAN Boot, without system disks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18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Onboard port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1" u="non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2 x 10GE + 2 x 10GE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298">
                <a:tc row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Storage node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Storage controller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Two controllers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18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CPU</a:t>
                      </a:r>
                      <a:endParaRPr lang="en-US" altLang="zh-CN" sz="900" b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28-core 2.6 GHz per controller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18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Memory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40 GB per controller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18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Onboard port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 x 10GE (used as the storage replication port)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18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Internal port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1pPr>
                      <a:lvl2pPr marL="59384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2pPr>
                      <a:lvl3pPr marL="1187679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3pPr>
                      <a:lvl4pPr marL="178152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4pPr>
                      <a:lvl5pPr marL="237536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5pPr>
                      <a:lvl6pPr marL="296920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6pPr>
                      <a:lvl7pPr marL="356304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7pPr>
                      <a:lvl8pPr marL="415688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8pPr>
                      <a:lvl9pPr marL="475072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 x 25GE + 16 x 10GE</a:t>
                      </a:r>
                    </a:p>
                  </a:txBody>
                  <a:tcPr marL="19043" marR="19043" marT="19043" marB="1904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404">
                <a:tc vMerge="1">
                  <a:txBody>
                    <a:bodyPr/>
                    <a:lstStyle/>
                    <a:p>
                      <a:endParaRPr lang="zh-CN" altLang="en-US" sz="1100" b="0" dirty="0">
                        <a:latin typeface="Arial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Disk in a controller enclosure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 SSDs + 6 HDDs</a:t>
                      </a:r>
                    </a:p>
                  </a:txBody>
                  <a:tcPr marL="19043" marR="19043" marT="19043" marB="1904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9404">
                <a:tc vMerge="1">
                  <a:txBody>
                    <a:bodyPr/>
                    <a:lstStyle/>
                    <a:p>
                      <a:endParaRPr lang="zh-CN" altLang="en-US" sz="1100" b="0" dirty="0">
                        <a:latin typeface="Arial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Disk enclosure for capacity expansion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 U 3.5-inch disk enclosure x 4, or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 U 2.5-inch disk enclosure x 4</a:t>
                      </a:r>
                    </a:p>
                  </a:txBody>
                  <a:tcPr marL="19043" marR="19043" marT="19043" marB="1904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副标题 1"/>
          <p:cNvSpPr txBox="1">
            <a:spLocks/>
          </p:cNvSpPr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 err="1"/>
              <a:t>OpenStor</a:t>
            </a:r>
            <a:r>
              <a:rPr lang="en-US" sz="2798" dirty="0"/>
              <a:t> 2910 Product Capabilities</a:t>
            </a:r>
          </a:p>
        </p:txBody>
      </p:sp>
      <p:graphicFrame>
        <p:nvGraphicFramePr>
          <p:cNvPr id="5" name="Group 163"/>
          <p:cNvGraphicFramePr>
            <a:graphicFrameLocks noGrp="1"/>
          </p:cNvGraphicFramePr>
          <p:nvPr/>
        </p:nvGraphicFramePr>
        <p:xfrm>
          <a:off x="6744696" y="1029002"/>
          <a:ext cx="4790018" cy="522645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777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035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Compute node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59384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187679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78152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37536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96920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56304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15688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75072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Software suite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59384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1187679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78152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237536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96920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356304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4156881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4750720" algn="l" defTabSz="1187679" rtl="0" eaLnBrk="1" latinLnBrk="0" hangingPunct="1">
                        <a:defRPr sz="2338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FusionCompute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standard or advanced edition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63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Basic capability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Storage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passthrough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900" b="0" u="none" dirty="0" err="1">
                          <a:latin typeface="Arial" panose="020B0604020202020204" pitchFamily="34" charset="0"/>
                        </a:rPr>
                        <a:t>eVol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), VM template, thin provisioning, VM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QoS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memory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overcommitment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and dynamic resource scheduler (DRS)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0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>
                      <a:lvl1pPr marL="0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1pPr>
                      <a:lvl2pPr marL="609722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2pPr>
                      <a:lvl3pPr marL="1219444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3pPr>
                      <a:lvl4pPr marL="1829166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4pPr>
                      <a:lvl5pPr marL="2438888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5pPr>
                      <a:lvl6pPr marL="3048610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6pPr>
                      <a:lvl7pPr marL="3658332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7pPr>
                      <a:lvl8pPr marL="4268053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8pPr>
                      <a:lvl9pPr marL="4877775" algn="l" defTabSz="1219444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华文细黑"/>
                          <a:cs typeface="宋体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Reliability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VM HA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0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Security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VM snapshot and clone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DR and backup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DR (being planned) and backup (being planned)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0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Network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Distributed virtual switch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0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GPU capability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GPU virtualization and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passthrough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035"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Storage node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Software suite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OceanStor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OS basic, advanced, and optional packages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Basic service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iSCSI, CIFS, and NFS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263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Software for improved efficiency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SmartAcceleration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SmartQoS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SmartVirtualization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and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SmartMigration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Software for data protection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1pPr>
                      <a:lvl2pPr marL="4570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2pPr>
                      <a:lvl3pPr marL="9141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3pPr>
                      <a:lvl4pPr marL="1371200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4pPr>
                      <a:lvl5pPr marL="1828266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5pPr>
                      <a:lvl6pPr marL="2285334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6pPr>
                      <a:lvl7pPr marL="2742399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7pPr>
                      <a:lvl8pPr marL="3199467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8pPr>
                      <a:lvl9pPr marL="3656533" algn="l" defTabSz="91413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F0502020204030204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HyperSnap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HyperClone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and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HyperVault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03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0" marT="45680" marB="45680" anchor="ctr" anchorCtr="1" horzOverflow="overflow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Software for DR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HyperReplication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900" b="0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HyperMetro</a:t>
                      </a: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and quorum server software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035">
                <a:tc rowSpan="4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Local management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Site deployment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One-click initialization wizard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298">
                <a:tc vMerge="1">
                  <a:txBody>
                    <a:bodyPr/>
                    <a:lstStyle/>
                    <a:p>
                      <a:endParaRPr lang="zh-CN" altLang="en-US" sz="1200" b="0" dirty="0">
                        <a:latin typeface="Arial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45680" marB="4568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O&amp;M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Automatic inspection, one-click capacity expansion, and one-stop upgrade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298">
                <a:tc vMerge="1">
                  <a:txBody>
                    <a:bodyPr/>
                    <a:lstStyle/>
                    <a:p>
                      <a:endParaRPr lang="zh-CN" altLang="en-US" sz="1200" b="0" dirty="0">
                        <a:latin typeface="Arial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45680" marB="4568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Monitoring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Device management, resource management, and performance statistics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298">
                <a:tc vMerge="1">
                  <a:txBody>
                    <a:bodyPr/>
                    <a:lstStyle/>
                    <a:p>
                      <a:endParaRPr lang="zh-CN" altLang="en-US" sz="1200" b="0" dirty="0">
                        <a:latin typeface="Arial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45680" marB="4568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Security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Security certificate, sandbox protection, and rights-based management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035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Central management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Software suite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DME Data</a:t>
                      </a:r>
                    </a:p>
                  </a:txBody>
                  <a:tcPr marL="19043" marR="19043" marT="19043" marB="1904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9290">
                <a:tc vMerge="1">
                  <a:txBody>
                    <a:bodyPr/>
                    <a:lstStyle/>
                    <a:p>
                      <a:endParaRPr lang="zh-CN" altLang="en-US" sz="1200" b="0" dirty="0">
                        <a:latin typeface="Arial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45680" marB="45680" anchor="ctr" anchorCtr="1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900" b="0" u="none" dirty="0">
                          <a:latin typeface="Arial" panose="020B0604020202020204" pitchFamily="34" charset="0"/>
                        </a:rPr>
                        <a:t>Management capability</a:t>
                      </a:r>
                    </a:p>
                  </a:txBody>
                  <a:tcPr marL="19043" marR="19043" marT="19043" marB="19043" anchor="ctr" anchorCtr="1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lang="en-US" sz="9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Centralized alarm monitoring, VM management, storage resource management, and VM template provisioning</a:t>
                      </a:r>
                      <a:endParaRPr kumimoji="0" lang="en-US" altLang="zh-CN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19043" marR="19043" marT="19043" marB="1904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01797" y="1860007"/>
            <a:ext cx="387835" cy="3112128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 fontAlgn="ctr"/>
            <a:r>
              <a:rPr lang="en-US" sz="1799" b="1" dirty="0">
                <a:latin typeface="Arial" panose="020B0604020202020204" pitchFamily="34" charset="0"/>
              </a:rPr>
              <a:t>Hardware Capabilities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35968" y="1860007"/>
            <a:ext cx="427824" cy="3112128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 fontAlgn="ctr"/>
            <a:r>
              <a:rPr lang="en-US" sz="1799" b="1" dirty="0">
                <a:latin typeface="Arial" panose="020B0604020202020204" pitchFamily="34" charset="0"/>
              </a:rPr>
              <a:t>Software Capabilities</a:t>
            </a:r>
          </a:p>
        </p:txBody>
      </p:sp>
    </p:spTree>
    <p:extLst>
      <p:ext uri="{BB962C8B-B14F-4D97-AF65-F5344CB8AC3E}">
        <p14:creationId xmlns:p14="http://schemas.microsoft.com/office/powerpoint/2010/main" val="1635125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728891" y="4782489"/>
            <a:ext cx="5393999" cy="15800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68300" dist="38100" dir="5400000" sx="105000" sy="105000" algn="ctr" rotWithShape="0">
              <a:schemeClr val="bg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00" y="169361"/>
            <a:ext cx="8946218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dirty="0" err="1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eVol</a:t>
            </a: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 Storage with Automatic Configuration and Storage Offloading, Improving Performance</a:t>
            </a:r>
          </a:p>
        </p:txBody>
      </p:sp>
      <p:sp>
        <p:nvSpPr>
          <p:cNvPr id="119" name="文本框 118"/>
          <p:cNvSpPr txBox="1"/>
          <p:nvPr/>
        </p:nvSpPr>
        <p:spPr>
          <a:xfrm>
            <a:off x="926874" y="5378154"/>
            <a:ext cx="5024429" cy="6284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70000"/>
              </a:lnSpc>
              <a:defRPr sz="1200" b="1">
                <a:solidFill>
                  <a:srgbClr val="C00000"/>
                </a:solidFill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112" fontAlgn="ctr">
              <a:lnSpc>
                <a:spcPct val="100000"/>
              </a:lnSpc>
              <a:defRPr/>
            </a:pPr>
            <a:r>
              <a:rPr lang="en-US" sz="1399" b="0" dirty="0">
                <a:latin typeface="Arial" panose="020B0604020202020204" pitchFamily="34" charset="0"/>
              </a:rPr>
              <a:t>Scenarios: high I/O and low latency services such as cluster file systems, and video and image processing, automatic service provisioning, high performance of virtualization service operations; computational storage</a:t>
            </a:r>
            <a:endParaRPr lang="en-US" altLang="zh-CN" sz="1399" dirty="0"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2783235" y="1022273"/>
            <a:ext cx="2588442" cy="4746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lnSpc>
                <a:spcPts val="3439"/>
              </a:lnSpc>
              <a:defRPr/>
            </a:pPr>
            <a:r>
              <a:rPr lang="en-US" sz="1799" b="1" dirty="0" err="1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eVol</a:t>
            </a:r>
            <a:r>
              <a:rPr lang="en-US" sz="1799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 storage</a:t>
            </a:r>
          </a:p>
        </p:txBody>
      </p:sp>
      <p:sp>
        <p:nvSpPr>
          <p:cNvPr id="41" name="圆柱形 40"/>
          <p:cNvSpPr/>
          <p:nvPr/>
        </p:nvSpPr>
        <p:spPr bwMode="auto">
          <a:xfrm>
            <a:off x="1142710" y="3832628"/>
            <a:ext cx="4529156" cy="617229"/>
          </a:xfrm>
          <a:prstGeom prst="can">
            <a:avLst/>
          </a:prstGeom>
          <a:solidFill>
            <a:schemeClr val="bg2"/>
          </a:solidFill>
          <a:ln w="12700" cap="flat" cmpd="sng" algn="ctr">
            <a:solidFill>
              <a:sysClr val="windowText" lastClr="000000">
                <a:lumMod val="75000"/>
              </a:sys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wrap="square">
            <a:noAutofit/>
          </a:bodyPr>
          <a:lstStyle/>
          <a:p>
            <a:pPr defTabSz="914034" fontAlgn="ctr">
              <a:defRPr/>
            </a:pPr>
            <a:endParaRPr lang="en-US" altLang="zh-CN" sz="1050" kern="0" dirty="0">
              <a:solidFill>
                <a:prstClr val="black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1182517" y="2808140"/>
            <a:ext cx="4457544" cy="23953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rgbClr val="EEECE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09512" tIns="54760" rIns="109512" bIns="54760" anchor="ctr">
            <a:noAutofit/>
          </a:bodyPr>
          <a:lstStyle/>
          <a:p>
            <a:pPr algn="ctr" defTabSz="914034" fontAlgn="ctr">
              <a:defRPr/>
            </a:pPr>
            <a:r>
              <a:rPr lang="en-US" sz="1050" dirty="0" err="1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FusionCompute</a:t>
            </a:r>
            <a:endParaRPr lang="en-US" altLang="zh-CN" sz="1050" b="1" kern="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43" name="圆柱形 42"/>
          <p:cNvSpPr/>
          <p:nvPr/>
        </p:nvSpPr>
        <p:spPr bwMode="auto">
          <a:xfrm>
            <a:off x="1438576" y="4174617"/>
            <a:ext cx="544452" cy="239602"/>
          </a:xfrm>
          <a:prstGeom prst="can">
            <a:avLst>
              <a:gd name="adj" fmla="val 38724"/>
            </a:avLst>
          </a:prstGeom>
          <a:solidFill>
            <a:schemeClr val="bg2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300000" lon="0" rev="0"/>
            </a:camera>
            <a:lightRig rig="threePt" dir="t"/>
          </a:scene3d>
        </p:spPr>
        <p:txBody>
          <a:bodyPr wrap="square">
            <a:noAutofit/>
          </a:bodyPr>
          <a:lstStyle/>
          <a:p>
            <a:pPr defTabSz="914034" fontAlgn="ctr">
              <a:defRPr/>
            </a:pPr>
            <a:endParaRPr lang="en-US" altLang="zh-CN" sz="1100" kern="0" dirty="0">
              <a:solidFill>
                <a:prstClr val="black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cxnSp>
        <p:nvCxnSpPr>
          <p:cNvPr id="46" name="直接箭头连接符 45"/>
          <p:cNvCxnSpPr>
            <a:stCxn id="55" idx="2"/>
          </p:cNvCxnSpPr>
          <p:nvPr/>
        </p:nvCxnSpPr>
        <p:spPr bwMode="auto">
          <a:xfrm>
            <a:off x="3536686" y="2757138"/>
            <a:ext cx="0" cy="1384751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直接箭头连接符 46"/>
          <p:cNvCxnSpPr>
            <a:stCxn id="54" idx="2"/>
            <a:endCxn id="56" idx="0"/>
          </p:cNvCxnSpPr>
          <p:nvPr/>
        </p:nvCxnSpPr>
        <p:spPr bwMode="auto">
          <a:xfrm>
            <a:off x="1715666" y="2757139"/>
            <a:ext cx="0" cy="514294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113"/>
          <p:cNvSpPr txBox="1"/>
          <p:nvPr/>
        </p:nvSpPr>
        <p:spPr>
          <a:xfrm>
            <a:off x="1502912" y="4227069"/>
            <a:ext cx="559035" cy="21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方正兰亭黑简体"/>
              </a:rPr>
              <a:t>LUN</a:t>
            </a:r>
            <a:endParaRPr lang="en-US" altLang="zh-CN" sz="900" dirty="0">
              <a:solidFill>
                <a:prstClr val="white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51" name="TextBox 117"/>
          <p:cNvSpPr txBox="1"/>
          <p:nvPr/>
        </p:nvSpPr>
        <p:spPr>
          <a:xfrm>
            <a:off x="3492751" y="3312486"/>
            <a:ext cx="1119073" cy="2307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ISCSI/FC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52" name="TextBox 133"/>
          <p:cNvSpPr txBox="1"/>
          <p:nvPr/>
        </p:nvSpPr>
        <p:spPr>
          <a:xfrm>
            <a:off x="2973124" y="3786330"/>
            <a:ext cx="1339559" cy="2307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SAN storage device</a:t>
            </a:r>
          </a:p>
        </p:txBody>
      </p:sp>
      <p:sp>
        <p:nvSpPr>
          <p:cNvPr id="53" name="矩形 52"/>
          <p:cNvSpPr/>
          <p:nvPr/>
        </p:nvSpPr>
        <p:spPr>
          <a:xfrm>
            <a:off x="2184604" y="1825400"/>
            <a:ext cx="664125" cy="246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vs.</a:t>
            </a:r>
            <a:endParaRPr lang="en-US" altLang="zh-CN" sz="1200" b="1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 bwMode="auto">
          <a:xfrm>
            <a:off x="1399825" y="2447839"/>
            <a:ext cx="631682" cy="309299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9043" tIns="19043" rIns="19043" bIns="19043" anchor="ctr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VM1</a:t>
            </a:r>
            <a:endParaRPr lang="en-US" altLang="zh-CN" sz="1000" kern="0" dirty="0">
              <a:solidFill>
                <a:srgbClr val="FFFFFF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 bwMode="auto">
          <a:xfrm>
            <a:off x="3220845" y="2447839"/>
            <a:ext cx="631682" cy="309299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9043" tIns="19043" rIns="19043" bIns="19043" anchor="ctr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VM2</a:t>
            </a:r>
            <a:endParaRPr lang="en-US" altLang="zh-CN" sz="1000" kern="0" dirty="0">
              <a:solidFill>
                <a:srgbClr val="FFFFFF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333725" y="3271433"/>
            <a:ext cx="777734" cy="221988"/>
          </a:xfrm>
          <a:prstGeom prst="rect">
            <a:avLst/>
          </a:prstGeom>
          <a:solidFill>
            <a:srgbClr val="A6A6A6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wrap="square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prstClr val="white"/>
                </a:solidFill>
                <a:latin typeface="Arial" panose="020B0604020202020204" pitchFamily="34" charset="0"/>
                <a:ea typeface="方正兰亭黑简体"/>
              </a:rPr>
              <a:t>Virtual disk</a:t>
            </a:r>
          </a:p>
        </p:txBody>
      </p:sp>
      <p:cxnSp>
        <p:nvCxnSpPr>
          <p:cNvPr id="57" name="直接箭头连接符 56"/>
          <p:cNvCxnSpPr/>
          <p:nvPr/>
        </p:nvCxnSpPr>
        <p:spPr bwMode="auto">
          <a:xfrm>
            <a:off x="1707184" y="3747130"/>
            <a:ext cx="0" cy="383588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矩形 15"/>
          <p:cNvSpPr>
            <a:spLocks noChangeArrowheads="1"/>
          </p:cNvSpPr>
          <p:nvPr/>
        </p:nvSpPr>
        <p:spPr bwMode="auto">
          <a:xfrm>
            <a:off x="1171955" y="3190624"/>
            <a:ext cx="1126154" cy="605593"/>
          </a:xfrm>
          <a:prstGeom prst="rect">
            <a:avLst/>
          </a:prstGeom>
          <a:noFill/>
          <a:ln w="12700" algn="ctr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endParaRPr lang="en-US" altLang="zh-CN" sz="1000" kern="0" dirty="0">
              <a:solidFill>
                <a:srgbClr val="000000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212100" y="3543101"/>
            <a:ext cx="1041543" cy="195354"/>
          </a:xfrm>
          <a:prstGeom prst="rect">
            <a:avLst/>
          </a:prstGeom>
          <a:solidFill>
            <a:srgbClr val="A6A6A6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wrap="square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prstClr val="white"/>
                </a:solidFill>
                <a:latin typeface="Arial" panose="020B0604020202020204" pitchFamily="34" charset="0"/>
                <a:ea typeface="方正兰亭黑简体"/>
              </a:rPr>
              <a:t>VIMS</a:t>
            </a:r>
            <a:endParaRPr lang="en-US" altLang="zh-CN" sz="800" b="1" kern="0" dirty="0">
              <a:solidFill>
                <a:prstClr val="white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297526" y="1764227"/>
            <a:ext cx="799907" cy="39584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2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Virtual disk</a:t>
            </a:r>
          </a:p>
        </p:txBody>
      </p:sp>
      <p:sp>
        <p:nvSpPr>
          <p:cNvPr id="61" name="矩形 60"/>
          <p:cNvSpPr/>
          <p:nvPr/>
        </p:nvSpPr>
        <p:spPr>
          <a:xfrm>
            <a:off x="2977600" y="1764227"/>
            <a:ext cx="1049108" cy="395845"/>
          </a:xfrm>
          <a:prstGeom prst="rect">
            <a:avLst/>
          </a:prstGeom>
          <a:solidFill>
            <a:srgbClr val="C00000"/>
          </a:solidFill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Raw device mapping</a:t>
            </a:r>
          </a:p>
        </p:txBody>
      </p:sp>
      <p:sp>
        <p:nvSpPr>
          <p:cNvPr id="89" name="圆柱形 88"/>
          <p:cNvSpPr/>
          <p:nvPr/>
        </p:nvSpPr>
        <p:spPr bwMode="auto">
          <a:xfrm>
            <a:off x="2327350" y="4174617"/>
            <a:ext cx="544452" cy="239602"/>
          </a:xfrm>
          <a:prstGeom prst="can">
            <a:avLst>
              <a:gd name="adj" fmla="val 38724"/>
            </a:avLst>
          </a:prstGeom>
          <a:solidFill>
            <a:schemeClr val="bg2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300000" lon="0" rev="0"/>
            </a:camera>
            <a:lightRig rig="threePt" dir="t"/>
          </a:scene3d>
        </p:spPr>
        <p:txBody>
          <a:bodyPr wrap="square">
            <a:noAutofit/>
          </a:bodyPr>
          <a:lstStyle/>
          <a:p>
            <a:pPr defTabSz="914034" fontAlgn="ctr">
              <a:defRPr/>
            </a:pPr>
            <a:endParaRPr lang="en-US" altLang="zh-CN" sz="1100" kern="0" dirty="0">
              <a:solidFill>
                <a:prstClr val="black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90" name="TextBox 113"/>
          <p:cNvSpPr txBox="1"/>
          <p:nvPr/>
        </p:nvSpPr>
        <p:spPr>
          <a:xfrm>
            <a:off x="2414090" y="4234153"/>
            <a:ext cx="559035" cy="21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方正兰亭黑简体"/>
              </a:rPr>
              <a:t>LUN</a:t>
            </a:r>
            <a:endParaRPr lang="en-US" altLang="zh-CN" sz="900" dirty="0">
              <a:solidFill>
                <a:prstClr val="white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91" name="圆柱形 90"/>
          <p:cNvSpPr/>
          <p:nvPr/>
        </p:nvSpPr>
        <p:spPr bwMode="auto">
          <a:xfrm>
            <a:off x="3246348" y="4188253"/>
            <a:ext cx="544452" cy="239602"/>
          </a:xfrm>
          <a:prstGeom prst="can">
            <a:avLst>
              <a:gd name="adj" fmla="val 38724"/>
            </a:avLst>
          </a:prstGeom>
          <a:solidFill>
            <a:schemeClr val="bg2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300000" lon="0" rev="0"/>
            </a:camera>
            <a:lightRig rig="threePt" dir="t"/>
          </a:scene3d>
        </p:spPr>
        <p:txBody>
          <a:bodyPr wrap="square">
            <a:noAutofit/>
          </a:bodyPr>
          <a:lstStyle/>
          <a:p>
            <a:pPr defTabSz="914034" fontAlgn="ctr">
              <a:defRPr/>
            </a:pPr>
            <a:endParaRPr lang="en-US" altLang="zh-CN" sz="1100" kern="0" dirty="0">
              <a:solidFill>
                <a:prstClr val="black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93" name="TextBox 113"/>
          <p:cNvSpPr txBox="1"/>
          <p:nvPr/>
        </p:nvSpPr>
        <p:spPr>
          <a:xfrm>
            <a:off x="3325267" y="4231113"/>
            <a:ext cx="559035" cy="21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方正兰亭黑简体"/>
              </a:rPr>
              <a:t>LUN</a:t>
            </a:r>
            <a:endParaRPr lang="en-US" altLang="zh-CN" sz="900" dirty="0">
              <a:solidFill>
                <a:prstClr val="white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182" name="圆角矩形 181"/>
          <p:cNvSpPr/>
          <p:nvPr/>
        </p:nvSpPr>
        <p:spPr>
          <a:xfrm>
            <a:off x="728891" y="1568057"/>
            <a:ext cx="5393999" cy="3168135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1930" y="4855565"/>
            <a:ext cx="4940449" cy="2768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755815" fontAlgn="ctr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方正兰亭黑简体"/>
              </a:rPr>
              <a:t>Shortened storage device I/O path, ultimate performance, automatic end-to-end provisioning, and storage offloading</a:t>
            </a:r>
            <a:endParaRPr lang="en-US" altLang="zh-CN" sz="1200" kern="0" dirty="0">
              <a:solidFill>
                <a:prstClr val="black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861257" y="4902412"/>
            <a:ext cx="5236019" cy="383353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noAutofit/>
          </a:bodyPr>
          <a:lstStyle/>
          <a:p>
            <a:pPr defTabSz="914034" fontAlgn="ctr">
              <a:lnSpc>
                <a:spcPct val="150000"/>
              </a:lnSpc>
              <a:defRPr/>
            </a:pPr>
            <a:endParaRPr lang="en-US" altLang="zh-CN" sz="1399" kern="0" dirty="0">
              <a:solidFill>
                <a:prstClr val="black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910422" y="1750468"/>
            <a:ext cx="827596" cy="395845"/>
          </a:xfrm>
          <a:prstGeom prst="rect">
            <a:avLst/>
          </a:prstGeom>
          <a:solidFill>
            <a:srgbClr val="0070C0"/>
          </a:solidFill>
        </p:spPr>
        <p:txBody>
          <a:bodyPr wrap="square" lIns="19043" tIns="19043" rIns="19043" bIns="19043" anchor="ctr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 err="1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eVol</a:t>
            </a: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 disk</a:t>
            </a:r>
          </a:p>
        </p:txBody>
      </p:sp>
      <p:sp>
        <p:nvSpPr>
          <p:cNvPr id="72" name="矩形 71"/>
          <p:cNvSpPr/>
          <p:nvPr/>
        </p:nvSpPr>
        <p:spPr bwMode="auto">
          <a:xfrm>
            <a:off x="5008378" y="2450091"/>
            <a:ext cx="631682" cy="309299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9043" tIns="19043" rIns="19043" bIns="19043" anchor="ctr" anchorCtr="1">
            <a:noAutofit/>
          </a:bodyPr>
          <a:lstStyle/>
          <a:p>
            <a:pPr defTabSz="914034" fontAlgn="ctr">
              <a:defRPr/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VM2</a:t>
            </a:r>
            <a:endParaRPr lang="en-US" altLang="zh-CN" sz="1000" kern="0" dirty="0">
              <a:solidFill>
                <a:srgbClr val="FFFFFF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77" name="圆柱形 76"/>
          <p:cNvSpPr/>
          <p:nvPr/>
        </p:nvSpPr>
        <p:spPr bwMode="auto">
          <a:xfrm>
            <a:off x="4934611" y="4167982"/>
            <a:ext cx="544452" cy="239602"/>
          </a:xfrm>
          <a:prstGeom prst="can">
            <a:avLst>
              <a:gd name="adj" fmla="val 38724"/>
            </a:avLst>
          </a:prstGeom>
          <a:solidFill>
            <a:schemeClr val="bg2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300000" lon="0" rev="0"/>
            </a:camera>
            <a:lightRig rig="threePt" dir="t"/>
          </a:scene3d>
        </p:spPr>
        <p:txBody>
          <a:bodyPr wrap="square">
            <a:noAutofit/>
          </a:bodyPr>
          <a:lstStyle/>
          <a:p>
            <a:pPr defTabSz="914034" fontAlgn="ctr">
              <a:defRPr/>
            </a:pPr>
            <a:endParaRPr lang="en-US" altLang="zh-CN" sz="1100" kern="0" dirty="0">
              <a:solidFill>
                <a:prstClr val="black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78" name="TextBox 113"/>
          <p:cNvSpPr txBox="1"/>
          <p:nvPr/>
        </p:nvSpPr>
        <p:spPr>
          <a:xfrm>
            <a:off x="5013530" y="4210842"/>
            <a:ext cx="559035" cy="21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方正兰亭黑简体"/>
              </a:rPr>
              <a:t>LUN</a:t>
            </a:r>
            <a:endParaRPr lang="en-US" altLang="zh-CN" sz="900" dirty="0">
              <a:solidFill>
                <a:prstClr val="white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79" name="圆柱形 78"/>
          <p:cNvSpPr/>
          <p:nvPr/>
        </p:nvSpPr>
        <p:spPr bwMode="auto">
          <a:xfrm>
            <a:off x="4092650" y="4196266"/>
            <a:ext cx="544452" cy="239602"/>
          </a:xfrm>
          <a:prstGeom prst="can">
            <a:avLst>
              <a:gd name="adj" fmla="val 38724"/>
            </a:avLst>
          </a:prstGeom>
          <a:solidFill>
            <a:schemeClr val="bg2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300000" lon="0" rev="0"/>
            </a:camera>
            <a:lightRig rig="threePt" dir="t"/>
          </a:scene3d>
        </p:spPr>
        <p:txBody>
          <a:bodyPr wrap="square">
            <a:noAutofit/>
          </a:bodyPr>
          <a:lstStyle/>
          <a:p>
            <a:pPr defTabSz="914034" fontAlgn="ctr">
              <a:defRPr/>
            </a:pPr>
            <a:endParaRPr lang="en-US" altLang="zh-CN" sz="1100" kern="0" dirty="0">
              <a:solidFill>
                <a:prstClr val="black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80" name="TextBox 113"/>
          <p:cNvSpPr txBox="1"/>
          <p:nvPr/>
        </p:nvSpPr>
        <p:spPr>
          <a:xfrm>
            <a:off x="4171569" y="4239126"/>
            <a:ext cx="559035" cy="21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方正兰亭黑简体"/>
              </a:rPr>
              <a:t>LUN</a:t>
            </a:r>
            <a:endParaRPr lang="en-US" altLang="zh-CN" sz="900" dirty="0">
              <a:solidFill>
                <a:prstClr val="white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cxnSp>
        <p:nvCxnSpPr>
          <p:cNvPr id="81" name="直接箭头连接符 80"/>
          <p:cNvCxnSpPr/>
          <p:nvPr/>
        </p:nvCxnSpPr>
        <p:spPr bwMode="auto">
          <a:xfrm>
            <a:off x="5324218" y="2759391"/>
            <a:ext cx="0" cy="1384751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TextBox 117"/>
          <p:cNvSpPr txBox="1"/>
          <p:nvPr/>
        </p:nvSpPr>
        <p:spPr>
          <a:xfrm>
            <a:off x="5319289" y="3278792"/>
            <a:ext cx="837457" cy="2307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ISCSI/FC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cxnSp>
        <p:nvCxnSpPr>
          <p:cNvPr id="83" name="直接箭头连接符 82"/>
          <p:cNvCxnSpPr/>
          <p:nvPr/>
        </p:nvCxnSpPr>
        <p:spPr bwMode="auto">
          <a:xfrm>
            <a:off x="4994215" y="3029468"/>
            <a:ext cx="0" cy="80316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矩形 83"/>
          <p:cNvSpPr/>
          <p:nvPr/>
        </p:nvSpPr>
        <p:spPr>
          <a:xfrm>
            <a:off x="4102629" y="1837573"/>
            <a:ext cx="664125" cy="246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vs.</a:t>
            </a:r>
            <a:endParaRPr lang="en-US" altLang="zh-CN" sz="1200" b="1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sp>
        <p:nvSpPr>
          <p:cNvPr id="85" name="TextBox 117"/>
          <p:cNvSpPr txBox="1"/>
          <p:nvPr/>
        </p:nvSpPr>
        <p:spPr>
          <a:xfrm>
            <a:off x="4468904" y="3305097"/>
            <a:ext cx="837457" cy="2307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RESTful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grpSp>
        <p:nvGrpSpPr>
          <p:cNvPr id="74" name="组合 5"/>
          <p:cNvGrpSpPr/>
          <p:nvPr/>
        </p:nvGrpSpPr>
        <p:grpSpPr>
          <a:xfrm>
            <a:off x="6595091" y="1277526"/>
            <a:ext cx="4819924" cy="3322118"/>
            <a:chOff x="7571406" y="1640627"/>
            <a:chExt cx="5144173" cy="1909964"/>
          </a:xfrm>
        </p:grpSpPr>
        <p:sp>
          <p:nvSpPr>
            <p:cNvPr id="94" name="文本框 19"/>
            <p:cNvSpPr txBox="1"/>
            <p:nvPr/>
          </p:nvSpPr>
          <p:spPr>
            <a:xfrm>
              <a:off x="7583239" y="1640627"/>
              <a:ext cx="1486140" cy="2930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3768" fontAlgn="ctr">
                <a:buClr>
                  <a:srgbClr val="666666"/>
                </a:buClr>
                <a:defRPr/>
              </a:pPr>
              <a:r>
                <a:rPr lang="en-US" sz="1799" b="1" dirty="0">
                  <a:solidFill>
                    <a:srgbClr val="C00000"/>
                  </a:solidFill>
                  <a:latin typeface="Arial" panose="020B0604020202020204" pitchFamily="34" charset="0"/>
                  <a:ea typeface="方正兰亭黑简体"/>
                </a:rPr>
                <a:t>Advantages</a:t>
              </a:r>
            </a:p>
          </p:txBody>
        </p:sp>
        <p:sp>
          <p:nvSpPr>
            <p:cNvPr id="95" name="矩形 94"/>
            <p:cNvSpPr/>
            <p:nvPr/>
          </p:nvSpPr>
          <p:spPr>
            <a:xfrm>
              <a:off x="7571406" y="1895004"/>
              <a:ext cx="5144173" cy="165558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171330" indent="-171330" defTabSz="913768" fontAlgn="ctr">
                <a:lnSpc>
                  <a:spcPct val="130000"/>
                </a:lnSpc>
                <a:buFont typeface="Arial" pitchFamily="34" charset="0"/>
                <a:buChar char="•"/>
                <a:defRPr/>
              </a:pPr>
              <a:r>
                <a:rPr lang="en-US" sz="1399" b="1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Improved performance</a:t>
              </a:r>
              <a:r>
                <a:rPr lang="en-US" sz="1399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: Compared with the VIMS solution, the I/O </a:t>
              </a:r>
              <a:r>
                <a:rPr lang="en-US" sz="1399" dirty="0" err="1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passthrough</a:t>
              </a:r>
              <a:r>
                <a:rPr lang="en-US" sz="1399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 VM improves the performance by 15%, meeting the requirements of high-performance scenarios in the industry.</a:t>
              </a:r>
              <a:endParaRPr lang="en-US" altLang="zh-CN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  <a:p>
              <a:pPr marL="171330" indent="-171330" defTabSz="913768" fontAlgn="ctr">
                <a:lnSpc>
                  <a:spcPct val="130000"/>
                </a:lnSpc>
                <a:buFont typeface="Arial" pitchFamily="34" charset="0"/>
                <a:buChar char="•"/>
                <a:defRPr/>
              </a:pPr>
              <a:r>
                <a:rPr lang="en-US" sz="1399" b="1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Automatic configuration</a:t>
              </a:r>
              <a:r>
                <a:rPr lang="en-US" sz="1399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: A simplified storage management solution is provided for customers, reducing six steps for manual configuration and saving 80% manpower.</a:t>
              </a:r>
              <a:endParaRPr lang="en-US" altLang="zh-CN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  <a:p>
              <a:pPr marL="171330" indent="-171330" defTabSz="913768" fontAlgn="ctr">
                <a:lnSpc>
                  <a:spcPct val="130000"/>
                </a:lnSpc>
                <a:buFont typeface="Arial" pitchFamily="34" charset="0"/>
                <a:buChar char="•"/>
                <a:defRPr/>
              </a:pPr>
              <a:r>
                <a:rPr lang="en-US" sz="1399" b="1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Storage offloading</a:t>
              </a:r>
              <a:r>
                <a:rPr lang="en-US" sz="1399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: The capabilities of value-added storage features in virtualization can be fully utilized.</a:t>
              </a:r>
              <a:endParaRPr lang="en-US" altLang="zh-CN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  <a:p>
              <a:pPr marL="171330" indent="-171330" defTabSz="913768" fontAlgn="ctr">
                <a:lnSpc>
                  <a:spcPct val="130000"/>
                </a:lnSpc>
                <a:buFont typeface="Arial" pitchFamily="34" charset="0"/>
                <a:buChar char="•"/>
                <a:defRPr/>
              </a:pPr>
              <a:r>
                <a:rPr lang="en-US" sz="1399" b="1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Benchmarking with competitors:</a:t>
              </a:r>
              <a:r>
                <a:rPr lang="en-US" sz="1399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 The VMware </a:t>
              </a:r>
              <a:r>
                <a:rPr lang="en-US" sz="1399" dirty="0" err="1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vVolume</a:t>
              </a:r>
              <a:r>
                <a:rPr lang="en-US" sz="1399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 benchmarking features are supplemented.</a:t>
              </a:r>
              <a:endParaRPr lang="en-US" altLang="zh-CN" sz="1399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endParaRPr>
            </a:p>
            <a:p>
              <a:pPr marL="171330" indent="-171330" defTabSz="913768" fontAlgn="ctr">
                <a:lnSpc>
                  <a:spcPct val="130000"/>
                </a:lnSpc>
                <a:buFont typeface="Arial" pitchFamily="34" charset="0"/>
                <a:buChar char="•"/>
                <a:defRPr/>
              </a:pPr>
              <a:r>
                <a:rPr lang="en-US" sz="1399" b="1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NOF+ technical preparation:</a:t>
              </a:r>
              <a:r>
                <a:rPr lang="en-US" sz="1399" dirty="0">
                  <a:solidFill>
                    <a:srgbClr val="1D1D1A"/>
                  </a:solidFill>
                  <a:latin typeface="Arial" panose="020B0604020202020204" pitchFamily="34" charset="0"/>
                  <a:ea typeface="方正兰亭黑简体"/>
                </a:rPr>
                <a:t> Provide basic storage management functions to prepare for the next step of exiting NOF+.</a:t>
              </a:r>
            </a:p>
          </p:txBody>
        </p:sp>
      </p:grpSp>
      <p:sp>
        <p:nvSpPr>
          <p:cNvPr id="96" name="矩形 15"/>
          <p:cNvSpPr>
            <a:spLocks noChangeArrowheads="1"/>
          </p:cNvSpPr>
          <p:nvPr/>
        </p:nvSpPr>
        <p:spPr bwMode="auto">
          <a:xfrm>
            <a:off x="4533181" y="2938585"/>
            <a:ext cx="1434550" cy="943063"/>
          </a:xfrm>
          <a:prstGeom prst="rect">
            <a:avLst/>
          </a:prstGeom>
          <a:noFill/>
          <a:ln w="12700" algn="ctr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square">
            <a:noAutofit/>
          </a:bodyPr>
          <a:lstStyle/>
          <a:p>
            <a:pPr algn="ctr" defTabSz="914034" fontAlgn="ctr">
              <a:defRPr/>
            </a:pPr>
            <a:endParaRPr lang="en-US" altLang="zh-CN" sz="1000" kern="0" dirty="0">
              <a:solidFill>
                <a:srgbClr val="000000"/>
              </a:solidFill>
              <a:latin typeface="Arial" panose="020B0604020202020204" pitchFamily="34" charset="0"/>
              <a:ea typeface="方正兰亭黑简体"/>
              <a:cs typeface="+mn-ea"/>
              <a:sym typeface="+mn-lt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9707218" y="1339"/>
            <a:ext cx="2484783" cy="277368"/>
            <a:chOff x="9730420" y="5288"/>
            <a:chExt cx="2485754" cy="277476"/>
          </a:xfrm>
        </p:grpSpPr>
        <p:sp>
          <p:nvSpPr>
            <p:cNvPr id="63" name="矩形 596"/>
            <p:cNvSpPr/>
            <p:nvPr/>
          </p:nvSpPr>
          <p:spPr>
            <a:xfrm>
              <a:off x="9730420" y="528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Stability and Reliability</a:t>
              </a:r>
            </a:p>
          </p:txBody>
        </p:sp>
        <p:sp>
          <p:nvSpPr>
            <p:cNvPr id="64" name="矩形 597"/>
            <p:cNvSpPr/>
            <p:nvPr/>
          </p:nvSpPr>
          <p:spPr>
            <a:xfrm>
              <a:off x="10510062" y="528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High Efficiency</a:t>
              </a:r>
            </a:p>
          </p:txBody>
        </p:sp>
        <p:sp>
          <p:nvSpPr>
            <p:cNvPr id="65" name="矩形 599"/>
            <p:cNvSpPr/>
            <p:nvPr/>
          </p:nvSpPr>
          <p:spPr>
            <a:xfrm>
              <a:off x="11289703" y="5288"/>
              <a:ext cx="926471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Security and Trustworthiness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3596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0CEC36-5881-F64A-A70F-904DBA988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99" y="169361"/>
            <a:ext cx="10889310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Comprehensive Protection, Full Control over Security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635933" y="5106839"/>
            <a:ext cx="11014676" cy="394785"/>
            <a:chOff x="518381" y="5246438"/>
            <a:chExt cx="11160000" cy="395093"/>
          </a:xfrm>
        </p:grpSpPr>
        <p:sp>
          <p:nvSpPr>
            <p:cNvPr id="43" name="梯形 42"/>
            <p:cNvSpPr/>
            <p:nvPr/>
          </p:nvSpPr>
          <p:spPr>
            <a:xfrm>
              <a:off x="518381" y="5246438"/>
              <a:ext cx="11160000" cy="360000"/>
            </a:xfrm>
            <a:prstGeom prst="trapezoid">
              <a:avLst>
                <a:gd name="adj" fmla="val 265913"/>
              </a:avLst>
            </a:prstGeom>
            <a:gradFill flip="none" rotWithShape="1">
              <a:gsLst>
                <a:gs pos="0">
                  <a:srgbClr val="666666">
                    <a:alpha val="20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 defTabSz="958057" fontAlgn="ctr">
                <a:defRPr/>
              </a:pPr>
              <a:endParaRPr lang="en-US" altLang="zh-CN" sz="1103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18381" y="5605531"/>
              <a:ext cx="11160000" cy="36000"/>
            </a:xfrm>
            <a:prstGeom prst="rect">
              <a:avLst/>
            </a:prstGeom>
            <a:solidFill>
              <a:srgbClr val="666666">
                <a:alpha val="50196"/>
              </a:srgb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 defTabSz="958057" fontAlgn="ctr">
                <a:defRPr/>
              </a:pPr>
              <a:endParaRPr lang="en-US" altLang="zh-CN" sz="1103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3668090" y="4967824"/>
            <a:ext cx="2143793" cy="399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723" fontAlgn="ctr">
              <a:defRPr/>
            </a:pPr>
            <a:r>
              <a:rPr lang="en-US" sz="1998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Platform security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398" y="3523787"/>
            <a:ext cx="327691" cy="323380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1774924" y="3422399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341774" y="3946529"/>
            <a:ext cx="1391694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Transmission security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Automatic redirection to HTTPS</a:t>
            </a: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TLS encryption</a:t>
            </a:r>
          </a:p>
        </p:txBody>
      </p:sp>
      <p:sp>
        <p:nvSpPr>
          <p:cNvPr id="65" name="矩形 64"/>
          <p:cNvSpPr/>
          <p:nvPr/>
        </p:nvSpPr>
        <p:spPr>
          <a:xfrm>
            <a:off x="1409613" y="2406580"/>
            <a:ext cx="1277774" cy="4384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Network plane isolation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Separation of management, service, and storage planes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3181785" y="1883469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Freeform 21"/>
          <p:cNvSpPr>
            <a:spLocks noEditPoints="1"/>
          </p:cNvSpPr>
          <p:nvPr/>
        </p:nvSpPr>
        <p:spPr bwMode="auto">
          <a:xfrm>
            <a:off x="3227989" y="2064137"/>
            <a:ext cx="432988" cy="164820"/>
          </a:xfrm>
          <a:custGeom>
            <a:avLst/>
            <a:gdLst/>
            <a:ahLst/>
            <a:cxnLst>
              <a:cxn ang="0">
                <a:pos x="98" y="28"/>
              </a:cxn>
              <a:cxn ang="0">
                <a:pos x="12" y="28"/>
              </a:cxn>
              <a:cxn ang="0">
                <a:pos x="0" y="16"/>
              </a:cxn>
              <a:cxn ang="0">
                <a:pos x="0" y="12"/>
              </a:cxn>
              <a:cxn ang="0">
                <a:pos x="12" y="0"/>
              </a:cxn>
              <a:cxn ang="0">
                <a:pos x="98" y="0"/>
              </a:cxn>
              <a:cxn ang="0">
                <a:pos x="110" y="12"/>
              </a:cxn>
              <a:cxn ang="0">
                <a:pos x="110" y="16"/>
              </a:cxn>
              <a:cxn ang="0">
                <a:pos x="98" y="28"/>
              </a:cxn>
              <a:cxn ang="0">
                <a:pos x="12" y="4"/>
              </a:cxn>
              <a:cxn ang="0">
                <a:pos x="4" y="12"/>
              </a:cxn>
              <a:cxn ang="0">
                <a:pos x="4" y="16"/>
              </a:cxn>
              <a:cxn ang="0">
                <a:pos x="12" y="24"/>
              </a:cxn>
              <a:cxn ang="0">
                <a:pos x="98" y="24"/>
              </a:cxn>
              <a:cxn ang="0">
                <a:pos x="106" y="16"/>
              </a:cxn>
              <a:cxn ang="0">
                <a:pos x="106" y="12"/>
              </a:cxn>
              <a:cxn ang="0">
                <a:pos x="98" y="4"/>
              </a:cxn>
              <a:cxn ang="0">
                <a:pos x="12" y="4"/>
              </a:cxn>
            </a:cxnLst>
            <a:rect l="0" t="0" r="r" b="b"/>
            <a:pathLst>
              <a:path w="110" h="28">
                <a:moveTo>
                  <a:pt x="98" y="28"/>
                </a:moveTo>
                <a:cubicBezTo>
                  <a:pt x="12" y="28"/>
                  <a:pt x="12" y="28"/>
                  <a:pt x="12" y="28"/>
                </a:cubicBezTo>
                <a:cubicBezTo>
                  <a:pt x="6" y="28"/>
                  <a:pt x="0" y="23"/>
                  <a:pt x="0" y="16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6" y="0"/>
                  <a:pt x="12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104" y="0"/>
                  <a:pt x="110" y="5"/>
                  <a:pt x="110" y="12"/>
                </a:cubicBezTo>
                <a:cubicBezTo>
                  <a:pt x="110" y="16"/>
                  <a:pt x="110" y="16"/>
                  <a:pt x="110" y="16"/>
                </a:cubicBezTo>
                <a:cubicBezTo>
                  <a:pt x="110" y="23"/>
                  <a:pt x="104" y="28"/>
                  <a:pt x="98" y="28"/>
                </a:cubicBezTo>
                <a:close/>
                <a:moveTo>
                  <a:pt x="12" y="4"/>
                </a:moveTo>
                <a:cubicBezTo>
                  <a:pt x="8" y="4"/>
                  <a:pt x="4" y="7"/>
                  <a:pt x="4" y="12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21"/>
                  <a:pt x="8" y="24"/>
                  <a:pt x="12" y="24"/>
                </a:cubicBezTo>
                <a:cubicBezTo>
                  <a:pt x="98" y="24"/>
                  <a:pt x="98" y="24"/>
                  <a:pt x="98" y="24"/>
                </a:cubicBezTo>
                <a:cubicBezTo>
                  <a:pt x="102" y="24"/>
                  <a:pt x="106" y="21"/>
                  <a:pt x="106" y="16"/>
                </a:cubicBezTo>
                <a:cubicBezTo>
                  <a:pt x="106" y="12"/>
                  <a:pt x="106" y="12"/>
                  <a:pt x="106" y="12"/>
                </a:cubicBezTo>
                <a:cubicBezTo>
                  <a:pt x="106" y="7"/>
                  <a:pt x="102" y="4"/>
                  <a:pt x="98" y="4"/>
                </a:cubicBezTo>
                <a:lnTo>
                  <a:pt x="12" y="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  <a:noAutofit/>
          </a:bodyPr>
          <a:lstStyle/>
          <a:p>
            <a:pPr defTabSz="914112" fontAlgn="ctr">
              <a:defRPr/>
            </a:pPr>
            <a:endParaRPr lang="en-US" altLang="zh-CN" sz="1000" dirty="0">
              <a:solidFill>
                <a:srgbClr val="1D1D1A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230494" y="1830506"/>
            <a:ext cx="464820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lnSpc>
                <a:spcPts val="3439"/>
              </a:lnSpc>
              <a:defRPr/>
            </a:pPr>
            <a:r>
              <a:rPr lang="en-US" sz="7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******</a:t>
            </a:r>
            <a:endParaRPr lang="en-US" altLang="zh-CN" sz="700" dirty="0">
              <a:solidFill>
                <a:srgbClr val="1D1D1A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661862" y="2406581"/>
            <a:ext cx="1621585" cy="7614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Account password management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Weak password restriction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Brute force attack prevention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Validity period control</a:t>
            </a: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559" y="3528788"/>
            <a:ext cx="274215" cy="274215"/>
          </a:xfrm>
          <a:prstGeom prst="rect">
            <a:avLst/>
          </a:prstGeom>
        </p:spPr>
      </p:pic>
      <p:sp>
        <p:nvSpPr>
          <p:cNvPr id="72" name="椭圆 71"/>
          <p:cNvSpPr/>
          <p:nvPr/>
        </p:nvSpPr>
        <p:spPr>
          <a:xfrm>
            <a:off x="3196969" y="3402817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593792" y="3946529"/>
            <a:ext cx="1757728" cy="7614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Log management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Access with specific permissions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Modification and tampering forbidden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Operation traceability</a:t>
            </a:r>
            <a:endParaRPr lang="en-US" altLang="zh-CN" sz="90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75" name="直接连接符 74"/>
          <p:cNvCxnSpPr/>
          <p:nvPr/>
        </p:nvCxnSpPr>
        <p:spPr>
          <a:xfrm>
            <a:off x="8086362" y="1274847"/>
            <a:ext cx="0" cy="3583824"/>
          </a:xfrm>
          <a:prstGeom prst="line">
            <a:avLst/>
          </a:prstGeom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椭圆 75"/>
          <p:cNvSpPr/>
          <p:nvPr/>
        </p:nvSpPr>
        <p:spPr>
          <a:xfrm>
            <a:off x="4376055" y="1883469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7" name="user-with-tie-and-glasses_74266"/>
          <p:cNvSpPr>
            <a:spLocks noChangeAspect="1"/>
          </p:cNvSpPr>
          <p:nvPr/>
        </p:nvSpPr>
        <p:spPr bwMode="auto">
          <a:xfrm>
            <a:off x="4515551" y="1955034"/>
            <a:ext cx="246405" cy="383027"/>
          </a:xfrm>
          <a:custGeom>
            <a:avLst/>
            <a:gdLst>
              <a:gd name="connsiteX0" fmla="*/ 176696 w 389239"/>
              <a:gd name="connsiteY0" fmla="*/ 370286 h 605057"/>
              <a:gd name="connsiteX1" fmla="*/ 194642 w 389239"/>
              <a:gd name="connsiteY1" fmla="*/ 372045 h 605057"/>
              <a:gd name="connsiteX2" fmla="*/ 212402 w 389239"/>
              <a:gd name="connsiteY2" fmla="*/ 370286 h 605057"/>
              <a:gd name="connsiteX3" fmla="*/ 212402 w 389239"/>
              <a:gd name="connsiteY3" fmla="*/ 390185 h 605057"/>
              <a:gd name="connsiteX4" fmla="*/ 176696 w 389239"/>
              <a:gd name="connsiteY4" fmla="*/ 390185 h 605057"/>
              <a:gd name="connsiteX5" fmla="*/ 100746 w 389239"/>
              <a:gd name="connsiteY5" fmla="*/ 320043 h 605057"/>
              <a:gd name="connsiteX6" fmla="*/ 115509 w 389239"/>
              <a:gd name="connsiteY6" fmla="*/ 336263 h 605057"/>
              <a:gd name="connsiteX7" fmla="*/ 33241 w 389239"/>
              <a:gd name="connsiteY7" fmla="*/ 360733 h 605057"/>
              <a:gd name="connsiteX8" fmla="*/ 19870 w 389239"/>
              <a:gd name="connsiteY8" fmla="*/ 378714 h 605057"/>
              <a:gd name="connsiteX9" fmla="*/ 19870 w 389239"/>
              <a:gd name="connsiteY9" fmla="*/ 410691 h 605057"/>
              <a:gd name="connsiteX10" fmla="*/ 177442 w 389239"/>
              <a:gd name="connsiteY10" fmla="*/ 584388 h 605057"/>
              <a:gd name="connsiteX11" fmla="*/ 156829 w 389239"/>
              <a:gd name="connsiteY11" fmla="*/ 535727 h 605057"/>
              <a:gd name="connsiteX12" fmla="*/ 176699 w 389239"/>
              <a:gd name="connsiteY12" fmla="*/ 403369 h 605057"/>
              <a:gd name="connsiteX13" fmla="*/ 212633 w 389239"/>
              <a:gd name="connsiteY13" fmla="*/ 403369 h 605057"/>
              <a:gd name="connsiteX14" fmla="*/ 232411 w 389239"/>
              <a:gd name="connsiteY14" fmla="*/ 535727 h 605057"/>
              <a:gd name="connsiteX15" fmla="*/ 211798 w 389239"/>
              <a:gd name="connsiteY15" fmla="*/ 584388 h 605057"/>
              <a:gd name="connsiteX16" fmla="*/ 369462 w 389239"/>
              <a:gd name="connsiteY16" fmla="*/ 410691 h 605057"/>
              <a:gd name="connsiteX17" fmla="*/ 369462 w 389239"/>
              <a:gd name="connsiteY17" fmla="*/ 378714 h 605057"/>
              <a:gd name="connsiteX18" fmla="*/ 355998 w 389239"/>
              <a:gd name="connsiteY18" fmla="*/ 360733 h 605057"/>
              <a:gd name="connsiteX19" fmla="*/ 273730 w 389239"/>
              <a:gd name="connsiteY19" fmla="*/ 336263 h 605057"/>
              <a:gd name="connsiteX20" fmla="*/ 288494 w 389239"/>
              <a:gd name="connsiteY20" fmla="*/ 320043 h 605057"/>
              <a:gd name="connsiteX21" fmla="*/ 361662 w 389239"/>
              <a:gd name="connsiteY21" fmla="*/ 341732 h 605057"/>
              <a:gd name="connsiteX22" fmla="*/ 389239 w 389239"/>
              <a:gd name="connsiteY22" fmla="*/ 378714 h 605057"/>
              <a:gd name="connsiteX23" fmla="*/ 389239 w 389239"/>
              <a:gd name="connsiteY23" fmla="*/ 410691 h 605057"/>
              <a:gd name="connsiteX24" fmla="*/ 194620 w 389239"/>
              <a:gd name="connsiteY24" fmla="*/ 605057 h 605057"/>
              <a:gd name="connsiteX25" fmla="*/ 0 w 389239"/>
              <a:gd name="connsiteY25" fmla="*/ 410691 h 605057"/>
              <a:gd name="connsiteX26" fmla="*/ 0 w 389239"/>
              <a:gd name="connsiteY26" fmla="*/ 378714 h 605057"/>
              <a:gd name="connsiteX27" fmla="*/ 27577 w 389239"/>
              <a:gd name="connsiteY27" fmla="*/ 341732 h 605057"/>
              <a:gd name="connsiteX28" fmla="*/ 85297 w 389239"/>
              <a:gd name="connsiteY28" fmla="*/ 177283 h 605057"/>
              <a:gd name="connsiteX29" fmla="*/ 79541 w 389239"/>
              <a:gd name="connsiteY29" fmla="*/ 179971 h 605057"/>
              <a:gd name="connsiteX30" fmla="*/ 77127 w 389239"/>
              <a:gd name="connsiteY30" fmla="*/ 180342 h 605057"/>
              <a:gd name="connsiteX31" fmla="*/ 67936 w 389239"/>
              <a:gd name="connsiteY31" fmla="*/ 192487 h 605057"/>
              <a:gd name="connsiteX32" fmla="*/ 69700 w 389239"/>
              <a:gd name="connsiteY32" fmla="*/ 218723 h 605057"/>
              <a:gd name="connsiteX33" fmla="*/ 95880 w 389239"/>
              <a:gd name="connsiteY33" fmla="*/ 244773 h 605057"/>
              <a:gd name="connsiteX34" fmla="*/ 105349 w 389239"/>
              <a:gd name="connsiteY34" fmla="*/ 250707 h 605057"/>
              <a:gd name="connsiteX35" fmla="*/ 194655 w 389239"/>
              <a:gd name="connsiteY35" fmla="*/ 332474 h 605057"/>
              <a:gd name="connsiteX36" fmla="*/ 283962 w 389239"/>
              <a:gd name="connsiteY36" fmla="*/ 250707 h 605057"/>
              <a:gd name="connsiteX37" fmla="*/ 293060 w 389239"/>
              <a:gd name="connsiteY37" fmla="*/ 244773 h 605057"/>
              <a:gd name="connsiteX38" fmla="*/ 293245 w 389239"/>
              <a:gd name="connsiteY38" fmla="*/ 244773 h 605057"/>
              <a:gd name="connsiteX39" fmla="*/ 319610 w 389239"/>
              <a:gd name="connsiteY39" fmla="*/ 218723 h 605057"/>
              <a:gd name="connsiteX40" fmla="*/ 312184 w 389239"/>
              <a:gd name="connsiteY40" fmla="*/ 180342 h 605057"/>
              <a:gd name="connsiteX41" fmla="*/ 309770 w 389239"/>
              <a:gd name="connsiteY41" fmla="*/ 179971 h 605057"/>
              <a:gd name="connsiteX42" fmla="*/ 304107 w 389239"/>
              <a:gd name="connsiteY42" fmla="*/ 177283 h 605057"/>
              <a:gd name="connsiteX43" fmla="*/ 285169 w 389239"/>
              <a:gd name="connsiteY43" fmla="*/ 196473 h 605057"/>
              <a:gd name="connsiteX44" fmla="*/ 285262 w 389239"/>
              <a:gd name="connsiteY44" fmla="*/ 197215 h 605057"/>
              <a:gd name="connsiteX45" fmla="*/ 244972 w 389239"/>
              <a:gd name="connsiteY45" fmla="*/ 237450 h 605057"/>
              <a:gd name="connsiteX46" fmla="*/ 204774 w 389239"/>
              <a:gd name="connsiteY46" fmla="*/ 197215 h 605057"/>
              <a:gd name="connsiteX47" fmla="*/ 205331 w 389239"/>
              <a:gd name="connsiteY47" fmla="*/ 191745 h 605057"/>
              <a:gd name="connsiteX48" fmla="*/ 184072 w 389239"/>
              <a:gd name="connsiteY48" fmla="*/ 191745 h 605057"/>
              <a:gd name="connsiteX49" fmla="*/ 184629 w 389239"/>
              <a:gd name="connsiteY49" fmla="*/ 197215 h 605057"/>
              <a:gd name="connsiteX50" fmla="*/ 144339 w 389239"/>
              <a:gd name="connsiteY50" fmla="*/ 237450 h 605057"/>
              <a:gd name="connsiteX51" fmla="*/ 104049 w 389239"/>
              <a:gd name="connsiteY51" fmla="*/ 197215 h 605057"/>
              <a:gd name="connsiteX52" fmla="*/ 104142 w 389239"/>
              <a:gd name="connsiteY52" fmla="*/ 196473 h 605057"/>
              <a:gd name="connsiteX53" fmla="*/ 85297 w 389239"/>
              <a:gd name="connsiteY53" fmla="*/ 177283 h 605057"/>
              <a:gd name="connsiteX54" fmla="*/ 244972 w 389239"/>
              <a:gd name="connsiteY54" fmla="*/ 171813 h 605057"/>
              <a:gd name="connsiteX55" fmla="*/ 222784 w 389239"/>
              <a:gd name="connsiteY55" fmla="*/ 185534 h 605057"/>
              <a:gd name="connsiteX56" fmla="*/ 224734 w 389239"/>
              <a:gd name="connsiteY56" fmla="*/ 187110 h 605057"/>
              <a:gd name="connsiteX57" fmla="*/ 224734 w 389239"/>
              <a:gd name="connsiteY57" fmla="*/ 197586 h 605057"/>
              <a:gd name="connsiteX58" fmla="*/ 220092 w 389239"/>
              <a:gd name="connsiteY58" fmla="*/ 199532 h 605057"/>
              <a:gd name="connsiteX59" fmla="*/ 244972 w 389239"/>
              <a:gd name="connsiteY59" fmla="*/ 222524 h 605057"/>
              <a:gd name="connsiteX60" fmla="*/ 270408 w 389239"/>
              <a:gd name="connsiteY60" fmla="*/ 197215 h 605057"/>
              <a:gd name="connsiteX61" fmla="*/ 244972 w 389239"/>
              <a:gd name="connsiteY61" fmla="*/ 171813 h 605057"/>
              <a:gd name="connsiteX62" fmla="*/ 144339 w 389239"/>
              <a:gd name="connsiteY62" fmla="*/ 171813 h 605057"/>
              <a:gd name="connsiteX63" fmla="*/ 118995 w 389239"/>
              <a:gd name="connsiteY63" fmla="*/ 197215 h 605057"/>
              <a:gd name="connsiteX64" fmla="*/ 144339 w 389239"/>
              <a:gd name="connsiteY64" fmla="*/ 222524 h 605057"/>
              <a:gd name="connsiteX65" fmla="*/ 169312 w 389239"/>
              <a:gd name="connsiteY65" fmla="*/ 199532 h 605057"/>
              <a:gd name="connsiteX66" fmla="*/ 164577 w 389239"/>
              <a:gd name="connsiteY66" fmla="*/ 197586 h 605057"/>
              <a:gd name="connsiteX67" fmla="*/ 164577 w 389239"/>
              <a:gd name="connsiteY67" fmla="*/ 187110 h 605057"/>
              <a:gd name="connsiteX68" fmla="*/ 166527 w 389239"/>
              <a:gd name="connsiteY68" fmla="*/ 185534 h 605057"/>
              <a:gd name="connsiteX69" fmla="*/ 144339 w 389239"/>
              <a:gd name="connsiteY69" fmla="*/ 171813 h 605057"/>
              <a:gd name="connsiteX70" fmla="*/ 156872 w 389239"/>
              <a:gd name="connsiteY70" fmla="*/ 95330 h 605057"/>
              <a:gd name="connsiteX71" fmla="*/ 91052 w 389239"/>
              <a:gd name="connsiteY71" fmla="*/ 163377 h 605057"/>
              <a:gd name="connsiteX72" fmla="*/ 108969 w 389239"/>
              <a:gd name="connsiteY72" fmla="*/ 178395 h 605057"/>
              <a:gd name="connsiteX73" fmla="*/ 144339 w 389239"/>
              <a:gd name="connsiteY73" fmla="*/ 156980 h 605057"/>
              <a:gd name="connsiteX74" fmla="*/ 179431 w 389239"/>
              <a:gd name="connsiteY74" fmla="*/ 177839 h 605057"/>
              <a:gd name="connsiteX75" fmla="*/ 209973 w 389239"/>
              <a:gd name="connsiteY75" fmla="*/ 177839 h 605057"/>
              <a:gd name="connsiteX76" fmla="*/ 244972 w 389239"/>
              <a:gd name="connsiteY76" fmla="*/ 156980 h 605057"/>
              <a:gd name="connsiteX77" fmla="*/ 280434 w 389239"/>
              <a:gd name="connsiteY77" fmla="*/ 178395 h 605057"/>
              <a:gd name="connsiteX78" fmla="*/ 298816 w 389239"/>
              <a:gd name="connsiteY78" fmla="*/ 163191 h 605057"/>
              <a:gd name="connsiteX79" fmla="*/ 272636 w 389239"/>
              <a:gd name="connsiteY79" fmla="*/ 121751 h 605057"/>
              <a:gd name="connsiteX80" fmla="*/ 156872 w 389239"/>
              <a:gd name="connsiteY80" fmla="*/ 95330 h 605057"/>
              <a:gd name="connsiteX81" fmla="*/ 197601 w 389239"/>
              <a:gd name="connsiteY81" fmla="*/ 290 h 605057"/>
              <a:gd name="connsiteX82" fmla="*/ 328058 w 389239"/>
              <a:gd name="connsiteY82" fmla="*/ 95330 h 605057"/>
              <a:gd name="connsiteX83" fmla="*/ 330101 w 389239"/>
              <a:gd name="connsiteY83" fmla="*/ 119341 h 605057"/>
              <a:gd name="connsiteX84" fmla="*/ 321746 w 389239"/>
              <a:gd name="connsiteY84" fmla="*/ 158463 h 605057"/>
              <a:gd name="connsiteX85" fmla="*/ 324716 w 389239"/>
              <a:gd name="connsiteY85" fmla="*/ 163469 h 605057"/>
              <a:gd name="connsiteX86" fmla="*/ 324623 w 389239"/>
              <a:gd name="connsiteY86" fmla="*/ 164674 h 605057"/>
              <a:gd name="connsiteX87" fmla="*/ 338363 w 389239"/>
              <a:gd name="connsiteY87" fmla="*/ 225305 h 605057"/>
              <a:gd name="connsiteX88" fmla="*/ 299744 w 389239"/>
              <a:gd name="connsiteY88" fmla="*/ 263964 h 605057"/>
              <a:gd name="connsiteX89" fmla="*/ 194655 w 389239"/>
              <a:gd name="connsiteY89" fmla="*/ 352221 h 605057"/>
              <a:gd name="connsiteX90" fmla="*/ 89567 w 389239"/>
              <a:gd name="connsiteY90" fmla="*/ 263871 h 605057"/>
              <a:gd name="connsiteX91" fmla="*/ 50948 w 389239"/>
              <a:gd name="connsiteY91" fmla="*/ 225305 h 605057"/>
              <a:gd name="connsiteX92" fmla="*/ 48720 w 389239"/>
              <a:gd name="connsiteY92" fmla="*/ 187388 h 605057"/>
              <a:gd name="connsiteX93" fmla="*/ 64687 w 389239"/>
              <a:gd name="connsiteY93" fmla="*/ 164674 h 605057"/>
              <a:gd name="connsiteX94" fmla="*/ 64594 w 389239"/>
              <a:gd name="connsiteY94" fmla="*/ 163469 h 605057"/>
              <a:gd name="connsiteX95" fmla="*/ 66730 w 389239"/>
              <a:gd name="connsiteY95" fmla="*/ 159297 h 605057"/>
              <a:gd name="connsiteX96" fmla="*/ 55311 w 389239"/>
              <a:gd name="connsiteY96" fmla="*/ 130929 h 605057"/>
              <a:gd name="connsiteX97" fmla="*/ 81862 w 389239"/>
              <a:gd name="connsiteY97" fmla="*/ 55095 h 605057"/>
              <a:gd name="connsiteX98" fmla="*/ 149631 w 389239"/>
              <a:gd name="connsiteY98" fmla="*/ 22740 h 605057"/>
              <a:gd name="connsiteX99" fmla="*/ 197601 w 389239"/>
              <a:gd name="connsiteY99" fmla="*/ 290 h 60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9239" h="605057">
                <a:moveTo>
                  <a:pt x="176696" y="370286"/>
                </a:moveTo>
                <a:cubicBezTo>
                  <a:pt x="182647" y="371397"/>
                  <a:pt x="188598" y="372045"/>
                  <a:pt x="194642" y="372045"/>
                </a:cubicBezTo>
                <a:cubicBezTo>
                  <a:pt x="200593" y="372045"/>
                  <a:pt x="206544" y="371397"/>
                  <a:pt x="212402" y="370286"/>
                </a:cubicBezTo>
                <a:lnTo>
                  <a:pt x="212402" y="390185"/>
                </a:lnTo>
                <a:lnTo>
                  <a:pt x="176696" y="390185"/>
                </a:lnTo>
                <a:close/>
                <a:moveTo>
                  <a:pt x="100746" y="320043"/>
                </a:moveTo>
                <a:cubicBezTo>
                  <a:pt x="105481" y="325882"/>
                  <a:pt x="110402" y="331258"/>
                  <a:pt x="115509" y="336263"/>
                </a:cubicBezTo>
                <a:lnTo>
                  <a:pt x="33241" y="360733"/>
                </a:lnTo>
                <a:cubicBezTo>
                  <a:pt x="25256" y="363143"/>
                  <a:pt x="19870" y="370372"/>
                  <a:pt x="19870" y="378714"/>
                </a:cubicBezTo>
                <a:lnTo>
                  <a:pt x="19870" y="410691"/>
                </a:lnTo>
                <a:cubicBezTo>
                  <a:pt x="19870" y="501154"/>
                  <a:pt x="89139" y="575675"/>
                  <a:pt x="177442" y="584388"/>
                </a:cubicBezTo>
                <a:lnTo>
                  <a:pt x="156829" y="535727"/>
                </a:lnTo>
                <a:lnTo>
                  <a:pt x="176699" y="403369"/>
                </a:lnTo>
                <a:lnTo>
                  <a:pt x="212633" y="403369"/>
                </a:lnTo>
                <a:lnTo>
                  <a:pt x="232411" y="535727"/>
                </a:lnTo>
                <a:lnTo>
                  <a:pt x="211798" y="584388"/>
                </a:lnTo>
                <a:cubicBezTo>
                  <a:pt x="300193" y="575675"/>
                  <a:pt x="369462" y="501154"/>
                  <a:pt x="369462" y="410691"/>
                </a:cubicBezTo>
                <a:lnTo>
                  <a:pt x="369462" y="378714"/>
                </a:lnTo>
                <a:cubicBezTo>
                  <a:pt x="369462" y="370372"/>
                  <a:pt x="364076" y="363143"/>
                  <a:pt x="355998" y="360733"/>
                </a:cubicBezTo>
                <a:lnTo>
                  <a:pt x="273730" y="336263"/>
                </a:lnTo>
                <a:cubicBezTo>
                  <a:pt x="278837" y="331258"/>
                  <a:pt x="283851" y="325882"/>
                  <a:pt x="288494" y="320043"/>
                </a:cubicBezTo>
                <a:lnTo>
                  <a:pt x="361662" y="341732"/>
                </a:lnTo>
                <a:cubicBezTo>
                  <a:pt x="378097" y="346644"/>
                  <a:pt x="389239" y="361660"/>
                  <a:pt x="389239" y="378714"/>
                </a:cubicBezTo>
                <a:lnTo>
                  <a:pt x="389239" y="410691"/>
                </a:lnTo>
                <a:cubicBezTo>
                  <a:pt x="389239" y="518023"/>
                  <a:pt x="302143" y="605057"/>
                  <a:pt x="194620" y="605057"/>
                </a:cubicBezTo>
                <a:cubicBezTo>
                  <a:pt x="87189" y="605057"/>
                  <a:pt x="0" y="518023"/>
                  <a:pt x="0" y="410691"/>
                </a:cubicBezTo>
                <a:lnTo>
                  <a:pt x="0" y="378714"/>
                </a:lnTo>
                <a:cubicBezTo>
                  <a:pt x="0" y="361660"/>
                  <a:pt x="11235" y="346644"/>
                  <a:pt x="27577" y="341732"/>
                </a:cubicBezTo>
                <a:close/>
                <a:moveTo>
                  <a:pt x="85297" y="177283"/>
                </a:moveTo>
                <a:cubicBezTo>
                  <a:pt x="83718" y="178673"/>
                  <a:pt x="81769" y="179693"/>
                  <a:pt x="79541" y="179971"/>
                </a:cubicBezTo>
                <a:cubicBezTo>
                  <a:pt x="78984" y="179971"/>
                  <a:pt x="77777" y="180157"/>
                  <a:pt x="77127" y="180342"/>
                </a:cubicBezTo>
                <a:cubicBezTo>
                  <a:pt x="71371" y="182289"/>
                  <a:pt x="68865" y="188778"/>
                  <a:pt x="67936" y="192487"/>
                </a:cubicBezTo>
                <a:cubicBezTo>
                  <a:pt x="65894" y="200089"/>
                  <a:pt x="66544" y="209730"/>
                  <a:pt x="69700" y="218723"/>
                </a:cubicBezTo>
                <a:cubicBezTo>
                  <a:pt x="75549" y="235688"/>
                  <a:pt x="87525" y="244773"/>
                  <a:pt x="95880" y="244773"/>
                </a:cubicBezTo>
                <a:cubicBezTo>
                  <a:pt x="99779" y="244773"/>
                  <a:pt x="103771" y="247091"/>
                  <a:pt x="105349" y="250707"/>
                </a:cubicBezTo>
                <a:cubicBezTo>
                  <a:pt x="122616" y="290200"/>
                  <a:pt x="155108" y="332474"/>
                  <a:pt x="194655" y="332474"/>
                </a:cubicBezTo>
                <a:cubicBezTo>
                  <a:pt x="234203" y="332474"/>
                  <a:pt x="266695" y="290200"/>
                  <a:pt x="283962" y="250707"/>
                </a:cubicBezTo>
                <a:cubicBezTo>
                  <a:pt x="285540" y="247091"/>
                  <a:pt x="289068" y="244773"/>
                  <a:pt x="293060" y="244773"/>
                </a:cubicBezTo>
                <a:lnTo>
                  <a:pt x="293245" y="244773"/>
                </a:lnTo>
                <a:cubicBezTo>
                  <a:pt x="301786" y="244773"/>
                  <a:pt x="313762" y="235688"/>
                  <a:pt x="319610" y="218723"/>
                </a:cubicBezTo>
                <a:cubicBezTo>
                  <a:pt x="326202" y="199903"/>
                  <a:pt x="321003" y="183401"/>
                  <a:pt x="312184" y="180342"/>
                </a:cubicBezTo>
                <a:cubicBezTo>
                  <a:pt x="311534" y="180157"/>
                  <a:pt x="310327" y="179971"/>
                  <a:pt x="309770" y="179971"/>
                </a:cubicBezTo>
                <a:cubicBezTo>
                  <a:pt x="307542" y="179693"/>
                  <a:pt x="305592" y="178673"/>
                  <a:pt x="304107" y="177283"/>
                </a:cubicBezTo>
                <a:cubicBezTo>
                  <a:pt x="294267" y="183587"/>
                  <a:pt x="287397" y="193043"/>
                  <a:pt x="285169" y="196473"/>
                </a:cubicBezTo>
                <a:cubicBezTo>
                  <a:pt x="285262" y="196751"/>
                  <a:pt x="285262" y="196937"/>
                  <a:pt x="285262" y="197215"/>
                </a:cubicBezTo>
                <a:cubicBezTo>
                  <a:pt x="285262" y="219372"/>
                  <a:pt x="267252" y="237450"/>
                  <a:pt x="244972" y="237450"/>
                </a:cubicBezTo>
                <a:cubicBezTo>
                  <a:pt x="222784" y="237450"/>
                  <a:pt x="204774" y="219372"/>
                  <a:pt x="204774" y="197215"/>
                </a:cubicBezTo>
                <a:cubicBezTo>
                  <a:pt x="204774" y="195361"/>
                  <a:pt x="205053" y="193599"/>
                  <a:pt x="205331" y="191745"/>
                </a:cubicBezTo>
                <a:cubicBezTo>
                  <a:pt x="198554" y="189056"/>
                  <a:pt x="190849" y="189056"/>
                  <a:pt x="184072" y="191745"/>
                </a:cubicBezTo>
                <a:cubicBezTo>
                  <a:pt x="184258" y="193599"/>
                  <a:pt x="184629" y="195361"/>
                  <a:pt x="184629" y="197215"/>
                </a:cubicBezTo>
                <a:cubicBezTo>
                  <a:pt x="184629" y="219372"/>
                  <a:pt x="166527" y="237450"/>
                  <a:pt x="144339" y="237450"/>
                </a:cubicBezTo>
                <a:cubicBezTo>
                  <a:pt x="122152" y="237450"/>
                  <a:pt x="104049" y="219372"/>
                  <a:pt x="104049" y="197215"/>
                </a:cubicBezTo>
                <a:cubicBezTo>
                  <a:pt x="104049" y="196937"/>
                  <a:pt x="104142" y="196751"/>
                  <a:pt x="104142" y="196473"/>
                </a:cubicBezTo>
                <a:cubicBezTo>
                  <a:pt x="101914" y="193043"/>
                  <a:pt x="95137" y="183494"/>
                  <a:pt x="85297" y="177283"/>
                </a:cubicBezTo>
                <a:close/>
                <a:moveTo>
                  <a:pt x="244972" y="171813"/>
                </a:moveTo>
                <a:cubicBezTo>
                  <a:pt x="235317" y="171813"/>
                  <a:pt x="227147" y="177468"/>
                  <a:pt x="222784" y="185534"/>
                </a:cubicBezTo>
                <a:cubicBezTo>
                  <a:pt x="223434" y="186090"/>
                  <a:pt x="224177" y="186461"/>
                  <a:pt x="224734" y="187110"/>
                </a:cubicBezTo>
                <a:cubicBezTo>
                  <a:pt x="227704" y="189984"/>
                  <a:pt x="227612" y="194712"/>
                  <a:pt x="224734" y="197586"/>
                </a:cubicBezTo>
                <a:cubicBezTo>
                  <a:pt x="223434" y="198883"/>
                  <a:pt x="221763" y="199347"/>
                  <a:pt x="220092" y="199532"/>
                </a:cubicBezTo>
                <a:cubicBezTo>
                  <a:pt x="221299" y="212326"/>
                  <a:pt x="231789" y="222524"/>
                  <a:pt x="244972" y="222524"/>
                </a:cubicBezTo>
                <a:cubicBezTo>
                  <a:pt x="258990" y="222524"/>
                  <a:pt x="270408" y="211213"/>
                  <a:pt x="270408" y="197215"/>
                </a:cubicBezTo>
                <a:cubicBezTo>
                  <a:pt x="270408" y="183216"/>
                  <a:pt x="258990" y="171813"/>
                  <a:pt x="244972" y="171813"/>
                </a:cubicBezTo>
                <a:close/>
                <a:moveTo>
                  <a:pt x="144339" y="171813"/>
                </a:moveTo>
                <a:cubicBezTo>
                  <a:pt x="130321" y="171813"/>
                  <a:pt x="118995" y="183216"/>
                  <a:pt x="118995" y="197215"/>
                </a:cubicBezTo>
                <a:cubicBezTo>
                  <a:pt x="118995" y="211213"/>
                  <a:pt x="130321" y="222524"/>
                  <a:pt x="144339" y="222524"/>
                </a:cubicBezTo>
                <a:cubicBezTo>
                  <a:pt x="157522" y="222524"/>
                  <a:pt x="168105" y="212326"/>
                  <a:pt x="169312" y="199532"/>
                </a:cubicBezTo>
                <a:cubicBezTo>
                  <a:pt x="167641" y="199347"/>
                  <a:pt x="165877" y="198883"/>
                  <a:pt x="164577" y="197586"/>
                </a:cubicBezTo>
                <a:cubicBezTo>
                  <a:pt x="161699" y="194712"/>
                  <a:pt x="161699" y="189984"/>
                  <a:pt x="164577" y="187110"/>
                </a:cubicBezTo>
                <a:cubicBezTo>
                  <a:pt x="165227" y="186461"/>
                  <a:pt x="165877" y="186090"/>
                  <a:pt x="166527" y="185534"/>
                </a:cubicBezTo>
                <a:cubicBezTo>
                  <a:pt x="162256" y="177468"/>
                  <a:pt x="154087" y="171813"/>
                  <a:pt x="144339" y="171813"/>
                </a:cubicBezTo>
                <a:close/>
                <a:moveTo>
                  <a:pt x="156872" y="95330"/>
                </a:moveTo>
                <a:cubicBezTo>
                  <a:pt x="115189" y="104322"/>
                  <a:pt x="97086" y="145299"/>
                  <a:pt x="91052" y="163377"/>
                </a:cubicBezTo>
                <a:cubicBezTo>
                  <a:pt x="98572" y="167641"/>
                  <a:pt x="104513" y="173389"/>
                  <a:pt x="108969" y="178395"/>
                </a:cubicBezTo>
                <a:cubicBezTo>
                  <a:pt x="115746" y="165694"/>
                  <a:pt x="129022" y="156980"/>
                  <a:pt x="144339" y="156980"/>
                </a:cubicBezTo>
                <a:cubicBezTo>
                  <a:pt x="159471" y="156980"/>
                  <a:pt x="172561" y="165416"/>
                  <a:pt x="179431" y="177839"/>
                </a:cubicBezTo>
                <a:cubicBezTo>
                  <a:pt x="189178" y="174223"/>
                  <a:pt x="200225" y="174223"/>
                  <a:pt x="209973" y="177839"/>
                </a:cubicBezTo>
                <a:cubicBezTo>
                  <a:pt x="216843" y="165416"/>
                  <a:pt x="229932" y="156980"/>
                  <a:pt x="244972" y="156980"/>
                </a:cubicBezTo>
                <a:cubicBezTo>
                  <a:pt x="260382" y="156980"/>
                  <a:pt x="273657" y="165694"/>
                  <a:pt x="280434" y="178395"/>
                </a:cubicBezTo>
                <a:cubicBezTo>
                  <a:pt x="284983" y="173204"/>
                  <a:pt x="291110" y="167456"/>
                  <a:pt x="298816" y="163191"/>
                </a:cubicBezTo>
                <a:cubicBezTo>
                  <a:pt x="291574" y="135472"/>
                  <a:pt x="272636" y="121751"/>
                  <a:pt x="272636" y="121751"/>
                </a:cubicBezTo>
                <a:cubicBezTo>
                  <a:pt x="261960" y="166251"/>
                  <a:pt x="156872" y="95330"/>
                  <a:pt x="156872" y="95330"/>
                </a:cubicBezTo>
                <a:close/>
                <a:moveTo>
                  <a:pt x="197601" y="290"/>
                </a:moveTo>
                <a:cubicBezTo>
                  <a:pt x="252445" y="-4064"/>
                  <a:pt x="319912" y="41304"/>
                  <a:pt x="328058" y="95330"/>
                </a:cubicBezTo>
                <a:cubicBezTo>
                  <a:pt x="329358" y="104415"/>
                  <a:pt x="330008" y="112295"/>
                  <a:pt x="330101" y="119341"/>
                </a:cubicBezTo>
                <a:cubicBezTo>
                  <a:pt x="330379" y="138438"/>
                  <a:pt x="326666" y="150676"/>
                  <a:pt x="321746" y="158463"/>
                </a:cubicBezTo>
                <a:cubicBezTo>
                  <a:pt x="323324" y="159576"/>
                  <a:pt x="324438" y="161337"/>
                  <a:pt x="324716" y="163469"/>
                </a:cubicBezTo>
                <a:cubicBezTo>
                  <a:pt x="324809" y="163933"/>
                  <a:pt x="324716" y="164304"/>
                  <a:pt x="324623" y="164674"/>
                </a:cubicBezTo>
                <a:cubicBezTo>
                  <a:pt x="341055" y="174872"/>
                  <a:pt x="347182" y="199810"/>
                  <a:pt x="338363" y="225305"/>
                </a:cubicBezTo>
                <a:cubicBezTo>
                  <a:pt x="331215" y="245793"/>
                  <a:pt x="315897" y="260812"/>
                  <a:pt x="299744" y="263964"/>
                </a:cubicBezTo>
                <a:cubicBezTo>
                  <a:pt x="279320" y="307629"/>
                  <a:pt x="241815" y="352221"/>
                  <a:pt x="194655" y="352221"/>
                </a:cubicBezTo>
                <a:cubicBezTo>
                  <a:pt x="147403" y="352221"/>
                  <a:pt x="109990" y="307536"/>
                  <a:pt x="89567" y="263871"/>
                </a:cubicBezTo>
                <a:cubicBezTo>
                  <a:pt x="73135" y="260534"/>
                  <a:pt x="58096" y="245608"/>
                  <a:pt x="50948" y="225305"/>
                </a:cubicBezTo>
                <a:cubicBezTo>
                  <a:pt x="46492" y="212419"/>
                  <a:pt x="45656" y="198976"/>
                  <a:pt x="48720" y="187388"/>
                </a:cubicBezTo>
                <a:cubicBezTo>
                  <a:pt x="51412" y="177283"/>
                  <a:pt x="57168" y="169403"/>
                  <a:pt x="64687" y="164674"/>
                </a:cubicBezTo>
                <a:cubicBezTo>
                  <a:pt x="64687" y="164304"/>
                  <a:pt x="64594" y="163933"/>
                  <a:pt x="64594" y="163469"/>
                </a:cubicBezTo>
                <a:cubicBezTo>
                  <a:pt x="64780" y="161801"/>
                  <a:pt x="65616" y="160410"/>
                  <a:pt x="66730" y="159297"/>
                </a:cubicBezTo>
                <a:cubicBezTo>
                  <a:pt x="59117" y="151510"/>
                  <a:pt x="55868" y="141683"/>
                  <a:pt x="55311" y="130929"/>
                </a:cubicBezTo>
                <a:cubicBezTo>
                  <a:pt x="53919" y="103766"/>
                  <a:pt x="70443" y="71318"/>
                  <a:pt x="81862" y="55095"/>
                </a:cubicBezTo>
                <a:cubicBezTo>
                  <a:pt x="110362" y="14952"/>
                  <a:pt x="149631" y="22740"/>
                  <a:pt x="149631" y="22740"/>
                </a:cubicBezTo>
                <a:cubicBezTo>
                  <a:pt x="162442" y="8718"/>
                  <a:pt x="179320" y="1742"/>
                  <a:pt x="197601" y="29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3930212" y="2406580"/>
            <a:ext cx="1417083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Permission management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Rights separation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Rights- and domain-based management</a:t>
            </a:r>
          </a:p>
        </p:txBody>
      </p:sp>
      <p:sp>
        <p:nvSpPr>
          <p:cNvPr id="79" name="椭圆 78"/>
          <p:cNvSpPr/>
          <p:nvPr/>
        </p:nvSpPr>
        <p:spPr>
          <a:xfrm>
            <a:off x="5810668" y="1883469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393871" y="2406580"/>
            <a:ext cx="1358992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Web security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Prevention against cross-site attacks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SQL injection prevention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1" name="iconfont-10517-5127256"/>
          <p:cNvSpPr>
            <a:spLocks noChangeAspect="1"/>
          </p:cNvSpPr>
          <p:nvPr/>
        </p:nvSpPr>
        <p:spPr bwMode="auto">
          <a:xfrm>
            <a:off x="5891022" y="1964167"/>
            <a:ext cx="364688" cy="364760"/>
          </a:xfrm>
          <a:custGeom>
            <a:avLst/>
            <a:gdLst>
              <a:gd name="T0" fmla="*/ 5333 w 10666"/>
              <a:gd name="T1" fmla="*/ 0 h 10666"/>
              <a:gd name="T2" fmla="*/ 0 w 10666"/>
              <a:gd name="T3" fmla="*/ 5333 h 10666"/>
              <a:gd name="T4" fmla="*/ 5333 w 10666"/>
              <a:gd name="T5" fmla="*/ 10666 h 10666"/>
              <a:gd name="T6" fmla="*/ 10666 w 10666"/>
              <a:gd name="T7" fmla="*/ 5333 h 10666"/>
              <a:gd name="T8" fmla="*/ 5333 w 10666"/>
              <a:gd name="T9" fmla="*/ 0 h 10666"/>
              <a:gd name="T10" fmla="*/ 5333 w 10666"/>
              <a:gd name="T11" fmla="*/ 1066 h 10666"/>
              <a:gd name="T12" fmla="*/ 8633 w 10666"/>
              <a:gd name="T13" fmla="*/ 2666 h 10666"/>
              <a:gd name="T14" fmla="*/ 5333 w 10666"/>
              <a:gd name="T15" fmla="*/ 2666 h 10666"/>
              <a:gd name="T16" fmla="*/ 3045 w 10666"/>
              <a:gd name="T17" fmla="*/ 3986 h 10666"/>
              <a:gd name="T18" fmla="*/ 2327 w 10666"/>
              <a:gd name="T19" fmla="*/ 2338 h 10666"/>
              <a:gd name="T20" fmla="*/ 5333 w 10666"/>
              <a:gd name="T21" fmla="*/ 1066 h 10666"/>
              <a:gd name="T22" fmla="*/ 6933 w 10666"/>
              <a:gd name="T23" fmla="*/ 5333 h 10666"/>
              <a:gd name="T24" fmla="*/ 6275 w 10666"/>
              <a:gd name="T25" fmla="*/ 6610 h 10666"/>
              <a:gd name="T26" fmla="*/ 6263 w 10666"/>
              <a:gd name="T27" fmla="*/ 6600 h 10666"/>
              <a:gd name="T28" fmla="*/ 6217 w 10666"/>
              <a:gd name="T29" fmla="*/ 6657 h 10666"/>
              <a:gd name="T30" fmla="*/ 5333 w 10666"/>
              <a:gd name="T31" fmla="*/ 6933 h 10666"/>
              <a:gd name="T32" fmla="*/ 3733 w 10666"/>
              <a:gd name="T33" fmla="*/ 5333 h 10666"/>
              <a:gd name="T34" fmla="*/ 5333 w 10666"/>
              <a:gd name="T35" fmla="*/ 3733 h 10666"/>
              <a:gd name="T36" fmla="*/ 6933 w 10666"/>
              <a:gd name="T37" fmla="*/ 5333 h 10666"/>
              <a:gd name="T38" fmla="*/ 4033 w 10666"/>
              <a:gd name="T39" fmla="*/ 9387 h 10666"/>
              <a:gd name="T40" fmla="*/ 1066 w 10666"/>
              <a:gd name="T41" fmla="*/ 5333 h 10666"/>
              <a:gd name="T42" fmla="*/ 1591 w 10666"/>
              <a:gd name="T43" fmla="*/ 3318 h 10666"/>
              <a:gd name="T44" fmla="*/ 2711 w 10666"/>
              <a:gd name="T45" fmla="*/ 5887 h 10666"/>
              <a:gd name="T46" fmla="*/ 2724 w 10666"/>
              <a:gd name="T47" fmla="*/ 5881 h 10666"/>
              <a:gd name="T48" fmla="*/ 5158 w 10666"/>
              <a:gd name="T49" fmla="*/ 7982 h 10666"/>
              <a:gd name="T50" fmla="*/ 4033 w 10666"/>
              <a:gd name="T51" fmla="*/ 9387 h 10666"/>
              <a:gd name="T52" fmla="*/ 9600 w 10666"/>
              <a:gd name="T53" fmla="*/ 5333 h 10666"/>
              <a:gd name="T54" fmla="*/ 5333 w 10666"/>
              <a:gd name="T55" fmla="*/ 9600 h 10666"/>
              <a:gd name="T56" fmla="*/ 5233 w 10666"/>
              <a:gd name="T57" fmla="*/ 9594 h 10666"/>
              <a:gd name="T58" fmla="*/ 6974 w 10666"/>
              <a:gd name="T59" fmla="*/ 7419 h 10666"/>
              <a:gd name="T60" fmla="*/ 8000 w 10666"/>
              <a:gd name="T61" fmla="*/ 5333 h 10666"/>
              <a:gd name="T62" fmla="*/ 7453 w 10666"/>
              <a:gd name="T63" fmla="*/ 3733 h 10666"/>
              <a:gd name="T64" fmla="*/ 9274 w 10666"/>
              <a:gd name="T65" fmla="*/ 3733 h 10666"/>
              <a:gd name="T66" fmla="*/ 9600 w 10666"/>
              <a:gd name="T67" fmla="*/ 5333 h 10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666" h="10666">
                <a:moveTo>
                  <a:pt x="5333" y="0"/>
                </a:moveTo>
                <a:cubicBezTo>
                  <a:pt x="2442" y="0"/>
                  <a:pt x="0" y="2442"/>
                  <a:pt x="0" y="5333"/>
                </a:cubicBezTo>
                <a:cubicBezTo>
                  <a:pt x="0" y="8224"/>
                  <a:pt x="2442" y="10666"/>
                  <a:pt x="5333" y="10666"/>
                </a:cubicBezTo>
                <a:cubicBezTo>
                  <a:pt x="8224" y="10666"/>
                  <a:pt x="10666" y="8224"/>
                  <a:pt x="10666" y="5333"/>
                </a:cubicBezTo>
                <a:cubicBezTo>
                  <a:pt x="10666" y="2442"/>
                  <a:pt x="8224" y="0"/>
                  <a:pt x="5333" y="0"/>
                </a:cubicBezTo>
                <a:close/>
                <a:moveTo>
                  <a:pt x="5333" y="1066"/>
                </a:moveTo>
                <a:cubicBezTo>
                  <a:pt x="6647" y="1066"/>
                  <a:pt x="7843" y="1698"/>
                  <a:pt x="8633" y="2666"/>
                </a:cubicBezTo>
                <a:lnTo>
                  <a:pt x="5333" y="2666"/>
                </a:lnTo>
                <a:cubicBezTo>
                  <a:pt x="4356" y="2666"/>
                  <a:pt x="3510" y="3200"/>
                  <a:pt x="3045" y="3986"/>
                </a:cubicBezTo>
                <a:lnTo>
                  <a:pt x="2327" y="2338"/>
                </a:lnTo>
                <a:cubicBezTo>
                  <a:pt x="3105" y="1558"/>
                  <a:pt x="4174" y="1066"/>
                  <a:pt x="5333" y="1066"/>
                </a:cubicBezTo>
                <a:close/>
                <a:moveTo>
                  <a:pt x="6933" y="5333"/>
                </a:moveTo>
                <a:cubicBezTo>
                  <a:pt x="6933" y="5850"/>
                  <a:pt x="6670" y="6315"/>
                  <a:pt x="6275" y="6610"/>
                </a:cubicBezTo>
                <a:lnTo>
                  <a:pt x="6263" y="6600"/>
                </a:lnTo>
                <a:lnTo>
                  <a:pt x="6217" y="6657"/>
                </a:lnTo>
                <a:cubicBezTo>
                  <a:pt x="5957" y="6836"/>
                  <a:pt x="5649" y="6932"/>
                  <a:pt x="5333" y="6933"/>
                </a:cubicBezTo>
                <a:cubicBezTo>
                  <a:pt x="4466" y="6933"/>
                  <a:pt x="3733" y="6200"/>
                  <a:pt x="3733" y="5333"/>
                </a:cubicBezTo>
                <a:cubicBezTo>
                  <a:pt x="3733" y="4466"/>
                  <a:pt x="4466" y="3733"/>
                  <a:pt x="5333" y="3733"/>
                </a:cubicBezTo>
                <a:cubicBezTo>
                  <a:pt x="6200" y="3733"/>
                  <a:pt x="6933" y="4466"/>
                  <a:pt x="6933" y="5333"/>
                </a:cubicBezTo>
                <a:close/>
                <a:moveTo>
                  <a:pt x="4033" y="9387"/>
                </a:moveTo>
                <a:cubicBezTo>
                  <a:pt x="2333" y="8822"/>
                  <a:pt x="1066" y="7195"/>
                  <a:pt x="1066" y="5333"/>
                </a:cubicBezTo>
                <a:cubicBezTo>
                  <a:pt x="1066" y="4610"/>
                  <a:pt x="1257" y="3922"/>
                  <a:pt x="1591" y="3318"/>
                </a:cubicBezTo>
                <a:lnTo>
                  <a:pt x="2711" y="5887"/>
                </a:lnTo>
                <a:lnTo>
                  <a:pt x="2724" y="5881"/>
                </a:lnTo>
                <a:cubicBezTo>
                  <a:pt x="2974" y="7047"/>
                  <a:pt x="3968" y="7905"/>
                  <a:pt x="5158" y="7982"/>
                </a:cubicBezTo>
                <a:lnTo>
                  <a:pt x="4033" y="9387"/>
                </a:lnTo>
                <a:close/>
                <a:moveTo>
                  <a:pt x="9600" y="5333"/>
                </a:moveTo>
                <a:cubicBezTo>
                  <a:pt x="9600" y="7646"/>
                  <a:pt x="7646" y="9600"/>
                  <a:pt x="5333" y="9600"/>
                </a:cubicBezTo>
                <a:cubicBezTo>
                  <a:pt x="5299" y="9600"/>
                  <a:pt x="5267" y="9595"/>
                  <a:pt x="5233" y="9594"/>
                </a:cubicBezTo>
                <a:lnTo>
                  <a:pt x="6974" y="7419"/>
                </a:lnTo>
                <a:cubicBezTo>
                  <a:pt x="7593" y="6930"/>
                  <a:pt x="8000" y="6182"/>
                  <a:pt x="8000" y="5333"/>
                </a:cubicBezTo>
                <a:cubicBezTo>
                  <a:pt x="8000" y="4730"/>
                  <a:pt x="7791" y="4180"/>
                  <a:pt x="7453" y="3733"/>
                </a:cubicBezTo>
                <a:lnTo>
                  <a:pt x="9274" y="3733"/>
                </a:lnTo>
                <a:cubicBezTo>
                  <a:pt x="9482" y="4230"/>
                  <a:pt x="9600" y="4770"/>
                  <a:pt x="9600" y="533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7103856" y="1883469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7107850" y="2000138"/>
            <a:ext cx="571537" cy="3486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ts val="3440"/>
              </a:lnSpc>
              <a:defRPr sz="1050">
                <a:solidFill>
                  <a:schemeClr val="bg1">
                    <a:lumMod val="75000"/>
                  </a:schemeClr>
                </a:solidFill>
                <a:latin typeface="Arial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defTabSz="914112" fontAlgn="ctr">
              <a:lnSpc>
                <a:spcPts val="1000"/>
              </a:lnSpc>
              <a:defRPr/>
            </a:pPr>
            <a:r>
              <a:rPr lang="en-US" b="1" dirty="0" err="1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</a:rPr>
              <a:t>EulerOS</a:t>
            </a:r>
            <a:endParaRPr lang="en-US" b="1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</a:endParaRPr>
          </a:p>
          <a:p>
            <a:pPr defTabSz="914112" fontAlgn="ctr">
              <a:lnSpc>
                <a:spcPts val="1000"/>
              </a:lnSpc>
              <a:defRPr/>
            </a:pPr>
            <a:endParaRPr lang="en-US" b="1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6687426" y="2406580"/>
            <a:ext cx="1358255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Host hardening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Tailoring and hardening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System exception detection</a:t>
            </a:r>
            <a:endParaRPr lang="en-US" altLang="zh-CN" sz="7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5810668" y="3402817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6" name="database_138026"/>
          <p:cNvSpPr>
            <a:spLocks noChangeAspect="1"/>
          </p:cNvSpPr>
          <p:nvPr/>
        </p:nvSpPr>
        <p:spPr bwMode="auto">
          <a:xfrm>
            <a:off x="5929581" y="3513547"/>
            <a:ext cx="287570" cy="304697"/>
          </a:xfrm>
          <a:custGeom>
            <a:avLst/>
            <a:gdLst>
              <a:gd name="connsiteX0" fmla="*/ 401062 w 545519"/>
              <a:gd name="connsiteY0" fmla="*/ 336045 h 578007"/>
              <a:gd name="connsiteX1" fmla="*/ 312169 w 545519"/>
              <a:gd name="connsiteY1" fmla="*/ 424790 h 578007"/>
              <a:gd name="connsiteX2" fmla="*/ 401062 w 545519"/>
              <a:gd name="connsiteY2" fmla="*/ 513534 h 578007"/>
              <a:gd name="connsiteX3" fmla="*/ 490715 w 545519"/>
              <a:gd name="connsiteY3" fmla="*/ 424790 h 578007"/>
              <a:gd name="connsiteX4" fmla="*/ 401062 w 545519"/>
              <a:gd name="connsiteY4" fmla="*/ 336045 h 578007"/>
              <a:gd name="connsiteX5" fmla="*/ 401062 w 545519"/>
              <a:gd name="connsiteY5" fmla="*/ 315565 h 578007"/>
              <a:gd name="connsiteX6" fmla="*/ 510469 w 545519"/>
              <a:gd name="connsiteY6" fmla="*/ 424790 h 578007"/>
              <a:gd name="connsiteX7" fmla="*/ 482358 w 545519"/>
              <a:gd name="connsiteY7" fmla="*/ 497606 h 578007"/>
              <a:gd name="connsiteX8" fmla="*/ 542379 w 545519"/>
              <a:gd name="connsiteY8" fmla="*/ 561320 h 578007"/>
              <a:gd name="connsiteX9" fmla="*/ 542379 w 545519"/>
              <a:gd name="connsiteY9" fmla="*/ 575732 h 578007"/>
              <a:gd name="connsiteX10" fmla="*/ 535542 w 545519"/>
              <a:gd name="connsiteY10" fmla="*/ 578007 h 578007"/>
              <a:gd name="connsiteX11" fmla="*/ 527944 w 545519"/>
              <a:gd name="connsiteY11" fmla="*/ 574973 h 578007"/>
              <a:gd name="connsiteX12" fmla="*/ 467162 w 545519"/>
              <a:gd name="connsiteY12" fmla="*/ 511259 h 578007"/>
              <a:gd name="connsiteX13" fmla="*/ 401062 w 545519"/>
              <a:gd name="connsiteY13" fmla="*/ 534014 h 578007"/>
              <a:gd name="connsiteX14" fmla="*/ 292415 w 545519"/>
              <a:gd name="connsiteY14" fmla="*/ 424790 h 578007"/>
              <a:gd name="connsiteX15" fmla="*/ 401062 w 545519"/>
              <a:gd name="connsiteY15" fmla="*/ 315565 h 578007"/>
              <a:gd name="connsiteX16" fmla="*/ 20507 w 545519"/>
              <a:gd name="connsiteY16" fmla="*/ 134262 h 578007"/>
              <a:gd name="connsiteX17" fmla="*/ 20507 w 545519"/>
              <a:gd name="connsiteY17" fmla="*/ 217701 h 578007"/>
              <a:gd name="connsiteX18" fmla="*/ 21267 w 545519"/>
              <a:gd name="connsiteY18" fmla="*/ 222252 h 578007"/>
              <a:gd name="connsiteX19" fmla="*/ 22027 w 545519"/>
              <a:gd name="connsiteY19" fmla="*/ 226045 h 578007"/>
              <a:gd name="connsiteX20" fmla="*/ 23546 w 545519"/>
              <a:gd name="connsiteY20" fmla="*/ 229079 h 578007"/>
              <a:gd name="connsiteX21" fmla="*/ 25824 w 545519"/>
              <a:gd name="connsiteY21" fmla="*/ 232872 h 578007"/>
              <a:gd name="connsiteX22" fmla="*/ 28103 w 545519"/>
              <a:gd name="connsiteY22" fmla="*/ 235147 h 578007"/>
              <a:gd name="connsiteX23" fmla="*/ 31900 w 545519"/>
              <a:gd name="connsiteY23" fmla="*/ 239699 h 578007"/>
              <a:gd name="connsiteX24" fmla="*/ 34939 w 545519"/>
              <a:gd name="connsiteY24" fmla="*/ 241974 h 578007"/>
              <a:gd name="connsiteX25" fmla="*/ 40255 w 545519"/>
              <a:gd name="connsiteY25" fmla="*/ 246525 h 578007"/>
              <a:gd name="connsiteX26" fmla="*/ 42534 w 545519"/>
              <a:gd name="connsiteY26" fmla="*/ 248042 h 578007"/>
              <a:gd name="connsiteX27" fmla="*/ 50129 w 545519"/>
              <a:gd name="connsiteY27" fmla="*/ 252594 h 578007"/>
              <a:gd name="connsiteX28" fmla="*/ 51648 w 545519"/>
              <a:gd name="connsiteY28" fmla="*/ 254111 h 578007"/>
              <a:gd name="connsiteX29" fmla="*/ 61522 w 545519"/>
              <a:gd name="connsiteY29" fmla="*/ 258662 h 578007"/>
              <a:gd name="connsiteX30" fmla="*/ 63041 w 545519"/>
              <a:gd name="connsiteY30" fmla="*/ 259421 h 578007"/>
              <a:gd name="connsiteX31" fmla="*/ 75194 w 545519"/>
              <a:gd name="connsiteY31" fmla="*/ 264730 h 578007"/>
              <a:gd name="connsiteX32" fmla="*/ 161781 w 545519"/>
              <a:gd name="connsiteY32" fmla="*/ 286728 h 578007"/>
              <a:gd name="connsiteX33" fmla="*/ 162540 w 545519"/>
              <a:gd name="connsiteY33" fmla="*/ 286728 h 578007"/>
              <a:gd name="connsiteX34" fmla="*/ 183048 w 545519"/>
              <a:gd name="connsiteY34" fmla="*/ 289762 h 578007"/>
              <a:gd name="connsiteX35" fmla="*/ 186845 w 545519"/>
              <a:gd name="connsiteY35" fmla="*/ 289762 h 578007"/>
              <a:gd name="connsiteX36" fmla="*/ 205074 w 545519"/>
              <a:gd name="connsiteY36" fmla="*/ 291279 h 578007"/>
              <a:gd name="connsiteX37" fmla="*/ 214189 w 545519"/>
              <a:gd name="connsiteY37" fmla="*/ 292038 h 578007"/>
              <a:gd name="connsiteX38" fmla="*/ 228620 w 545519"/>
              <a:gd name="connsiteY38" fmla="*/ 292796 h 578007"/>
              <a:gd name="connsiteX39" fmla="*/ 252925 w 545519"/>
              <a:gd name="connsiteY39" fmla="*/ 293555 h 578007"/>
              <a:gd name="connsiteX40" fmla="*/ 277989 w 545519"/>
              <a:gd name="connsiteY40" fmla="*/ 292796 h 578007"/>
              <a:gd name="connsiteX41" fmla="*/ 292421 w 545519"/>
              <a:gd name="connsiteY41" fmla="*/ 292038 h 578007"/>
              <a:gd name="connsiteX42" fmla="*/ 301535 w 545519"/>
              <a:gd name="connsiteY42" fmla="*/ 291279 h 578007"/>
              <a:gd name="connsiteX43" fmla="*/ 319764 w 545519"/>
              <a:gd name="connsiteY43" fmla="*/ 289762 h 578007"/>
              <a:gd name="connsiteX44" fmla="*/ 323561 w 545519"/>
              <a:gd name="connsiteY44" fmla="*/ 289762 h 578007"/>
              <a:gd name="connsiteX45" fmla="*/ 344069 w 545519"/>
              <a:gd name="connsiteY45" fmla="*/ 286728 h 578007"/>
              <a:gd name="connsiteX46" fmla="*/ 344828 w 545519"/>
              <a:gd name="connsiteY46" fmla="*/ 286728 h 578007"/>
              <a:gd name="connsiteX47" fmla="*/ 431415 w 545519"/>
              <a:gd name="connsiteY47" fmla="*/ 264730 h 578007"/>
              <a:gd name="connsiteX48" fmla="*/ 443568 w 545519"/>
              <a:gd name="connsiteY48" fmla="*/ 259421 h 578007"/>
              <a:gd name="connsiteX49" fmla="*/ 445087 w 545519"/>
              <a:gd name="connsiteY49" fmla="*/ 258662 h 578007"/>
              <a:gd name="connsiteX50" fmla="*/ 454201 w 545519"/>
              <a:gd name="connsiteY50" fmla="*/ 254111 h 578007"/>
              <a:gd name="connsiteX51" fmla="*/ 456480 w 545519"/>
              <a:gd name="connsiteY51" fmla="*/ 252594 h 578007"/>
              <a:gd name="connsiteX52" fmla="*/ 464075 w 545519"/>
              <a:gd name="connsiteY52" fmla="*/ 248042 h 578007"/>
              <a:gd name="connsiteX53" fmla="*/ 466354 w 545519"/>
              <a:gd name="connsiteY53" fmla="*/ 246525 h 578007"/>
              <a:gd name="connsiteX54" fmla="*/ 471671 w 545519"/>
              <a:gd name="connsiteY54" fmla="*/ 241974 h 578007"/>
              <a:gd name="connsiteX55" fmla="*/ 474709 w 545519"/>
              <a:gd name="connsiteY55" fmla="*/ 239699 h 578007"/>
              <a:gd name="connsiteX56" fmla="*/ 478506 w 545519"/>
              <a:gd name="connsiteY56" fmla="*/ 235906 h 578007"/>
              <a:gd name="connsiteX57" fmla="*/ 480785 w 545519"/>
              <a:gd name="connsiteY57" fmla="*/ 232872 h 578007"/>
              <a:gd name="connsiteX58" fmla="*/ 483064 w 545519"/>
              <a:gd name="connsiteY58" fmla="*/ 229079 h 578007"/>
              <a:gd name="connsiteX59" fmla="*/ 484583 w 545519"/>
              <a:gd name="connsiteY59" fmla="*/ 226045 h 578007"/>
              <a:gd name="connsiteX60" fmla="*/ 485342 w 545519"/>
              <a:gd name="connsiteY60" fmla="*/ 222252 h 578007"/>
              <a:gd name="connsiteX61" fmla="*/ 486102 w 545519"/>
              <a:gd name="connsiteY61" fmla="*/ 217701 h 578007"/>
              <a:gd name="connsiteX62" fmla="*/ 486102 w 545519"/>
              <a:gd name="connsiteY62" fmla="*/ 134262 h 578007"/>
              <a:gd name="connsiteX63" fmla="*/ 482304 w 545519"/>
              <a:gd name="connsiteY63" fmla="*/ 138054 h 578007"/>
              <a:gd name="connsiteX64" fmla="*/ 480025 w 545519"/>
              <a:gd name="connsiteY64" fmla="*/ 139571 h 578007"/>
              <a:gd name="connsiteX65" fmla="*/ 470151 w 545519"/>
              <a:gd name="connsiteY65" fmla="*/ 146398 h 578007"/>
              <a:gd name="connsiteX66" fmla="*/ 467873 w 545519"/>
              <a:gd name="connsiteY66" fmla="*/ 147915 h 578007"/>
              <a:gd name="connsiteX67" fmla="*/ 458758 w 545519"/>
              <a:gd name="connsiteY67" fmla="*/ 153225 h 578007"/>
              <a:gd name="connsiteX68" fmla="*/ 454961 w 545519"/>
              <a:gd name="connsiteY68" fmla="*/ 155501 h 578007"/>
              <a:gd name="connsiteX69" fmla="*/ 442808 w 545519"/>
              <a:gd name="connsiteY69" fmla="*/ 160811 h 578007"/>
              <a:gd name="connsiteX70" fmla="*/ 441289 w 545519"/>
              <a:gd name="connsiteY70" fmla="*/ 161569 h 578007"/>
              <a:gd name="connsiteX71" fmla="*/ 426099 w 545519"/>
              <a:gd name="connsiteY71" fmla="*/ 167637 h 578007"/>
              <a:gd name="connsiteX72" fmla="*/ 421541 w 545519"/>
              <a:gd name="connsiteY72" fmla="*/ 169154 h 578007"/>
              <a:gd name="connsiteX73" fmla="*/ 408629 w 545519"/>
              <a:gd name="connsiteY73" fmla="*/ 172947 h 578007"/>
              <a:gd name="connsiteX74" fmla="*/ 404072 w 545519"/>
              <a:gd name="connsiteY74" fmla="*/ 174464 h 578007"/>
              <a:gd name="connsiteX75" fmla="*/ 385084 w 545519"/>
              <a:gd name="connsiteY75" fmla="*/ 179015 h 578007"/>
              <a:gd name="connsiteX76" fmla="*/ 382805 w 545519"/>
              <a:gd name="connsiteY76" fmla="*/ 179774 h 578007"/>
              <a:gd name="connsiteX77" fmla="*/ 365336 w 545519"/>
              <a:gd name="connsiteY77" fmla="*/ 182808 h 578007"/>
              <a:gd name="connsiteX78" fmla="*/ 359260 w 545519"/>
              <a:gd name="connsiteY78" fmla="*/ 184325 h 578007"/>
              <a:gd name="connsiteX79" fmla="*/ 341031 w 545519"/>
              <a:gd name="connsiteY79" fmla="*/ 186601 h 578007"/>
              <a:gd name="connsiteX80" fmla="*/ 336474 w 545519"/>
              <a:gd name="connsiteY80" fmla="*/ 187359 h 578007"/>
              <a:gd name="connsiteX81" fmla="*/ 312928 w 545519"/>
              <a:gd name="connsiteY81" fmla="*/ 189635 h 578007"/>
              <a:gd name="connsiteX82" fmla="*/ 306852 w 545519"/>
              <a:gd name="connsiteY82" fmla="*/ 190394 h 578007"/>
              <a:gd name="connsiteX83" fmla="*/ 287863 w 545519"/>
              <a:gd name="connsiteY83" fmla="*/ 191152 h 578007"/>
              <a:gd name="connsiteX84" fmla="*/ 280268 w 545519"/>
              <a:gd name="connsiteY84" fmla="*/ 191911 h 578007"/>
              <a:gd name="connsiteX85" fmla="*/ 252925 w 545519"/>
              <a:gd name="connsiteY85" fmla="*/ 191911 h 578007"/>
              <a:gd name="connsiteX86" fmla="*/ 226341 w 545519"/>
              <a:gd name="connsiteY86" fmla="*/ 191911 h 578007"/>
              <a:gd name="connsiteX87" fmla="*/ 218746 w 545519"/>
              <a:gd name="connsiteY87" fmla="*/ 191152 h 578007"/>
              <a:gd name="connsiteX88" fmla="*/ 199757 w 545519"/>
              <a:gd name="connsiteY88" fmla="*/ 190394 h 578007"/>
              <a:gd name="connsiteX89" fmla="*/ 193681 w 545519"/>
              <a:gd name="connsiteY89" fmla="*/ 189635 h 578007"/>
              <a:gd name="connsiteX90" fmla="*/ 170136 w 545519"/>
              <a:gd name="connsiteY90" fmla="*/ 187359 h 578007"/>
              <a:gd name="connsiteX91" fmla="*/ 165578 w 545519"/>
              <a:gd name="connsiteY91" fmla="*/ 186601 h 578007"/>
              <a:gd name="connsiteX92" fmla="*/ 147350 w 545519"/>
              <a:gd name="connsiteY92" fmla="*/ 184325 h 578007"/>
              <a:gd name="connsiteX93" fmla="*/ 141273 w 545519"/>
              <a:gd name="connsiteY93" fmla="*/ 182808 h 578007"/>
              <a:gd name="connsiteX94" fmla="*/ 123804 w 545519"/>
              <a:gd name="connsiteY94" fmla="*/ 179774 h 578007"/>
              <a:gd name="connsiteX95" fmla="*/ 121525 w 545519"/>
              <a:gd name="connsiteY95" fmla="*/ 179015 h 578007"/>
              <a:gd name="connsiteX96" fmla="*/ 102537 w 545519"/>
              <a:gd name="connsiteY96" fmla="*/ 174464 h 578007"/>
              <a:gd name="connsiteX97" fmla="*/ 97980 w 545519"/>
              <a:gd name="connsiteY97" fmla="*/ 172947 h 578007"/>
              <a:gd name="connsiteX98" fmla="*/ 85068 w 545519"/>
              <a:gd name="connsiteY98" fmla="*/ 169154 h 578007"/>
              <a:gd name="connsiteX99" fmla="*/ 80511 w 545519"/>
              <a:gd name="connsiteY99" fmla="*/ 167637 h 578007"/>
              <a:gd name="connsiteX100" fmla="*/ 65320 w 545519"/>
              <a:gd name="connsiteY100" fmla="*/ 161569 h 578007"/>
              <a:gd name="connsiteX101" fmla="*/ 63801 w 545519"/>
              <a:gd name="connsiteY101" fmla="*/ 160811 h 578007"/>
              <a:gd name="connsiteX102" fmla="*/ 51648 w 545519"/>
              <a:gd name="connsiteY102" fmla="*/ 155501 h 578007"/>
              <a:gd name="connsiteX103" fmla="*/ 47851 w 545519"/>
              <a:gd name="connsiteY103" fmla="*/ 153225 h 578007"/>
              <a:gd name="connsiteX104" fmla="*/ 38736 w 545519"/>
              <a:gd name="connsiteY104" fmla="*/ 147915 h 578007"/>
              <a:gd name="connsiteX105" fmla="*/ 36458 w 545519"/>
              <a:gd name="connsiteY105" fmla="*/ 146398 h 578007"/>
              <a:gd name="connsiteX106" fmla="*/ 26584 w 545519"/>
              <a:gd name="connsiteY106" fmla="*/ 139571 h 578007"/>
              <a:gd name="connsiteX107" fmla="*/ 24305 w 545519"/>
              <a:gd name="connsiteY107" fmla="*/ 138054 h 578007"/>
              <a:gd name="connsiteX108" fmla="*/ 20507 w 545519"/>
              <a:gd name="connsiteY108" fmla="*/ 134262 h 578007"/>
              <a:gd name="connsiteX109" fmla="*/ 252925 w 545519"/>
              <a:gd name="connsiteY109" fmla="*/ 20481 h 578007"/>
              <a:gd name="connsiteX110" fmla="*/ 20507 w 545519"/>
              <a:gd name="connsiteY110" fmla="*/ 96335 h 578007"/>
              <a:gd name="connsiteX111" fmla="*/ 252925 w 545519"/>
              <a:gd name="connsiteY111" fmla="*/ 172189 h 578007"/>
              <a:gd name="connsiteX112" fmla="*/ 486102 w 545519"/>
              <a:gd name="connsiteY112" fmla="*/ 96335 h 578007"/>
              <a:gd name="connsiteX113" fmla="*/ 252925 w 545519"/>
              <a:gd name="connsiteY113" fmla="*/ 20481 h 578007"/>
              <a:gd name="connsiteX114" fmla="*/ 252925 w 545519"/>
              <a:gd name="connsiteY114" fmla="*/ 0 h 578007"/>
              <a:gd name="connsiteX115" fmla="*/ 505090 w 545519"/>
              <a:gd name="connsiteY115" fmla="*/ 85715 h 578007"/>
              <a:gd name="connsiteX116" fmla="*/ 506609 w 545519"/>
              <a:gd name="connsiteY116" fmla="*/ 91025 h 578007"/>
              <a:gd name="connsiteX117" fmla="*/ 506609 w 545519"/>
              <a:gd name="connsiteY117" fmla="*/ 96335 h 578007"/>
              <a:gd name="connsiteX118" fmla="*/ 506609 w 545519"/>
              <a:gd name="connsiteY118" fmla="*/ 217701 h 578007"/>
              <a:gd name="connsiteX119" fmla="*/ 506609 w 545519"/>
              <a:gd name="connsiteY119" fmla="*/ 222252 h 578007"/>
              <a:gd name="connsiteX120" fmla="*/ 506609 w 545519"/>
              <a:gd name="connsiteY120" fmla="*/ 303416 h 578007"/>
              <a:gd name="connsiteX121" fmla="*/ 495976 w 545519"/>
              <a:gd name="connsiteY121" fmla="*/ 313277 h 578007"/>
              <a:gd name="connsiteX122" fmla="*/ 486102 w 545519"/>
              <a:gd name="connsiteY122" fmla="*/ 303416 h 578007"/>
              <a:gd name="connsiteX123" fmla="*/ 486102 w 545519"/>
              <a:gd name="connsiteY123" fmla="*/ 255628 h 578007"/>
              <a:gd name="connsiteX124" fmla="*/ 477747 w 545519"/>
              <a:gd name="connsiteY124" fmla="*/ 262455 h 578007"/>
              <a:gd name="connsiteX125" fmla="*/ 252925 w 545519"/>
              <a:gd name="connsiteY125" fmla="*/ 313277 h 578007"/>
              <a:gd name="connsiteX126" fmla="*/ 28103 w 545519"/>
              <a:gd name="connsiteY126" fmla="*/ 262455 h 578007"/>
              <a:gd name="connsiteX127" fmla="*/ 21267 w 545519"/>
              <a:gd name="connsiteY127" fmla="*/ 256386 h 578007"/>
              <a:gd name="connsiteX128" fmla="*/ 20507 w 545519"/>
              <a:gd name="connsiteY128" fmla="*/ 255628 h 578007"/>
              <a:gd name="connsiteX129" fmla="*/ 20507 w 545519"/>
              <a:gd name="connsiteY129" fmla="*/ 339067 h 578007"/>
              <a:gd name="connsiteX130" fmla="*/ 21267 w 545519"/>
              <a:gd name="connsiteY130" fmla="*/ 343618 h 578007"/>
              <a:gd name="connsiteX131" fmla="*/ 22027 w 545519"/>
              <a:gd name="connsiteY131" fmla="*/ 347411 h 578007"/>
              <a:gd name="connsiteX132" fmla="*/ 23546 w 545519"/>
              <a:gd name="connsiteY132" fmla="*/ 350445 h 578007"/>
              <a:gd name="connsiteX133" fmla="*/ 25824 w 545519"/>
              <a:gd name="connsiteY133" fmla="*/ 354238 h 578007"/>
              <a:gd name="connsiteX134" fmla="*/ 28103 w 545519"/>
              <a:gd name="connsiteY134" fmla="*/ 356514 h 578007"/>
              <a:gd name="connsiteX135" fmla="*/ 31900 w 545519"/>
              <a:gd name="connsiteY135" fmla="*/ 361065 h 578007"/>
              <a:gd name="connsiteX136" fmla="*/ 34939 w 545519"/>
              <a:gd name="connsiteY136" fmla="*/ 363340 h 578007"/>
              <a:gd name="connsiteX137" fmla="*/ 40255 w 545519"/>
              <a:gd name="connsiteY137" fmla="*/ 367892 h 578007"/>
              <a:gd name="connsiteX138" fmla="*/ 42534 w 545519"/>
              <a:gd name="connsiteY138" fmla="*/ 369409 h 578007"/>
              <a:gd name="connsiteX139" fmla="*/ 50129 w 545519"/>
              <a:gd name="connsiteY139" fmla="*/ 373960 h 578007"/>
              <a:gd name="connsiteX140" fmla="*/ 51648 w 545519"/>
              <a:gd name="connsiteY140" fmla="*/ 375477 h 578007"/>
              <a:gd name="connsiteX141" fmla="*/ 61522 w 545519"/>
              <a:gd name="connsiteY141" fmla="*/ 380028 h 578007"/>
              <a:gd name="connsiteX142" fmla="*/ 63041 w 545519"/>
              <a:gd name="connsiteY142" fmla="*/ 380787 h 578007"/>
              <a:gd name="connsiteX143" fmla="*/ 75194 w 545519"/>
              <a:gd name="connsiteY143" fmla="*/ 386097 h 578007"/>
              <a:gd name="connsiteX144" fmla="*/ 161781 w 545519"/>
              <a:gd name="connsiteY144" fmla="*/ 408094 h 578007"/>
              <a:gd name="connsiteX145" fmla="*/ 162540 w 545519"/>
              <a:gd name="connsiteY145" fmla="*/ 408094 h 578007"/>
              <a:gd name="connsiteX146" fmla="*/ 183048 w 545519"/>
              <a:gd name="connsiteY146" fmla="*/ 411128 h 578007"/>
              <a:gd name="connsiteX147" fmla="*/ 186845 w 545519"/>
              <a:gd name="connsiteY147" fmla="*/ 411128 h 578007"/>
              <a:gd name="connsiteX148" fmla="*/ 205074 w 545519"/>
              <a:gd name="connsiteY148" fmla="*/ 412645 h 578007"/>
              <a:gd name="connsiteX149" fmla="*/ 214189 w 545519"/>
              <a:gd name="connsiteY149" fmla="*/ 413404 h 578007"/>
              <a:gd name="connsiteX150" fmla="*/ 228620 w 545519"/>
              <a:gd name="connsiteY150" fmla="*/ 414163 h 578007"/>
              <a:gd name="connsiteX151" fmla="*/ 252925 w 545519"/>
              <a:gd name="connsiteY151" fmla="*/ 414921 h 578007"/>
              <a:gd name="connsiteX152" fmla="*/ 263558 w 545519"/>
              <a:gd name="connsiteY152" fmla="*/ 424782 h 578007"/>
              <a:gd name="connsiteX153" fmla="*/ 252925 w 545519"/>
              <a:gd name="connsiteY153" fmla="*/ 434643 h 578007"/>
              <a:gd name="connsiteX154" fmla="*/ 28103 w 545519"/>
              <a:gd name="connsiteY154" fmla="*/ 383821 h 578007"/>
              <a:gd name="connsiteX155" fmla="*/ 21267 w 545519"/>
              <a:gd name="connsiteY155" fmla="*/ 377753 h 578007"/>
              <a:gd name="connsiteX156" fmla="*/ 20507 w 545519"/>
              <a:gd name="connsiteY156" fmla="*/ 376994 h 578007"/>
              <a:gd name="connsiteX157" fmla="*/ 20507 w 545519"/>
              <a:gd name="connsiteY157" fmla="*/ 461950 h 578007"/>
              <a:gd name="connsiteX158" fmla="*/ 20507 w 545519"/>
              <a:gd name="connsiteY158" fmla="*/ 463468 h 578007"/>
              <a:gd name="connsiteX159" fmla="*/ 203555 w 545519"/>
              <a:gd name="connsiteY159" fmla="*/ 534012 h 578007"/>
              <a:gd name="connsiteX160" fmla="*/ 212670 w 545519"/>
              <a:gd name="connsiteY160" fmla="*/ 545390 h 578007"/>
              <a:gd name="connsiteX161" fmla="*/ 202796 w 545519"/>
              <a:gd name="connsiteY161" fmla="*/ 554492 h 578007"/>
              <a:gd name="connsiteX162" fmla="*/ 202036 w 545519"/>
              <a:gd name="connsiteY162" fmla="*/ 554492 h 578007"/>
              <a:gd name="connsiteX163" fmla="*/ 1519 w 545519"/>
              <a:gd name="connsiteY163" fmla="*/ 469536 h 578007"/>
              <a:gd name="connsiteX164" fmla="*/ 0 w 545519"/>
              <a:gd name="connsiteY164" fmla="*/ 464985 h 578007"/>
              <a:gd name="connsiteX165" fmla="*/ 0 w 545519"/>
              <a:gd name="connsiteY165" fmla="*/ 343618 h 578007"/>
              <a:gd name="connsiteX166" fmla="*/ 0 w 545519"/>
              <a:gd name="connsiteY166" fmla="*/ 339067 h 578007"/>
              <a:gd name="connsiteX167" fmla="*/ 0 w 545519"/>
              <a:gd name="connsiteY167" fmla="*/ 222252 h 578007"/>
              <a:gd name="connsiteX168" fmla="*/ 0 w 545519"/>
              <a:gd name="connsiteY168" fmla="*/ 217701 h 578007"/>
              <a:gd name="connsiteX169" fmla="*/ 0 w 545519"/>
              <a:gd name="connsiteY169" fmla="*/ 96335 h 578007"/>
              <a:gd name="connsiteX170" fmla="*/ 0 w 545519"/>
              <a:gd name="connsiteY170" fmla="*/ 91025 h 578007"/>
              <a:gd name="connsiteX171" fmla="*/ 1519 w 545519"/>
              <a:gd name="connsiteY171" fmla="*/ 85715 h 578007"/>
              <a:gd name="connsiteX172" fmla="*/ 252925 w 545519"/>
              <a:gd name="connsiteY172" fmla="*/ 0 h 57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545519" h="578007">
                <a:moveTo>
                  <a:pt x="401062" y="336045"/>
                </a:moveTo>
                <a:cubicBezTo>
                  <a:pt x="352437" y="336045"/>
                  <a:pt x="312169" y="375487"/>
                  <a:pt x="312169" y="424790"/>
                </a:cubicBezTo>
                <a:cubicBezTo>
                  <a:pt x="312169" y="473334"/>
                  <a:pt x="352437" y="513534"/>
                  <a:pt x="401062" y="513534"/>
                </a:cubicBezTo>
                <a:cubicBezTo>
                  <a:pt x="450447" y="513534"/>
                  <a:pt x="490715" y="473334"/>
                  <a:pt x="490715" y="424790"/>
                </a:cubicBezTo>
                <a:cubicBezTo>
                  <a:pt x="490715" y="375487"/>
                  <a:pt x="450447" y="336045"/>
                  <a:pt x="401062" y="336045"/>
                </a:cubicBezTo>
                <a:close/>
                <a:moveTo>
                  <a:pt x="401062" y="315565"/>
                </a:moveTo>
                <a:cubicBezTo>
                  <a:pt x="461844" y="315565"/>
                  <a:pt x="510469" y="364109"/>
                  <a:pt x="510469" y="424790"/>
                </a:cubicBezTo>
                <a:cubicBezTo>
                  <a:pt x="510469" y="452854"/>
                  <a:pt x="499832" y="478643"/>
                  <a:pt x="482358" y="497606"/>
                </a:cubicBezTo>
                <a:lnTo>
                  <a:pt x="542379" y="561320"/>
                </a:lnTo>
                <a:cubicBezTo>
                  <a:pt x="546938" y="565113"/>
                  <a:pt x="546178" y="571181"/>
                  <a:pt x="542379" y="575732"/>
                </a:cubicBezTo>
                <a:cubicBezTo>
                  <a:pt x="540100" y="577249"/>
                  <a:pt x="537821" y="578007"/>
                  <a:pt x="535542" y="578007"/>
                </a:cubicBezTo>
                <a:cubicBezTo>
                  <a:pt x="532502" y="578007"/>
                  <a:pt x="530223" y="577249"/>
                  <a:pt x="527944" y="574973"/>
                </a:cubicBezTo>
                <a:lnTo>
                  <a:pt x="467162" y="511259"/>
                </a:lnTo>
                <a:cubicBezTo>
                  <a:pt x="448928" y="525671"/>
                  <a:pt x="426135" y="534014"/>
                  <a:pt x="401062" y="534014"/>
                </a:cubicBezTo>
                <a:cubicBezTo>
                  <a:pt x="341040" y="534014"/>
                  <a:pt x="292415" y="484711"/>
                  <a:pt x="292415" y="424790"/>
                </a:cubicBezTo>
                <a:cubicBezTo>
                  <a:pt x="292415" y="364109"/>
                  <a:pt x="341040" y="315565"/>
                  <a:pt x="401062" y="315565"/>
                </a:cubicBezTo>
                <a:close/>
                <a:moveTo>
                  <a:pt x="20507" y="134262"/>
                </a:moveTo>
                <a:lnTo>
                  <a:pt x="20507" y="217701"/>
                </a:lnTo>
                <a:cubicBezTo>
                  <a:pt x="20507" y="219218"/>
                  <a:pt x="20507" y="220735"/>
                  <a:pt x="21267" y="222252"/>
                </a:cubicBezTo>
                <a:cubicBezTo>
                  <a:pt x="21267" y="223769"/>
                  <a:pt x="22027" y="224528"/>
                  <a:pt x="22027" y="226045"/>
                </a:cubicBezTo>
                <a:cubicBezTo>
                  <a:pt x="22786" y="226803"/>
                  <a:pt x="23546" y="228320"/>
                  <a:pt x="23546" y="229079"/>
                </a:cubicBezTo>
                <a:cubicBezTo>
                  <a:pt x="24305" y="230596"/>
                  <a:pt x="25065" y="231355"/>
                  <a:pt x="25824" y="232872"/>
                </a:cubicBezTo>
                <a:cubicBezTo>
                  <a:pt x="26584" y="233630"/>
                  <a:pt x="27343" y="234389"/>
                  <a:pt x="28103" y="235147"/>
                </a:cubicBezTo>
                <a:cubicBezTo>
                  <a:pt x="29622" y="236664"/>
                  <a:pt x="30381" y="238181"/>
                  <a:pt x="31900" y="239699"/>
                </a:cubicBezTo>
                <a:cubicBezTo>
                  <a:pt x="32660" y="240457"/>
                  <a:pt x="33420" y="241216"/>
                  <a:pt x="34939" y="241974"/>
                </a:cubicBezTo>
                <a:cubicBezTo>
                  <a:pt x="36458" y="243491"/>
                  <a:pt x="37977" y="245008"/>
                  <a:pt x="40255" y="246525"/>
                </a:cubicBezTo>
                <a:cubicBezTo>
                  <a:pt x="41015" y="246525"/>
                  <a:pt x="41774" y="247284"/>
                  <a:pt x="42534" y="248042"/>
                </a:cubicBezTo>
                <a:cubicBezTo>
                  <a:pt x="44813" y="249560"/>
                  <a:pt x="47091" y="251077"/>
                  <a:pt x="50129" y="252594"/>
                </a:cubicBezTo>
                <a:cubicBezTo>
                  <a:pt x="50889" y="253352"/>
                  <a:pt x="51648" y="253352"/>
                  <a:pt x="51648" y="254111"/>
                </a:cubicBezTo>
                <a:cubicBezTo>
                  <a:pt x="54686" y="255628"/>
                  <a:pt x="58484" y="257145"/>
                  <a:pt x="61522" y="258662"/>
                </a:cubicBezTo>
                <a:cubicBezTo>
                  <a:pt x="62282" y="259421"/>
                  <a:pt x="62282" y="259421"/>
                  <a:pt x="63041" y="259421"/>
                </a:cubicBezTo>
                <a:cubicBezTo>
                  <a:pt x="66839" y="261696"/>
                  <a:pt x="70637" y="263213"/>
                  <a:pt x="75194" y="264730"/>
                </a:cubicBezTo>
                <a:cubicBezTo>
                  <a:pt x="97980" y="273833"/>
                  <a:pt x="127602" y="282177"/>
                  <a:pt x="161781" y="286728"/>
                </a:cubicBezTo>
                <a:cubicBezTo>
                  <a:pt x="162540" y="286728"/>
                  <a:pt x="162540" y="286728"/>
                  <a:pt x="162540" y="286728"/>
                </a:cubicBezTo>
                <a:cubicBezTo>
                  <a:pt x="169376" y="288245"/>
                  <a:pt x="176212" y="289004"/>
                  <a:pt x="183048" y="289762"/>
                </a:cubicBezTo>
                <a:cubicBezTo>
                  <a:pt x="183807" y="289762"/>
                  <a:pt x="185326" y="289762"/>
                  <a:pt x="186845" y="289762"/>
                </a:cubicBezTo>
                <a:cubicBezTo>
                  <a:pt x="192922" y="290521"/>
                  <a:pt x="198998" y="291279"/>
                  <a:pt x="205074" y="291279"/>
                </a:cubicBezTo>
                <a:cubicBezTo>
                  <a:pt x="208112" y="292038"/>
                  <a:pt x="211150" y="292038"/>
                  <a:pt x="214189" y="292038"/>
                </a:cubicBezTo>
                <a:cubicBezTo>
                  <a:pt x="218746" y="292038"/>
                  <a:pt x="224063" y="292796"/>
                  <a:pt x="228620" y="292796"/>
                </a:cubicBezTo>
                <a:cubicBezTo>
                  <a:pt x="236975" y="292796"/>
                  <a:pt x="244570" y="293555"/>
                  <a:pt x="252925" y="293555"/>
                </a:cubicBezTo>
                <a:cubicBezTo>
                  <a:pt x="261280" y="293555"/>
                  <a:pt x="269635" y="292796"/>
                  <a:pt x="277989" y="292796"/>
                </a:cubicBezTo>
                <a:cubicBezTo>
                  <a:pt x="282547" y="292796"/>
                  <a:pt x="287863" y="292038"/>
                  <a:pt x="292421" y="292038"/>
                </a:cubicBezTo>
                <a:cubicBezTo>
                  <a:pt x="295459" y="292038"/>
                  <a:pt x="298497" y="292038"/>
                  <a:pt x="301535" y="291279"/>
                </a:cubicBezTo>
                <a:cubicBezTo>
                  <a:pt x="307611" y="291279"/>
                  <a:pt x="313688" y="290521"/>
                  <a:pt x="319764" y="289762"/>
                </a:cubicBezTo>
                <a:cubicBezTo>
                  <a:pt x="321283" y="289762"/>
                  <a:pt x="322042" y="289762"/>
                  <a:pt x="323561" y="289762"/>
                </a:cubicBezTo>
                <a:cubicBezTo>
                  <a:pt x="330397" y="289004"/>
                  <a:pt x="337233" y="288245"/>
                  <a:pt x="344069" y="286728"/>
                </a:cubicBezTo>
                <a:cubicBezTo>
                  <a:pt x="344069" y="286728"/>
                  <a:pt x="344069" y="286728"/>
                  <a:pt x="344828" y="286728"/>
                </a:cubicBezTo>
                <a:cubicBezTo>
                  <a:pt x="379007" y="282177"/>
                  <a:pt x="408629" y="273833"/>
                  <a:pt x="431415" y="264730"/>
                </a:cubicBezTo>
                <a:cubicBezTo>
                  <a:pt x="435972" y="263213"/>
                  <a:pt x="439770" y="261696"/>
                  <a:pt x="443568" y="259421"/>
                </a:cubicBezTo>
                <a:cubicBezTo>
                  <a:pt x="444327" y="259421"/>
                  <a:pt x="444327" y="259421"/>
                  <a:pt x="445087" y="258662"/>
                </a:cubicBezTo>
                <a:cubicBezTo>
                  <a:pt x="448125" y="257145"/>
                  <a:pt x="451923" y="255628"/>
                  <a:pt x="454201" y="254111"/>
                </a:cubicBezTo>
                <a:cubicBezTo>
                  <a:pt x="454961" y="253352"/>
                  <a:pt x="455720" y="253352"/>
                  <a:pt x="456480" y="252594"/>
                </a:cubicBezTo>
                <a:cubicBezTo>
                  <a:pt x="459518" y="251077"/>
                  <a:pt x="461797" y="249560"/>
                  <a:pt x="464075" y="248042"/>
                </a:cubicBezTo>
                <a:cubicBezTo>
                  <a:pt x="464835" y="247284"/>
                  <a:pt x="465594" y="246525"/>
                  <a:pt x="466354" y="246525"/>
                </a:cubicBezTo>
                <a:cubicBezTo>
                  <a:pt x="468632" y="245008"/>
                  <a:pt x="470151" y="243491"/>
                  <a:pt x="471671" y="241974"/>
                </a:cubicBezTo>
                <a:cubicBezTo>
                  <a:pt x="473190" y="241216"/>
                  <a:pt x="473949" y="240457"/>
                  <a:pt x="474709" y="239699"/>
                </a:cubicBezTo>
                <a:cubicBezTo>
                  <a:pt x="476228" y="238181"/>
                  <a:pt x="476987" y="236664"/>
                  <a:pt x="478506" y="235906"/>
                </a:cubicBezTo>
                <a:cubicBezTo>
                  <a:pt x="479266" y="234389"/>
                  <a:pt x="480025" y="233630"/>
                  <a:pt x="480785" y="232872"/>
                </a:cubicBezTo>
                <a:cubicBezTo>
                  <a:pt x="481544" y="231355"/>
                  <a:pt x="482304" y="230596"/>
                  <a:pt x="483064" y="229079"/>
                </a:cubicBezTo>
                <a:cubicBezTo>
                  <a:pt x="483064" y="228320"/>
                  <a:pt x="483823" y="226803"/>
                  <a:pt x="484583" y="226045"/>
                </a:cubicBezTo>
                <a:cubicBezTo>
                  <a:pt x="484583" y="224528"/>
                  <a:pt x="485342" y="223769"/>
                  <a:pt x="485342" y="222252"/>
                </a:cubicBezTo>
                <a:cubicBezTo>
                  <a:pt x="486102" y="220735"/>
                  <a:pt x="486102" y="219218"/>
                  <a:pt x="486102" y="217701"/>
                </a:cubicBezTo>
                <a:lnTo>
                  <a:pt x="486102" y="134262"/>
                </a:lnTo>
                <a:cubicBezTo>
                  <a:pt x="485342" y="135779"/>
                  <a:pt x="483823" y="136537"/>
                  <a:pt x="482304" y="138054"/>
                </a:cubicBezTo>
                <a:cubicBezTo>
                  <a:pt x="481544" y="138054"/>
                  <a:pt x="480785" y="138813"/>
                  <a:pt x="480025" y="139571"/>
                </a:cubicBezTo>
                <a:cubicBezTo>
                  <a:pt x="476987" y="141847"/>
                  <a:pt x="473949" y="144123"/>
                  <a:pt x="470151" y="146398"/>
                </a:cubicBezTo>
                <a:cubicBezTo>
                  <a:pt x="469392" y="147157"/>
                  <a:pt x="468632" y="147157"/>
                  <a:pt x="467873" y="147915"/>
                </a:cubicBezTo>
                <a:cubicBezTo>
                  <a:pt x="464835" y="150191"/>
                  <a:pt x="461797" y="151708"/>
                  <a:pt x="458758" y="153225"/>
                </a:cubicBezTo>
                <a:cubicBezTo>
                  <a:pt x="457239" y="153984"/>
                  <a:pt x="455720" y="154742"/>
                  <a:pt x="454961" y="155501"/>
                </a:cubicBezTo>
                <a:cubicBezTo>
                  <a:pt x="451163" y="157018"/>
                  <a:pt x="447365" y="159293"/>
                  <a:pt x="442808" y="160811"/>
                </a:cubicBezTo>
                <a:cubicBezTo>
                  <a:pt x="442808" y="160811"/>
                  <a:pt x="442049" y="161569"/>
                  <a:pt x="441289" y="161569"/>
                </a:cubicBezTo>
                <a:cubicBezTo>
                  <a:pt x="436732" y="163845"/>
                  <a:pt x="431415" y="165362"/>
                  <a:pt x="426099" y="167637"/>
                </a:cubicBezTo>
                <a:cubicBezTo>
                  <a:pt x="424579" y="168396"/>
                  <a:pt x="423060" y="168396"/>
                  <a:pt x="421541" y="169154"/>
                </a:cubicBezTo>
                <a:cubicBezTo>
                  <a:pt x="417744" y="170672"/>
                  <a:pt x="413186" y="171430"/>
                  <a:pt x="408629" y="172947"/>
                </a:cubicBezTo>
                <a:cubicBezTo>
                  <a:pt x="407110" y="173706"/>
                  <a:pt x="405591" y="173706"/>
                  <a:pt x="404072" y="174464"/>
                </a:cubicBezTo>
                <a:cubicBezTo>
                  <a:pt x="397996" y="175981"/>
                  <a:pt x="391919" y="177498"/>
                  <a:pt x="385084" y="179015"/>
                </a:cubicBezTo>
                <a:cubicBezTo>
                  <a:pt x="384324" y="179015"/>
                  <a:pt x="383565" y="179774"/>
                  <a:pt x="382805" y="179774"/>
                </a:cubicBezTo>
                <a:cubicBezTo>
                  <a:pt x="376729" y="181291"/>
                  <a:pt x="371412" y="182050"/>
                  <a:pt x="365336" y="182808"/>
                </a:cubicBezTo>
                <a:cubicBezTo>
                  <a:pt x="363057" y="183567"/>
                  <a:pt x="360779" y="183567"/>
                  <a:pt x="359260" y="184325"/>
                </a:cubicBezTo>
                <a:cubicBezTo>
                  <a:pt x="353183" y="185084"/>
                  <a:pt x="347107" y="185842"/>
                  <a:pt x="341031" y="186601"/>
                </a:cubicBezTo>
                <a:cubicBezTo>
                  <a:pt x="339512" y="187359"/>
                  <a:pt x="337993" y="187359"/>
                  <a:pt x="336474" y="187359"/>
                </a:cubicBezTo>
                <a:cubicBezTo>
                  <a:pt x="328878" y="188118"/>
                  <a:pt x="321283" y="188876"/>
                  <a:pt x="312928" y="189635"/>
                </a:cubicBezTo>
                <a:cubicBezTo>
                  <a:pt x="311409" y="189635"/>
                  <a:pt x="309130" y="190394"/>
                  <a:pt x="306852" y="190394"/>
                </a:cubicBezTo>
                <a:cubicBezTo>
                  <a:pt x="300775" y="190394"/>
                  <a:pt x="293940" y="191152"/>
                  <a:pt x="287863" y="191152"/>
                </a:cubicBezTo>
                <a:cubicBezTo>
                  <a:pt x="284825" y="191152"/>
                  <a:pt x="282547" y="191911"/>
                  <a:pt x="280268" y="191911"/>
                </a:cubicBezTo>
                <a:cubicBezTo>
                  <a:pt x="271154" y="191911"/>
                  <a:pt x="262799" y="191911"/>
                  <a:pt x="252925" y="191911"/>
                </a:cubicBezTo>
                <a:cubicBezTo>
                  <a:pt x="243810" y="191911"/>
                  <a:pt x="235456" y="191911"/>
                  <a:pt x="226341" y="191911"/>
                </a:cubicBezTo>
                <a:cubicBezTo>
                  <a:pt x="224063" y="191911"/>
                  <a:pt x="221784" y="191152"/>
                  <a:pt x="218746" y="191152"/>
                </a:cubicBezTo>
                <a:cubicBezTo>
                  <a:pt x="212670" y="191152"/>
                  <a:pt x="205834" y="190394"/>
                  <a:pt x="199757" y="190394"/>
                </a:cubicBezTo>
                <a:cubicBezTo>
                  <a:pt x="197479" y="190394"/>
                  <a:pt x="195200" y="189635"/>
                  <a:pt x="193681" y="189635"/>
                </a:cubicBezTo>
                <a:cubicBezTo>
                  <a:pt x="185326" y="188876"/>
                  <a:pt x="177731" y="188118"/>
                  <a:pt x="170136" y="187359"/>
                </a:cubicBezTo>
                <a:cubicBezTo>
                  <a:pt x="168617" y="187359"/>
                  <a:pt x="167097" y="187359"/>
                  <a:pt x="165578" y="186601"/>
                </a:cubicBezTo>
                <a:cubicBezTo>
                  <a:pt x="159502" y="185842"/>
                  <a:pt x="153426" y="185084"/>
                  <a:pt x="147350" y="184325"/>
                </a:cubicBezTo>
                <a:cubicBezTo>
                  <a:pt x="145831" y="183567"/>
                  <a:pt x="143552" y="183567"/>
                  <a:pt x="141273" y="182808"/>
                </a:cubicBezTo>
                <a:cubicBezTo>
                  <a:pt x="135197" y="182050"/>
                  <a:pt x="129880" y="181291"/>
                  <a:pt x="123804" y="179774"/>
                </a:cubicBezTo>
                <a:cubicBezTo>
                  <a:pt x="123045" y="179774"/>
                  <a:pt x="122285" y="179015"/>
                  <a:pt x="121525" y="179015"/>
                </a:cubicBezTo>
                <a:cubicBezTo>
                  <a:pt x="114690" y="177498"/>
                  <a:pt x="108613" y="175981"/>
                  <a:pt x="102537" y="174464"/>
                </a:cubicBezTo>
                <a:cubicBezTo>
                  <a:pt x="101018" y="173706"/>
                  <a:pt x="99499" y="173706"/>
                  <a:pt x="97980" y="172947"/>
                </a:cubicBezTo>
                <a:cubicBezTo>
                  <a:pt x="93423" y="171430"/>
                  <a:pt x="88866" y="170672"/>
                  <a:pt x="85068" y="169154"/>
                </a:cubicBezTo>
                <a:cubicBezTo>
                  <a:pt x="83549" y="168396"/>
                  <a:pt x="82030" y="168396"/>
                  <a:pt x="80511" y="167637"/>
                </a:cubicBezTo>
                <a:cubicBezTo>
                  <a:pt x="75194" y="165362"/>
                  <a:pt x="69877" y="163845"/>
                  <a:pt x="65320" y="161569"/>
                </a:cubicBezTo>
                <a:cubicBezTo>
                  <a:pt x="64560" y="161569"/>
                  <a:pt x="63801" y="160811"/>
                  <a:pt x="63801" y="160811"/>
                </a:cubicBezTo>
                <a:cubicBezTo>
                  <a:pt x="59244" y="159293"/>
                  <a:pt x="55446" y="157018"/>
                  <a:pt x="51648" y="155501"/>
                </a:cubicBezTo>
                <a:cubicBezTo>
                  <a:pt x="50889" y="154742"/>
                  <a:pt x="49370" y="153984"/>
                  <a:pt x="47851" y="153225"/>
                </a:cubicBezTo>
                <a:cubicBezTo>
                  <a:pt x="44813" y="151708"/>
                  <a:pt x="41774" y="150191"/>
                  <a:pt x="38736" y="147915"/>
                </a:cubicBezTo>
                <a:cubicBezTo>
                  <a:pt x="37977" y="147157"/>
                  <a:pt x="37217" y="147157"/>
                  <a:pt x="36458" y="146398"/>
                </a:cubicBezTo>
                <a:cubicBezTo>
                  <a:pt x="32660" y="144123"/>
                  <a:pt x="29622" y="141847"/>
                  <a:pt x="26584" y="139571"/>
                </a:cubicBezTo>
                <a:cubicBezTo>
                  <a:pt x="25824" y="138813"/>
                  <a:pt x="25065" y="138054"/>
                  <a:pt x="24305" y="138054"/>
                </a:cubicBezTo>
                <a:cubicBezTo>
                  <a:pt x="22786" y="136537"/>
                  <a:pt x="21267" y="135779"/>
                  <a:pt x="20507" y="134262"/>
                </a:cubicBezTo>
                <a:close/>
                <a:moveTo>
                  <a:pt x="252925" y="20481"/>
                </a:moveTo>
                <a:cubicBezTo>
                  <a:pt x="116209" y="20481"/>
                  <a:pt x="20507" y="59925"/>
                  <a:pt x="20507" y="96335"/>
                </a:cubicBezTo>
                <a:cubicBezTo>
                  <a:pt x="20507" y="131986"/>
                  <a:pt x="116209" y="172189"/>
                  <a:pt x="252925" y="172189"/>
                </a:cubicBezTo>
                <a:cubicBezTo>
                  <a:pt x="390400" y="172189"/>
                  <a:pt x="486102" y="131986"/>
                  <a:pt x="486102" y="96335"/>
                </a:cubicBezTo>
                <a:cubicBezTo>
                  <a:pt x="486102" y="59925"/>
                  <a:pt x="390400" y="20481"/>
                  <a:pt x="252925" y="20481"/>
                </a:cubicBezTo>
                <a:close/>
                <a:moveTo>
                  <a:pt x="252925" y="0"/>
                </a:moveTo>
                <a:cubicBezTo>
                  <a:pt x="405591" y="0"/>
                  <a:pt x="492937" y="42478"/>
                  <a:pt x="505090" y="85715"/>
                </a:cubicBezTo>
                <a:cubicBezTo>
                  <a:pt x="505850" y="87232"/>
                  <a:pt x="506609" y="89508"/>
                  <a:pt x="506609" y="91025"/>
                </a:cubicBezTo>
                <a:lnTo>
                  <a:pt x="506609" y="96335"/>
                </a:lnTo>
                <a:lnTo>
                  <a:pt x="506609" y="217701"/>
                </a:lnTo>
                <a:lnTo>
                  <a:pt x="506609" y="222252"/>
                </a:lnTo>
                <a:lnTo>
                  <a:pt x="506609" y="303416"/>
                </a:lnTo>
                <a:cubicBezTo>
                  <a:pt x="506609" y="308726"/>
                  <a:pt x="502052" y="313277"/>
                  <a:pt x="495976" y="313277"/>
                </a:cubicBezTo>
                <a:cubicBezTo>
                  <a:pt x="490659" y="313277"/>
                  <a:pt x="486102" y="308726"/>
                  <a:pt x="486102" y="303416"/>
                </a:cubicBezTo>
                <a:lnTo>
                  <a:pt x="486102" y="255628"/>
                </a:lnTo>
                <a:cubicBezTo>
                  <a:pt x="483823" y="257903"/>
                  <a:pt x="480785" y="260179"/>
                  <a:pt x="477747" y="262455"/>
                </a:cubicBezTo>
                <a:cubicBezTo>
                  <a:pt x="439770" y="291279"/>
                  <a:pt x="363057" y="313277"/>
                  <a:pt x="252925" y="313277"/>
                </a:cubicBezTo>
                <a:cubicBezTo>
                  <a:pt x="142792" y="313277"/>
                  <a:pt x="66080" y="291279"/>
                  <a:pt x="28103" y="262455"/>
                </a:cubicBezTo>
                <a:cubicBezTo>
                  <a:pt x="25824" y="260179"/>
                  <a:pt x="23546" y="258662"/>
                  <a:pt x="21267" y="256386"/>
                </a:cubicBezTo>
                <a:cubicBezTo>
                  <a:pt x="21267" y="256386"/>
                  <a:pt x="20507" y="256386"/>
                  <a:pt x="20507" y="255628"/>
                </a:cubicBezTo>
                <a:lnTo>
                  <a:pt x="20507" y="339067"/>
                </a:lnTo>
                <a:cubicBezTo>
                  <a:pt x="20507" y="340584"/>
                  <a:pt x="20507" y="342101"/>
                  <a:pt x="21267" y="343618"/>
                </a:cubicBezTo>
                <a:cubicBezTo>
                  <a:pt x="21267" y="345135"/>
                  <a:pt x="22027" y="345894"/>
                  <a:pt x="22027" y="347411"/>
                </a:cubicBezTo>
                <a:cubicBezTo>
                  <a:pt x="22786" y="348170"/>
                  <a:pt x="23546" y="349687"/>
                  <a:pt x="23546" y="350445"/>
                </a:cubicBezTo>
                <a:cubicBezTo>
                  <a:pt x="24305" y="351962"/>
                  <a:pt x="25065" y="352721"/>
                  <a:pt x="25824" y="354238"/>
                </a:cubicBezTo>
                <a:cubicBezTo>
                  <a:pt x="26584" y="354996"/>
                  <a:pt x="27343" y="355755"/>
                  <a:pt x="28103" y="356514"/>
                </a:cubicBezTo>
                <a:cubicBezTo>
                  <a:pt x="29622" y="358031"/>
                  <a:pt x="30381" y="359548"/>
                  <a:pt x="31900" y="361065"/>
                </a:cubicBezTo>
                <a:cubicBezTo>
                  <a:pt x="32660" y="361823"/>
                  <a:pt x="33420" y="362582"/>
                  <a:pt x="34939" y="363340"/>
                </a:cubicBezTo>
                <a:cubicBezTo>
                  <a:pt x="36458" y="364857"/>
                  <a:pt x="37977" y="366375"/>
                  <a:pt x="40255" y="367892"/>
                </a:cubicBezTo>
                <a:cubicBezTo>
                  <a:pt x="41015" y="367892"/>
                  <a:pt x="41774" y="368650"/>
                  <a:pt x="42534" y="369409"/>
                </a:cubicBezTo>
                <a:cubicBezTo>
                  <a:pt x="44813" y="370926"/>
                  <a:pt x="47091" y="372443"/>
                  <a:pt x="50129" y="373960"/>
                </a:cubicBezTo>
                <a:cubicBezTo>
                  <a:pt x="50889" y="374718"/>
                  <a:pt x="51648" y="374718"/>
                  <a:pt x="51648" y="375477"/>
                </a:cubicBezTo>
                <a:cubicBezTo>
                  <a:pt x="54686" y="376994"/>
                  <a:pt x="58484" y="378511"/>
                  <a:pt x="61522" y="380028"/>
                </a:cubicBezTo>
                <a:cubicBezTo>
                  <a:pt x="62282" y="380787"/>
                  <a:pt x="62282" y="380787"/>
                  <a:pt x="63041" y="380787"/>
                </a:cubicBezTo>
                <a:cubicBezTo>
                  <a:pt x="66839" y="383062"/>
                  <a:pt x="70637" y="384580"/>
                  <a:pt x="75194" y="386097"/>
                </a:cubicBezTo>
                <a:cubicBezTo>
                  <a:pt x="97980" y="395199"/>
                  <a:pt x="127602" y="403543"/>
                  <a:pt x="161781" y="408094"/>
                </a:cubicBezTo>
                <a:cubicBezTo>
                  <a:pt x="162540" y="408094"/>
                  <a:pt x="162540" y="408094"/>
                  <a:pt x="162540" y="408094"/>
                </a:cubicBezTo>
                <a:cubicBezTo>
                  <a:pt x="169376" y="409611"/>
                  <a:pt x="176212" y="410370"/>
                  <a:pt x="183048" y="411128"/>
                </a:cubicBezTo>
                <a:cubicBezTo>
                  <a:pt x="183807" y="411128"/>
                  <a:pt x="185326" y="411128"/>
                  <a:pt x="186845" y="411128"/>
                </a:cubicBezTo>
                <a:cubicBezTo>
                  <a:pt x="192922" y="411887"/>
                  <a:pt x="198998" y="412645"/>
                  <a:pt x="205074" y="412645"/>
                </a:cubicBezTo>
                <a:cubicBezTo>
                  <a:pt x="208112" y="413404"/>
                  <a:pt x="211150" y="413404"/>
                  <a:pt x="214189" y="413404"/>
                </a:cubicBezTo>
                <a:cubicBezTo>
                  <a:pt x="218746" y="413404"/>
                  <a:pt x="224063" y="414163"/>
                  <a:pt x="228620" y="414163"/>
                </a:cubicBezTo>
                <a:cubicBezTo>
                  <a:pt x="236975" y="414163"/>
                  <a:pt x="244570" y="414921"/>
                  <a:pt x="252925" y="414921"/>
                </a:cubicBezTo>
                <a:cubicBezTo>
                  <a:pt x="259001" y="414921"/>
                  <a:pt x="263558" y="419472"/>
                  <a:pt x="263558" y="424782"/>
                </a:cubicBezTo>
                <a:cubicBezTo>
                  <a:pt x="263558" y="430092"/>
                  <a:pt x="259001" y="434643"/>
                  <a:pt x="252925" y="434643"/>
                </a:cubicBezTo>
                <a:cubicBezTo>
                  <a:pt x="142792" y="434643"/>
                  <a:pt x="66080" y="412645"/>
                  <a:pt x="28103" y="383821"/>
                </a:cubicBezTo>
                <a:cubicBezTo>
                  <a:pt x="25824" y="381545"/>
                  <a:pt x="23546" y="380028"/>
                  <a:pt x="21267" y="377753"/>
                </a:cubicBezTo>
                <a:cubicBezTo>
                  <a:pt x="21267" y="377753"/>
                  <a:pt x="20507" y="377753"/>
                  <a:pt x="20507" y="376994"/>
                </a:cubicBezTo>
                <a:lnTo>
                  <a:pt x="20507" y="461950"/>
                </a:lnTo>
                <a:cubicBezTo>
                  <a:pt x="20507" y="462709"/>
                  <a:pt x="20507" y="463468"/>
                  <a:pt x="20507" y="463468"/>
                </a:cubicBezTo>
                <a:cubicBezTo>
                  <a:pt x="25065" y="491533"/>
                  <a:pt x="91144" y="525668"/>
                  <a:pt x="203555" y="534012"/>
                </a:cubicBezTo>
                <a:cubicBezTo>
                  <a:pt x="208872" y="534770"/>
                  <a:pt x="213429" y="539321"/>
                  <a:pt x="212670" y="545390"/>
                </a:cubicBezTo>
                <a:cubicBezTo>
                  <a:pt x="212670" y="550700"/>
                  <a:pt x="208112" y="554492"/>
                  <a:pt x="202796" y="554492"/>
                </a:cubicBezTo>
                <a:cubicBezTo>
                  <a:pt x="202036" y="554492"/>
                  <a:pt x="202036" y="554492"/>
                  <a:pt x="202036" y="554492"/>
                </a:cubicBezTo>
                <a:cubicBezTo>
                  <a:pt x="109373" y="547665"/>
                  <a:pt x="12912" y="518841"/>
                  <a:pt x="1519" y="469536"/>
                </a:cubicBezTo>
                <a:cubicBezTo>
                  <a:pt x="760" y="468777"/>
                  <a:pt x="0" y="466502"/>
                  <a:pt x="0" y="464985"/>
                </a:cubicBezTo>
                <a:lnTo>
                  <a:pt x="0" y="343618"/>
                </a:lnTo>
                <a:lnTo>
                  <a:pt x="0" y="339067"/>
                </a:lnTo>
                <a:lnTo>
                  <a:pt x="0" y="222252"/>
                </a:lnTo>
                <a:lnTo>
                  <a:pt x="0" y="217701"/>
                </a:lnTo>
                <a:lnTo>
                  <a:pt x="0" y="96335"/>
                </a:lnTo>
                <a:lnTo>
                  <a:pt x="0" y="91025"/>
                </a:lnTo>
                <a:cubicBezTo>
                  <a:pt x="0" y="89508"/>
                  <a:pt x="760" y="87232"/>
                  <a:pt x="1519" y="85715"/>
                </a:cubicBezTo>
                <a:cubicBezTo>
                  <a:pt x="13672" y="42478"/>
                  <a:pt x="100259" y="0"/>
                  <a:pt x="252925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287746" y="3946529"/>
            <a:ext cx="1571240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Database hardening</a:t>
            </a:r>
            <a:endParaRPr lang="en-US" altLang="zh-CN" sz="105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Redundant command clearance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Periodic backup</a:t>
            </a:r>
          </a:p>
        </p:txBody>
      </p:sp>
      <p:sp>
        <p:nvSpPr>
          <p:cNvPr id="88" name="椭圆 87"/>
          <p:cNvSpPr/>
          <p:nvPr/>
        </p:nvSpPr>
        <p:spPr>
          <a:xfrm>
            <a:off x="7103856" y="3402817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7025177" y="3537038"/>
            <a:ext cx="780746" cy="2538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 fontAlgn="ctr">
              <a:defRPr/>
            </a:pPr>
            <a:r>
              <a:rPr lang="en-US" sz="1050" b="1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Update</a:t>
            </a:r>
          </a:p>
        </p:txBody>
      </p:sp>
      <p:sp>
        <p:nvSpPr>
          <p:cNvPr id="90" name="矩形 89"/>
          <p:cNvSpPr/>
          <p:nvPr/>
        </p:nvSpPr>
        <p:spPr>
          <a:xfrm>
            <a:off x="6602332" y="3946529"/>
            <a:ext cx="1554824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Security patch</a:t>
            </a:r>
            <a:endParaRPr lang="en-US" altLang="zh-CN" sz="9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Security vulnerability patches are periodically provided on the official website.</a:t>
            </a:r>
            <a:endParaRPr lang="en-US" altLang="zh-CN" sz="700" b="1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908" y="3504205"/>
            <a:ext cx="327691" cy="323380"/>
          </a:xfrm>
          <a:prstGeom prst="rect">
            <a:avLst/>
          </a:prstGeom>
        </p:spPr>
      </p:pic>
      <p:sp>
        <p:nvSpPr>
          <p:cNvPr id="96" name="椭圆 95"/>
          <p:cNvSpPr/>
          <p:nvPr/>
        </p:nvSpPr>
        <p:spPr>
          <a:xfrm>
            <a:off x="4376055" y="3402817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4083468" y="3946529"/>
            <a:ext cx="1110571" cy="4384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Certification key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Custom replacement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1807205" y="1903050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" name="iconfont-11672-5428396"/>
          <p:cNvSpPr>
            <a:spLocks noChangeAspect="1"/>
          </p:cNvSpPr>
          <p:nvPr/>
        </p:nvSpPr>
        <p:spPr bwMode="auto">
          <a:xfrm>
            <a:off x="1931129" y="2019793"/>
            <a:ext cx="292673" cy="292673"/>
          </a:xfrm>
          <a:custGeom>
            <a:avLst/>
            <a:gdLst>
              <a:gd name="T0" fmla="*/ 10400 w 12800"/>
              <a:gd name="T1" fmla="*/ 12800 h 12800"/>
              <a:gd name="T2" fmla="*/ 2400 w 12800"/>
              <a:gd name="T3" fmla="*/ 12800 h 12800"/>
              <a:gd name="T4" fmla="*/ 0 w 12800"/>
              <a:gd name="T5" fmla="*/ 10400 h 12800"/>
              <a:gd name="T6" fmla="*/ 0 w 12800"/>
              <a:gd name="T7" fmla="*/ 2400 h 12800"/>
              <a:gd name="T8" fmla="*/ 2400 w 12800"/>
              <a:gd name="T9" fmla="*/ 0 h 12800"/>
              <a:gd name="T10" fmla="*/ 10400 w 12800"/>
              <a:gd name="T11" fmla="*/ 0 h 12800"/>
              <a:gd name="T12" fmla="*/ 12800 w 12800"/>
              <a:gd name="T13" fmla="*/ 2400 h 12800"/>
              <a:gd name="T14" fmla="*/ 12800 w 12800"/>
              <a:gd name="T15" fmla="*/ 10400 h 12800"/>
              <a:gd name="T16" fmla="*/ 10400 w 12800"/>
              <a:gd name="T17" fmla="*/ 12800 h 12800"/>
              <a:gd name="T18" fmla="*/ 11200 w 12800"/>
              <a:gd name="T19" fmla="*/ 2400 h 12800"/>
              <a:gd name="T20" fmla="*/ 10400 w 12800"/>
              <a:gd name="T21" fmla="*/ 1600 h 12800"/>
              <a:gd name="T22" fmla="*/ 2400 w 12800"/>
              <a:gd name="T23" fmla="*/ 1600 h 12800"/>
              <a:gd name="T24" fmla="*/ 1600 w 12800"/>
              <a:gd name="T25" fmla="*/ 2400 h 12800"/>
              <a:gd name="T26" fmla="*/ 1600 w 12800"/>
              <a:gd name="T27" fmla="*/ 10400 h 12800"/>
              <a:gd name="T28" fmla="*/ 2400 w 12800"/>
              <a:gd name="T29" fmla="*/ 11200 h 12800"/>
              <a:gd name="T30" fmla="*/ 10400 w 12800"/>
              <a:gd name="T31" fmla="*/ 11200 h 12800"/>
              <a:gd name="T32" fmla="*/ 11200 w 12800"/>
              <a:gd name="T33" fmla="*/ 10400 h 12800"/>
              <a:gd name="T34" fmla="*/ 11200 w 12800"/>
              <a:gd name="T35" fmla="*/ 2400 h 12800"/>
              <a:gd name="T36" fmla="*/ 7200 w 12800"/>
              <a:gd name="T37" fmla="*/ 7200 h 12800"/>
              <a:gd name="T38" fmla="*/ 9600 w 12800"/>
              <a:gd name="T39" fmla="*/ 7200 h 12800"/>
              <a:gd name="T40" fmla="*/ 9600 w 12800"/>
              <a:gd name="T41" fmla="*/ 9600 h 12800"/>
              <a:gd name="T42" fmla="*/ 7200 w 12800"/>
              <a:gd name="T43" fmla="*/ 9600 h 12800"/>
              <a:gd name="T44" fmla="*/ 7200 w 12800"/>
              <a:gd name="T45" fmla="*/ 7200 h 12800"/>
              <a:gd name="T46" fmla="*/ 8000 w 12800"/>
              <a:gd name="T47" fmla="*/ 8800 h 12800"/>
              <a:gd name="T48" fmla="*/ 8800 w 12800"/>
              <a:gd name="T49" fmla="*/ 8800 h 12800"/>
              <a:gd name="T50" fmla="*/ 8800 w 12800"/>
              <a:gd name="T51" fmla="*/ 8000 h 12800"/>
              <a:gd name="T52" fmla="*/ 8000 w 12800"/>
              <a:gd name="T53" fmla="*/ 8000 h 12800"/>
              <a:gd name="T54" fmla="*/ 8000 w 12800"/>
              <a:gd name="T55" fmla="*/ 8800 h 12800"/>
              <a:gd name="T56" fmla="*/ 7200 w 12800"/>
              <a:gd name="T57" fmla="*/ 3200 h 12800"/>
              <a:gd name="T58" fmla="*/ 9600 w 12800"/>
              <a:gd name="T59" fmla="*/ 3200 h 12800"/>
              <a:gd name="T60" fmla="*/ 9600 w 12800"/>
              <a:gd name="T61" fmla="*/ 5600 h 12800"/>
              <a:gd name="T62" fmla="*/ 7200 w 12800"/>
              <a:gd name="T63" fmla="*/ 5600 h 12800"/>
              <a:gd name="T64" fmla="*/ 7200 w 12800"/>
              <a:gd name="T65" fmla="*/ 3200 h 12800"/>
              <a:gd name="T66" fmla="*/ 8000 w 12800"/>
              <a:gd name="T67" fmla="*/ 4800 h 12800"/>
              <a:gd name="T68" fmla="*/ 8800 w 12800"/>
              <a:gd name="T69" fmla="*/ 4800 h 12800"/>
              <a:gd name="T70" fmla="*/ 8800 w 12800"/>
              <a:gd name="T71" fmla="*/ 4000 h 12800"/>
              <a:gd name="T72" fmla="*/ 8000 w 12800"/>
              <a:gd name="T73" fmla="*/ 4000 h 12800"/>
              <a:gd name="T74" fmla="*/ 8000 w 12800"/>
              <a:gd name="T75" fmla="*/ 4800 h 12800"/>
              <a:gd name="T76" fmla="*/ 3200 w 12800"/>
              <a:gd name="T77" fmla="*/ 7200 h 12800"/>
              <a:gd name="T78" fmla="*/ 5600 w 12800"/>
              <a:gd name="T79" fmla="*/ 7200 h 12800"/>
              <a:gd name="T80" fmla="*/ 5600 w 12800"/>
              <a:gd name="T81" fmla="*/ 9600 h 12800"/>
              <a:gd name="T82" fmla="*/ 3200 w 12800"/>
              <a:gd name="T83" fmla="*/ 9600 h 12800"/>
              <a:gd name="T84" fmla="*/ 3200 w 12800"/>
              <a:gd name="T85" fmla="*/ 7200 h 12800"/>
              <a:gd name="T86" fmla="*/ 4000 w 12800"/>
              <a:gd name="T87" fmla="*/ 8800 h 12800"/>
              <a:gd name="T88" fmla="*/ 4800 w 12800"/>
              <a:gd name="T89" fmla="*/ 8800 h 12800"/>
              <a:gd name="T90" fmla="*/ 4800 w 12800"/>
              <a:gd name="T91" fmla="*/ 8000 h 12800"/>
              <a:gd name="T92" fmla="*/ 4000 w 12800"/>
              <a:gd name="T93" fmla="*/ 8000 h 12800"/>
              <a:gd name="T94" fmla="*/ 4000 w 12800"/>
              <a:gd name="T95" fmla="*/ 8800 h 12800"/>
              <a:gd name="T96" fmla="*/ 3200 w 12800"/>
              <a:gd name="T97" fmla="*/ 3200 h 12800"/>
              <a:gd name="T98" fmla="*/ 5600 w 12800"/>
              <a:gd name="T99" fmla="*/ 3200 h 12800"/>
              <a:gd name="T100" fmla="*/ 5600 w 12800"/>
              <a:gd name="T101" fmla="*/ 5600 h 12800"/>
              <a:gd name="T102" fmla="*/ 3200 w 12800"/>
              <a:gd name="T103" fmla="*/ 5600 h 12800"/>
              <a:gd name="T104" fmla="*/ 3200 w 12800"/>
              <a:gd name="T105" fmla="*/ 3200 h 12800"/>
              <a:gd name="T106" fmla="*/ 4000 w 12800"/>
              <a:gd name="T107" fmla="*/ 4800 h 12800"/>
              <a:gd name="T108" fmla="*/ 4800 w 12800"/>
              <a:gd name="T109" fmla="*/ 4800 h 12800"/>
              <a:gd name="T110" fmla="*/ 4800 w 12800"/>
              <a:gd name="T111" fmla="*/ 4000 h 12800"/>
              <a:gd name="T112" fmla="*/ 4000 w 12800"/>
              <a:gd name="T113" fmla="*/ 4000 h 12800"/>
              <a:gd name="T114" fmla="*/ 4000 w 12800"/>
              <a:gd name="T115" fmla="*/ 48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800" h="12800">
                <a:moveTo>
                  <a:pt x="10400" y="12800"/>
                </a:moveTo>
                <a:lnTo>
                  <a:pt x="2400" y="12800"/>
                </a:lnTo>
                <a:cubicBezTo>
                  <a:pt x="1074" y="12800"/>
                  <a:pt x="0" y="11725"/>
                  <a:pt x="0" y="10400"/>
                </a:cubicBezTo>
                <a:lnTo>
                  <a:pt x="0" y="2400"/>
                </a:lnTo>
                <a:cubicBezTo>
                  <a:pt x="0" y="1075"/>
                  <a:pt x="1075" y="0"/>
                  <a:pt x="2400" y="0"/>
                </a:cubicBezTo>
                <a:lnTo>
                  <a:pt x="10400" y="0"/>
                </a:lnTo>
                <a:cubicBezTo>
                  <a:pt x="11725" y="0"/>
                  <a:pt x="12800" y="1075"/>
                  <a:pt x="12800" y="2400"/>
                </a:cubicBezTo>
                <a:lnTo>
                  <a:pt x="12800" y="10400"/>
                </a:lnTo>
                <a:cubicBezTo>
                  <a:pt x="12800" y="11725"/>
                  <a:pt x="11726" y="12800"/>
                  <a:pt x="10400" y="12800"/>
                </a:cubicBezTo>
                <a:close/>
                <a:moveTo>
                  <a:pt x="11200" y="2400"/>
                </a:moveTo>
                <a:cubicBezTo>
                  <a:pt x="11200" y="1958"/>
                  <a:pt x="10842" y="1600"/>
                  <a:pt x="10400" y="1600"/>
                </a:cubicBezTo>
                <a:lnTo>
                  <a:pt x="2400" y="1600"/>
                </a:lnTo>
                <a:cubicBezTo>
                  <a:pt x="1958" y="1600"/>
                  <a:pt x="1600" y="1958"/>
                  <a:pt x="1600" y="2400"/>
                </a:cubicBezTo>
                <a:lnTo>
                  <a:pt x="1600" y="10400"/>
                </a:lnTo>
                <a:cubicBezTo>
                  <a:pt x="1600" y="10842"/>
                  <a:pt x="1958" y="11200"/>
                  <a:pt x="2400" y="11200"/>
                </a:cubicBezTo>
                <a:lnTo>
                  <a:pt x="10400" y="11200"/>
                </a:lnTo>
                <a:cubicBezTo>
                  <a:pt x="10842" y="11200"/>
                  <a:pt x="11200" y="10842"/>
                  <a:pt x="11200" y="10400"/>
                </a:cubicBezTo>
                <a:lnTo>
                  <a:pt x="11200" y="2400"/>
                </a:lnTo>
                <a:close/>
                <a:moveTo>
                  <a:pt x="7200" y="7200"/>
                </a:moveTo>
                <a:lnTo>
                  <a:pt x="9600" y="7200"/>
                </a:lnTo>
                <a:lnTo>
                  <a:pt x="9600" y="9600"/>
                </a:lnTo>
                <a:lnTo>
                  <a:pt x="7200" y="9600"/>
                </a:lnTo>
                <a:lnTo>
                  <a:pt x="7200" y="7200"/>
                </a:lnTo>
                <a:close/>
                <a:moveTo>
                  <a:pt x="8000" y="8800"/>
                </a:moveTo>
                <a:lnTo>
                  <a:pt x="8800" y="8800"/>
                </a:lnTo>
                <a:lnTo>
                  <a:pt x="8800" y="8000"/>
                </a:lnTo>
                <a:lnTo>
                  <a:pt x="8000" y="8000"/>
                </a:lnTo>
                <a:lnTo>
                  <a:pt x="8000" y="8800"/>
                </a:lnTo>
                <a:close/>
                <a:moveTo>
                  <a:pt x="7200" y="3200"/>
                </a:moveTo>
                <a:lnTo>
                  <a:pt x="9600" y="3200"/>
                </a:lnTo>
                <a:lnTo>
                  <a:pt x="9600" y="5600"/>
                </a:lnTo>
                <a:lnTo>
                  <a:pt x="7200" y="5600"/>
                </a:lnTo>
                <a:lnTo>
                  <a:pt x="7200" y="3200"/>
                </a:lnTo>
                <a:close/>
                <a:moveTo>
                  <a:pt x="8000" y="4800"/>
                </a:moveTo>
                <a:lnTo>
                  <a:pt x="8800" y="4800"/>
                </a:lnTo>
                <a:lnTo>
                  <a:pt x="8800" y="4000"/>
                </a:lnTo>
                <a:lnTo>
                  <a:pt x="8000" y="4000"/>
                </a:lnTo>
                <a:lnTo>
                  <a:pt x="8000" y="4800"/>
                </a:lnTo>
                <a:close/>
                <a:moveTo>
                  <a:pt x="3200" y="7200"/>
                </a:moveTo>
                <a:lnTo>
                  <a:pt x="5600" y="7200"/>
                </a:lnTo>
                <a:lnTo>
                  <a:pt x="5600" y="9600"/>
                </a:lnTo>
                <a:lnTo>
                  <a:pt x="3200" y="9600"/>
                </a:lnTo>
                <a:lnTo>
                  <a:pt x="3200" y="7200"/>
                </a:lnTo>
                <a:close/>
                <a:moveTo>
                  <a:pt x="4000" y="8800"/>
                </a:moveTo>
                <a:lnTo>
                  <a:pt x="4800" y="8800"/>
                </a:lnTo>
                <a:lnTo>
                  <a:pt x="4800" y="8000"/>
                </a:lnTo>
                <a:lnTo>
                  <a:pt x="4000" y="8000"/>
                </a:lnTo>
                <a:lnTo>
                  <a:pt x="4000" y="8800"/>
                </a:lnTo>
                <a:close/>
                <a:moveTo>
                  <a:pt x="3200" y="3200"/>
                </a:moveTo>
                <a:lnTo>
                  <a:pt x="5600" y="3200"/>
                </a:lnTo>
                <a:lnTo>
                  <a:pt x="5600" y="5600"/>
                </a:lnTo>
                <a:lnTo>
                  <a:pt x="3200" y="5600"/>
                </a:lnTo>
                <a:lnTo>
                  <a:pt x="3200" y="3200"/>
                </a:lnTo>
                <a:close/>
                <a:moveTo>
                  <a:pt x="4000" y="4800"/>
                </a:moveTo>
                <a:lnTo>
                  <a:pt x="4800" y="4800"/>
                </a:lnTo>
                <a:lnTo>
                  <a:pt x="4800" y="4000"/>
                </a:lnTo>
                <a:lnTo>
                  <a:pt x="4000" y="4000"/>
                </a:lnTo>
                <a:lnTo>
                  <a:pt x="4000" y="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446085" y="4962996"/>
            <a:ext cx="1951906" cy="399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913723" fontAlgn="ctr">
              <a:defRPr/>
            </a:pPr>
            <a:r>
              <a:rPr lang="en-US" sz="1998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VM security</a:t>
            </a:r>
          </a:p>
        </p:txBody>
      </p:sp>
      <p:sp>
        <p:nvSpPr>
          <p:cNvPr id="59" name="椭圆 58"/>
          <p:cNvSpPr/>
          <p:nvPr/>
        </p:nvSpPr>
        <p:spPr>
          <a:xfrm>
            <a:off x="9869451" y="3403652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9420035" y="3946529"/>
            <a:ext cx="1469975" cy="7614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7000B"/>
                </a:solidFill>
                <a:latin typeface="Arial" panose="020B0604020202020204" pitchFamily="34" charset="0"/>
                <a:ea typeface="方正兰亭黑简体"/>
              </a:rPr>
              <a:t>Data storage security</a:t>
            </a:r>
            <a:endParaRPr lang="en-US" altLang="zh-CN" sz="1050" b="1" dirty="0">
              <a:solidFill>
                <a:srgbClr val="C7000B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Data isolation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Secure data deletion</a:t>
            </a:r>
          </a:p>
          <a:p>
            <a:pPr algn="ctr" defTabSz="685310" fontAlgn="ctr">
              <a:defRPr/>
            </a:pP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1" name="Freeform 43"/>
          <p:cNvSpPr>
            <a:spLocks noEditPoints="1"/>
          </p:cNvSpPr>
          <p:nvPr/>
        </p:nvSpPr>
        <p:spPr bwMode="auto">
          <a:xfrm>
            <a:off x="9966574" y="3541773"/>
            <a:ext cx="341160" cy="249917"/>
          </a:xfrm>
          <a:custGeom>
            <a:avLst/>
            <a:gdLst>
              <a:gd name="T0" fmla="*/ 160 w 176"/>
              <a:gd name="T1" fmla="*/ 16 h 144"/>
              <a:gd name="T2" fmla="*/ 72 w 176"/>
              <a:gd name="T3" fmla="*/ 16 h 144"/>
              <a:gd name="T4" fmla="*/ 56 w 176"/>
              <a:gd name="T5" fmla="*/ 0 h 144"/>
              <a:gd name="T6" fmla="*/ 16 w 176"/>
              <a:gd name="T7" fmla="*/ 0 h 144"/>
              <a:gd name="T8" fmla="*/ 0 w 176"/>
              <a:gd name="T9" fmla="*/ 16 h 144"/>
              <a:gd name="T10" fmla="*/ 0 w 176"/>
              <a:gd name="T11" fmla="*/ 128 h 144"/>
              <a:gd name="T12" fmla="*/ 16 w 176"/>
              <a:gd name="T13" fmla="*/ 144 h 144"/>
              <a:gd name="T14" fmla="*/ 160 w 176"/>
              <a:gd name="T15" fmla="*/ 144 h 144"/>
              <a:gd name="T16" fmla="*/ 176 w 176"/>
              <a:gd name="T17" fmla="*/ 128 h 144"/>
              <a:gd name="T18" fmla="*/ 176 w 176"/>
              <a:gd name="T19" fmla="*/ 32 h 144"/>
              <a:gd name="T20" fmla="*/ 160 w 176"/>
              <a:gd name="T21" fmla="*/ 16 h 144"/>
              <a:gd name="T22" fmla="*/ 168 w 176"/>
              <a:gd name="T23" fmla="*/ 128 h 144"/>
              <a:gd name="T24" fmla="*/ 160 w 176"/>
              <a:gd name="T25" fmla="*/ 136 h 144"/>
              <a:gd name="T26" fmla="*/ 16 w 176"/>
              <a:gd name="T27" fmla="*/ 136 h 144"/>
              <a:gd name="T28" fmla="*/ 8 w 176"/>
              <a:gd name="T29" fmla="*/ 128 h 144"/>
              <a:gd name="T30" fmla="*/ 8 w 176"/>
              <a:gd name="T31" fmla="*/ 50 h 144"/>
              <a:gd name="T32" fmla="*/ 168 w 176"/>
              <a:gd name="T33" fmla="*/ 50 h 144"/>
              <a:gd name="T34" fmla="*/ 168 w 176"/>
              <a:gd name="T35" fmla="*/ 128 h 144"/>
              <a:gd name="T36" fmla="*/ 168 w 176"/>
              <a:gd name="T37" fmla="*/ 46 h 144"/>
              <a:gd name="T38" fmla="*/ 8 w 176"/>
              <a:gd name="T39" fmla="*/ 46 h 144"/>
              <a:gd name="T40" fmla="*/ 8 w 176"/>
              <a:gd name="T41" fmla="*/ 16 h 144"/>
              <a:gd name="T42" fmla="*/ 16 w 176"/>
              <a:gd name="T43" fmla="*/ 8 h 144"/>
              <a:gd name="T44" fmla="*/ 52 w 176"/>
              <a:gd name="T45" fmla="*/ 8 h 144"/>
              <a:gd name="T46" fmla="*/ 66 w 176"/>
              <a:gd name="T47" fmla="*/ 22 h 144"/>
              <a:gd name="T48" fmla="*/ 68 w 176"/>
              <a:gd name="T49" fmla="*/ 24 h 144"/>
              <a:gd name="T50" fmla="*/ 160 w 176"/>
              <a:gd name="T51" fmla="*/ 24 h 144"/>
              <a:gd name="T52" fmla="*/ 168 w 176"/>
              <a:gd name="T53" fmla="*/ 32 h 144"/>
              <a:gd name="T54" fmla="*/ 168 w 176"/>
              <a:gd name="T55" fmla="*/ 4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6" h="144">
                <a:moveTo>
                  <a:pt x="160" y="16"/>
                </a:moveTo>
                <a:cubicBezTo>
                  <a:pt x="72" y="16"/>
                  <a:pt x="72" y="16"/>
                  <a:pt x="72" y="16"/>
                </a:cubicBezTo>
                <a:cubicBezTo>
                  <a:pt x="56" y="0"/>
                  <a:pt x="56" y="0"/>
                  <a:pt x="5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6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8" y="144"/>
                  <a:pt x="176" y="137"/>
                  <a:pt x="176" y="128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4"/>
                  <a:pt x="168" y="16"/>
                  <a:pt x="160" y="16"/>
                </a:cubicBezTo>
                <a:close/>
                <a:moveTo>
                  <a:pt x="168" y="128"/>
                </a:moveTo>
                <a:cubicBezTo>
                  <a:pt x="168" y="133"/>
                  <a:pt x="164" y="136"/>
                  <a:pt x="160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1" y="136"/>
                  <a:pt x="8" y="133"/>
                  <a:pt x="8" y="128"/>
                </a:cubicBezTo>
                <a:cubicBezTo>
                  <a:pt x="8" y="50"/>
                  <a:pt x="8" y="50"/>
                  <a:pt x="8" y="50"/>
                </a:cubicBezTo>
                <a:cubicBezTo>
                  <a:pt x="168" y="50"/>
                  <a:pt x="168" y="50"/>
                  <a:pt x="168" y="50"/>
                </a:cubicBezTo>
                <a:lnTo>
                  <a:pt x="168" y="128"/>
                </a:lnTo>
                <a:close/>
                <a:moveTo>
                  <a:pt x="168" y="46"/>
                </a:moveTo>
                <a:cubicBezTo>
                  <a:pt x="8" y="46"/>
                  <a:pt x="8" y="46"/>
                  <a:pt x="8" y="4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1" y="8"/>
                  <a:pt x="16" y="8"/>
                </a:cubicBezTo>
                <a:cubicBezTo>
                  <a:pt x="52" y="8"/>
                  <a:pt x="52" y="8"/>
                  <a:pt x="52" y="8"/>
                </a:cubicBezTo>
                <a:cubicBezTo>
                  <a:pt x="66" y="22"/>
                  <a:pt x="66" y="22"/>
                  <a:pt x="66" y="22"/>
                </a:cubicBezTo>
                <a:cubicBezTo>
                  <a:pt x="68" y="24"/>
                  <a:pt x="68" y="24"/>
                  <a:pt x="68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46"/>
                </a:lnTo>
                <a:close/>
              </a:path>
            </a:pathLst>
          </a:custGeom>
          <a:solidFill>
            <a:srgbClr val="484848"/>
          </a:solidFill>
          <a:ln>
            <a:noFill/>
          </a:ln>
        </p:spPr>
        <p:txBody>
          <a:bodyPr vert="horz" wrap="square" lIns="68501" tIns="34251" rIns="68501" bIns="34251" numCol="1" anchor="t" anchorCtr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sz="1348" dirty="0">
              <a:solidFill>
                <a:srgbClr val="1D1D1A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8697734" y="1882475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8290160" y="2406580"/>
            <a:ext cx="1358901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Virtualization antivirus</a:t>
            </a:r>
            <a:endParaRPr lang="en-US" altLang="zh-CN" sz="105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Agentless antivirus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Agent-based antivirus</a:t>
            </a:r>
            <a:endParaRPr lang="en-US" altLang="zh-CN" sz="7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3" name="Picture 4" descr="盾牌图标- ICON 图标下载- 设计业- 让设计更简单- 设计创造更好价值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160" y="1971282"/>
            <a:ext cx="348545" cy="3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矩形 93"/>
          <p:cNvSpPr/>
          <p:nvPr/>
        </p:nvSpPr>
        <p:spPr>
          <a:xfrm>
            <a:off x="8234098" y="3946529"/>
            <a:ext cx="1452668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Network security</a:t>
            </a:r>
            <a:endParaRPr lang="en-US" altLang="zh-CN" sz="105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Deep packet inspection (DPI)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Firewall</a:t>
            </a:r>
          </a:p>
        </p:txBody>
      </p:sp>
      <p:sp>
        <p:nvSpPr>
          <p:cNvPr id="99" name="椭圆 98"/>
          <p:cNvSpPr/>
          <p:nvPr/>
        </p:nvSpPr>
        <p:spPr>
          <a:xfrm>
            <a:off x="8697734" y="3393908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0" name="earth-grid-with-heart-symbol-of-security_48800"/>
          <p:cNvSpPr>
            <a:spLocks noChangeAspect="1"/>
          </p:cNvSpPr>
          <p:nvPr/>
        </p:nvSpPr>
        <p:spPr bwMode="auto">
          <a:xfrm>
            <a:off x="8766592" y="3463478"/>
            <a:ext cx="387680" cy="387018"/>
          </a:xfrm>
          <a:custGeom>
            <a:avLst/>
            <a:gdLst>
              <a:gd name="connsiteX0" fmla="*/ 438200 w 607022"/>
              <a:gd name="connsiteY0" fmla="*/ 452187 h 605986"/>
              <a:gd name="connsiteX1" fmla="*/ 378236 w 607022"/>
              <a:gd name="connsiteY1" fmla="*/ 569148 h 605986"/>
              <a:gd name="connsiteX2" fmla="*/ 535987 w 607022"/>
              <a:gd name="connsiteY2" fmla="*/ 452187 h 605986"/>
              <a:gd name="connsiteX3" fmla="*/ 316426 w 607022"/>
              <a:gd name="connsiteY3" fmla="*/ 452187 h 605986"/>
              <a:gd name="connsiteX4" fmla="*/ 316426 w 607022"/>
              <a:gd name="connsiteY4" fmla="*/ 578358 h 605986"/>
              <a:gd name="connsiteX5" fmla="*/ 410524 w 607022"/>
              <a:gd name="connsiteY5" fmla="*/ 452187 h 605986"/>
              <a:gd name="connsiteX6" fmla="*/ 196498 w 607022"/>
              <a:gd name="connsiteY6" fmla="*/ 452187 h 605986"/>
              <a:gd name="connsiteX7" fmla="*/ 290596 w 607022"/>
              <a:gd name="connsiteY7" fmla="*/ 578358 h 605986"/>
              <a:gd name="connsiteX8" fmla="*/ 290596 w 607022"/>
              <a:gd name="connsiteY8" fmla="*/ 452187 h 605986"/>
              <a:gd name="connsiteX9" fmla="*/ 70112 w 607022"/>
              <a:gd name="connsiteY9" fmla="*/ 452187 h 605986"/>
              <a:gd name="connsiteX10" fmla="*/ 228786 w 607022"/>
              <a:gd name="connsiteY10" fmla="*/ 569148 h 605986"/>
              <a:gd name="connsiteX11" fmla="*/ 168822 w 607022"/>
              <a:gd name="connsiteY11" fmla="*/ 452187 h 605986"/>
              <a:gd name="connsiteX12" fmla="*/ 456650 w 607022"/>
              <a:gd name="connsiteY12" fmla="*/ 315887 h 605986"/>
              <a:gd name="connsiteX13" fmla="*/ 444657 w 607022"/>
              <a:gd name="connsiteY13" fmla="*/ 425480 h 605986"/>
              <a:gd name="connsiteX14" fmla="*/ 551670 w 607022"/>
              <a:gd name="connsiteY14" fmla="*/ 425480 h 605986"/>
              <a:gd name="connsiteX15" fmla="*/ 580269 w 607022"/>
              <a:gd name="connsiteY15" fmla="*/ 315887 h 605986"/>
              <a:gd name="connsiteX16" fmla="*/ 26753 w 607022"/>
              <a:gd name="connsiteY16" fmla="*/ 315887 h 605986"/>
              <a:gd name="connsiteX17" fmla="*/ 55352 w 607022"/>
              <a:gd name="connsiteY17" fmla="*/ 425480 h 605986"/>
              <a:gd name="connsiteX18" fmla="*/ 162365 w 607022"/>
              <a:gd name="connsiteY18" fmla="*/ 425480 h 605986"/>
              <a:gd name="connsiteX19" fmla="*/ 149449 w 607022"/>
              <a:gd name="connsiteY19" fmla="*/ 315887 h 605986"/>
              <a:gd name="connsiteX20" fmla="*/ 261941 w 607022"/>
              <a:gd name="connsiteY20" fmla="*/ 222806 h 605986"/>
              <a:gd name="connsiteX21" fmla="*/ 303437 w 607022"/>
              <a:gd name="connsiteY21" fmla="*/ 242151 h 605986"/>
              <a:gd name="connsiteX22" fmla="*/ 344934 w 607022"/>
              <a:gd name="connsiteY22" fmla="*/ 222806 h 605986"/>
              <a:gd name="connsiteX23" fmla="*/ 370754 w 607022"/>
              <a:gd name="connsiteY23" fmla="*/ 229255 h 605986"/>
              <a:gd name="connsiteX24" fmla="*/ 398419 w 607022"/>
              <a:gd name="connsiteY24" fmla="*/ 276236 h 605986"/>
              <a:gd name="connsiteX25" fmla="*/ 395653 w 607022"/>
              <a:gd name="connsiteY25" fmla="*/ 292817 h 605986"/>
              <a:gd name="connsiteX26" fmla="*/ 357844 w 607022"/>
              <a:gd name="connsiteY26" fmla="*/ 344404 h 605986"/>
              <a:gd name="connsiteX27" fmla="*/ 357844 w 607022"/>
              <a:gd name="connsiteY27" fmla="*/ 372961 h 605986"/>
              <a:gd name="connsiteX28" fmla="*/ 344934 w 607022"/>
              <a:gd name="connsiteY28" fmla="*/ 386779 h 605986"/>
              <a:gd name="connsiteX29" fmla="*/ 332024 w 607022"/>
              <a:gd name="connsiteY29" fmla="*/ 372961 h 605986"/>
              <a:gd name="connsiteX30" fmla="*/ 332024 w 607022"/>
              <a:gd name="connsiteY30" fmla="*/ 366513 h 605986"/>
              <a:gd name="connsiteX31" fmla="*/ 303437 w 607022"/>
              <a:gd name="connsiteY31" fmla="*/ 386779 h 605986"/>
              <a:gd name="connsiteX32" fmla="*/ 286839 w 607022"/>
              <a:gd name="connsiteY32" fmla="*/ 375725 h 605986"/>
              <a:gd name="connsiteX33" fmla="*/ 286839 w 607022"/>
              <a:gd name="connsiteY33" fmla="*/ 398755 h 605986"/>
              <a:gd name="connsiteX34" fmla="*/ 275773 w 607022"/>
              <a:gd name="connsiteY34" fmla="*/ 409809 h 605986"/>
              <a:gd name="connsiteX35" fmla="*/ 265629 w 607022"/>
              <a:gd name="connsiteY35" fmla="*/ 398755 h 605986"/>
              <a:gd name="connsiteX36" fmla="*/ 265629 w 607022"/>
              <a:gd name="connsiteY36" fmla="*/ 359143 h 605986"/>
              <a:gd name="connsiteX37" fmla="*/ 259174 w 607022"/>
              <a:gd name="connsiteY37" fmla="*/ 354537 h 605986"/>
              <a:gd name="connsiteX38" fmla="*/ 259174 w 607022"/>
              <a:gd name="connsiteY38" fmla="*/ 373883 h 605986"/>
              <a:gd name="connsiteX39" fmla="*/ 246264 w 607022"/>
              <a:gd name="connsiteY39" fmla="*/ 387701 h 605986"/>
              <a:gd name="connsiteX40" fmla="*/ 233354 w 607022"/>
              <a:gd name="connsiteY40" fmla="*/ 373883 h 605986"/>
              <a:gd name="connsiteX41" fmla="*/ 233354 w 607022"/>
              <a:gd name="connsiteY41" fmla="*/ 329665 h 605986"/>
              <a:gd name="connsiteX42" fmla="*/ 210300 w 607022"/>
              <a:gd name="connsiteY42" fmla="*/ 292817 h 605986"/>
              <a:gd name="connsiteX43" fmla="*/ 208456 w 607022"/>
              <a:gd name="connsiteY43" fmla="*/ 276236 h 605986"/>
              <a:gd name="connsiteX44" fmla="*/ 236121 w 607022"/>
              <a:gd name="connsiteY44" fmla="*/ 229255 h 605986"/>
              <a:gd name="connsiteX45" fmla="*/ 261941 w 607022"/>
              <a:gd name="connsiteY45" fmla="*/ 222806 h 605986"/>
              <a:gd name="connsiteX46" fmla="*/ 444657 w 607022"/>
              <a:gd name="connsiteY46" fmla="*/ 179585 h 605986"/>
              <a:gd name="connsiteX47" fmla="*/ 457573 w 607022"/>
              <a:gd name="connsiteY47" fmla="*/ 290100 h 605986"/>
              <a:gd name="connsiteX48" fmla="*/ 580269 w 607022"/>
              <a:gd name="connsiteY48" fmla="*/ 290100 h 605986"/>
              <a:gd name="connsiteX49" fmla="*/ 551670 w 607022"/>
              <a:gd name="connsiteY49" fmla="*/ 179585 h 605986"/>
              <a:gd name="connsiteX50" fmla="*/ 190040 w 607022"/>
              <a:gd name="connsiteY50" fmla="*/ 179585 h 605986"/>
              <a:gd name="connsiteX51" fmla="*/ 176202 w 607022"/>
              <a:gd name="connsiteY51" fmla="*/ 290100 h 605986"/>
              <a:gd name="connsiteX52" fmla="*/ 176202 w 607022"/>
              <a:gd name="connsiteY52" fmla="*/ 315887 h 605986"/>
              <a:gd name="connsiteX53" fmla="*/ 190040 w 607022"/>
              <a:gd name="connsiteY53" fmla="*/ 425480 h 605986"/>
              <a:gd name="connsiteX54" fmla="*/ 416982 w 607022"/>
              <a:gd name="connsiteY54" fmla="*/ 425480 h 605986"/>
              <a:gd name="connsiteX55" fmla="*/ 430820 w 607022"/>
              <a:gd name="connsiteY55" fmla="*/ 315887 h 605986"/>
              <a:gd name="connsiteX56" fmla="*/ 430820 w 607022"/>
              <a:gd name="connsiteY56" fmla="*/ 290100 h 605986"/>
              <a:gd name="connsiteX57" fmla="*/ 416982 w 607022"/>
              <a:gd name="connsiteY57" fmla="*/ 179585 h 605986"/>
              <a:gd name="connsiteX58" fmla="*/ 316426 w 607022"/>
              <a:gd name="connsiteY58" fmla="*/ 179585 h 605986"/>
              <a:gd name="connsiteX59" fmla="*/ 290596 w 607022"/>
              <a:gd name="connsiteY59" fmla="*/ 179585 h 605986"/>
              <a:gd name="connsiteX60" fmla="*/ 55352 w 607022"/>
              <a:gd name="connsiteY60" fmla="*/ 179585 h 605986"/>
              <a:gd name="connsiteX61" fmla="*/ 26753 w 607022"/>
              <a:gd name="connsiteY61" fmla="*/ 290100 h 605986"/>
              <a:gd name="connsiteX62" fmla="*/ 149449 w 607022"/>
              <a:gd name="connsiteY62" fmla="*/ 290100 h 605986"/>
              <a:gd name="connsiteX63" fmla="*/ 162365 w 607022"/>
              <a:gd name="connsiteY63" fmla="*/ 179585 h 605986"/>
              <a:gd name="connsiteX64" fmla="*/ 378236 w 607022"/>
              <a:gd name="connsiteY64" fmla="*/ 36838 h 605986"/>
              <a:gd name="connsiteX65" fmla="*/ 438200 w 607022"/>
              <a:gd name="connsiteY65" fmla="*/ 153799 h 605986"/>
              <a:gd name="connsiteX66" fmla="*/ 535987 w 607022"/>
              <a:gd name="connsiteY66" fmla="*/ 153799 h 605986"/>
              <a:gd name="connsiteX67" fmla="*/ 378236 w 607022"/>
              <a:gd name="connsiteY67" fmla="*/ 36838 h 605986"/>
              <a:gd name="connsiteX68" fmla="*/ 228786 w 607022"/>
              <a:gd name="connsiteY68" fmla="*/ 36838 h 605986"/>
              <a:gd name="connsiteX69" fmla="*/ 70112 w 607022"/>
              <a:gd name="connsiteY69" fmla="*/ 153799 h 605986"/>
              <a:gd name="connsiteX70" fmla="*/ 168822 w 607022"/>
              <a:gd name="connsiteY70" fmla="*/ 153799 h 605986"/>
              <a:gd name="connsiteX71" fmla="*/ 228786 w 607022"/>
              <a:gd name="connsiteY71" fmla="*/ 36838 h 605986"/>
              <a:gd name="connsiteX72" fmla="*/ 316426 w 607022"/>
              <a:gd name="connsiteY72" fmla="*/ 27628 h 605986"/>
              <a:gd name="connsiteX73" fmla="*/ 316426 w 607022"/>
              <a:gd name="connsiteY73" fmla="*/ 153799 h 605986"/>
              <a:gd name="connsiteX74" fmla="*/ 409601 w 607022"/>
              <a:gd name="connsiteY74" fmla="*/ 153799 h 605986"/>
              <a:gd name="connsiteX75" fmla="*/ 316426 w 607022"/>
              <a:gd name="connsiteY75" fmla="*/ 27628 h 605986"/>
              <a:gd name="connsiteX76" fmla="*/ 290596 w 607022"/>
              <a:gd name="connsiteY76" fmla="*/ 27628 h 605986"/>
              <a:gd name="connsiteX77" fmla="*/ 196498 w 607022"/>
              <a:gd name="connsiteY77" fmla="*/ 153799 h 605986"/>
              <a:gd name="connsiteX78" fmla="*/ 290596 w 607022"/>
              <a:gd name="connsiteY78" fmla="*/ 153799 h 605986"/>
              <a:gd name="connsiteX79" fmla="*/ 303511 w 607022"/>
              <a:gd name="connsiteY79" fmla="*/ 0 h 605986"/>
              <a:gd name="connsiteX80" fmla="*/ 607022 w 607022"/>
              <a:gd name="connsiteY80" fmla="*/ 302993 h 605986"/>
              <a:gd name="connsiteX81" fmla="*/ 303511 w 607022"/>
              <a:gd name="connsiteY81" fmla="*/ 605986 h 605986"/>
              <a:gd name="connsiteX82" fmla="*/ 0 w 607022"/>
              <a:gd name="connsiteY82" fmla="*/ 302993 h 605986"/>
              <a:gd name="connsiteX83" fmla="*/ 303511 w 607022"/>
              <a:gd name="connsiteY83" fmla="*/ 0 h 60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607022" h="605986">
                <a:moveTo>
                  <a:pt x="438200" y="452187"/>
                </a:moveTo>
                <a:cubicBezTo>
                  <a:pt x="424362" y="501919"/>
                  <a:pt x="403144" y="542441"/>
                  <a:pt x="378236" y="569148"/>
                </a:cubicBezTo>
                <a:cubicBezTo>
                  <a:pt x="443735" y="550729"/>
                  <a:pt x="500009" y="508365"/>
                  <a:pt x="535987" y="452187"/>
                </a:cubicBezTo>
                <a:close/>
                <a:moveTo>
                  <a:pt x="316426" y="452187"/>
                </a:moveTo>
                <a:lnTo>
                  <a:pt x="316426" y="578358"/>
                </a:lnTo>
                <a:cubicBezTo>
                  <a:pt x="355172" y="569148"/>
                  <a:pt x="389306" y="520338"/>
                  <a:pt x="410524" y="452187"/>
                </a:cubicBezTo>
                <a:close/>
                <a:moveTo>
                  <a:pt x="196498" y="452187"/>
                </a:moveTo>
                <a:cubicBezTo>
                  <a:pt x="217716" y="520338"/>
                  <a:pt x="251850" y="569148"/>
                  <a:pt x="290596" y="578358"/>
                </a:cubicBezTo>
                <a:lnTo>
                  <a:pt x="290596" y="452187"/>
                </a:lnTo>
                <a:close/>
                <a:moveTo>
                  <a:pt x="70112" y="452187"/>
                </a:moveTo>
                <a:cubicBezTo>
                  <a:pt x="107013" y="508365"/>
                  <a:pt x="163287" y="550729"/>
                  <a:pt x="228786" y="569148"/>
                </a:cubicBezTo>
                <a:cubicBezTo>
                  <a:pt x="203878" y="542441"/>
                  <a:pt x="182660" y="501919"/>
                  <a:pt x="168822" y="452187"/>
                </a:cubicBezTo>
                <a:close/>
                <a:moveTo>
                  <a:pt x="456650" y="315887"/>
                </a:moveTo>
                <a:cubicBezTo>
                  <a:pt x="456650" y="355487"/>
                  <a:pt x="452038" y="392326"/>
                  <a:pt x="444657" y="425480"/>
                </a:cubicBezTo>
                <a:lnTo>
                  <a:pt x="551670" y="425480"/>
                </a:lnTo>
                <a:cubicBezTo>
                  <a:pt x="568276" y="392326"/>
                  <a:pt x="578424" y="355487"/>
                  <a:pt x="580269" y="315887"/>
                </a:cubicBezTo>
                <a:close/>
                <a:moveTo>
                  <a:pt x="26753" y="315887"/>
                </a:moveTo>
                <a:cubicBezTo>
                  <a:pt x="28598" y="355487"/>
                  <a:pt x="38746" y="392326"/>
                  <a:pt x="55352" y="425480"/>
                </a:cubicBezTo>
                <a:lnTo>
                  <a:pt x="162365" y="425480"/>
                </a:lnTo>
                <a:cubicBezTo>
                  <a:pt x="154984" y="392326"/>
                  <a:pt x="150372" y="355487"/>
                  <a:pt x="149449" y="315887"/>
                </a:cubicBezTo>
                <a:close/>
                <a:moveTo>
                  <a:pt x="261941" y="222806"/>
                </a:moveTo>
                <a:cubicBezTo>
                  <a:pt x="278539" y="222806"/>
                  <a:pt x="293294" y="230176"/>
                  <a:pt x="303437" y="242151"/>
                </a:cubicBezTo>
                <a:cubicBezTo>
                  <a:pt x="313581" y="230176"/>
                  <a:pt x="328336" y="222806"/>
                  <a:pt x="344934" y="222806"/>
                </a:cubicBezTo>
                <a:cubicBezTo>
                  <a:pt x="354156" y="222806"/>
                  <a:pt x="363377" y="224649"/>
                  <a:pt x="370754" y="229255"/>
                </a:cubicBezTo>
                <a:cubicBezTo>
                  <a:pt x="387353" y="238467"/>
                  <a:pt x="398419" y="255969"/>
                  <a:pt x="398419" y="276236"/>
                </a:cubicBezTo>
                <a:cubicBezTo>
                  <a:pt x="398419" y="281763"/>
                  <a:pt x="397497" y="287290"/>
                  <a:pt x="395653" y="292817"/>
                </a:cubicBezTo>
                <a:cubicBezTo>
                  <a:pt x="391964" y="309399"/>
                  <a:pt x="376287" y="328744"/>
                  <a:pt x="357844" y="344404"/>
                </a:cubicBezTo>
                <a:lnTo>
                  <a:pt x="357844" y="372961"/>
                </a:lnTo>
                <a:cubicBezTo>
                  <a:pt x="357844" y="380331"/>
                  <a:pt x="352311" y="386779"/>
                  <a:pt x="344934" y="386779"/>
                </a:cubicBezTo>
                <a:cubicBezTo>
                  <a:pt x="337557" y="386779"/>
                  <a:pt x="332024" y="380331"/>
                  <a:pt x="332024" y="372961"/>
                </a:cubicBezTo>
                <a:lnTo>
                  <a:pt x="332024" y="366513"/>
                </a:lnTo>
                <a:cubicBezTo>
                  <a:pt x="315425" y="378489"/>
                  <a:pt x="303437" y="386779"/>
                  <a:pt x="303437" y="386779"/>
                </a:cubicBezTo>
                <a:cubicBezTo>
                  <a:pt x="303437" y="386779"/>
                  <a:pt x="296982" y="382173"/>
                  <a:pt x="286839" y="375725"/>
                </a:cubicBezTo>
                <a:lnTo>
                  <a:pt x="286839" y="398755"/>
                </a:lnTo>
                <a:cubicBezTo>
                  <a:pt x="286839" y="405203"/>
                  <a:pt x="282228" y="409809"/>
                  <a:pt x="275773" y="409809"/>
                </a:cubicBezTo>
                <a:cubicBezTo>
                  <a:pt x="270240" y="409809"/>
                  <a:pt x="265629" y="405203"/>
                  <a:pt x="265629" y="398755"/>
                </a:cubicBezTo>
                <a:lnTo>
                  <a:pt x="265629" y="359143"/>
                </a:lnTo>
                <a:cubicBezTo>
                  <a:pt x="263785" y="358222"/>
                  <a:pt x="261941" y="356380"/>
                  <a:pt x="259174" y="354537"/>
                </a:cubicBezTo>
                <a:lnTo>
                  <a:pt x="259174" y="373883"/>
                </a:lnTo>
                <a:cubicBezTo>
                  <a:pt x="259174" y="381252"/>
                  <a:pt x="253641" y="387701"/>
                  <a:pt x="246264" y="387701"/>
                </a:cubicBezTo>
                <a:cubicBezTo>
                  <a:pt x="238887" y="387701"/>
                  <a:pt x="233354" y="381252"/>
                  <a:pt x="233354" y="373883"/>
                </a:cubicBezTo>
                <a:lnTo>
                  <a:pt x="233354" y="329665"/>
                </a:lnTo>
                <a:cubicBezTo>
                  <a:pt x="222288" y="317690"/>
                  <a:pt x="213067" y="304793"/>
                  <a:pt x="210300" y="292817"/>
                </a:cubicBezTo>
                <a:cubicBezTo>
                  <a:pt x="209378" y="287290"/>
                  <a:pt x="208456" y="281763"/>
                  <a:pt x="208456" y="276236"/>
                </a:cubicBezTo>
                <a:cubicBezTo>
                  <a:pt x="208456" y="255969"/>
                  <a:pt x="219522" y="238467"/>
                  <a:pt x="236121" y="229255"/>
                </a:cubicBezTo>
                <a:cubicBezTo>
                  <a:pt x="243498" y="224649"/>
                  <a:pt x="252719" y="222806"/>
                  <a:pt x="261941" y="222806"/>
                </a:cubicBezTo>
                <a:close/>
                <a:moveTo>
                  <a:pt x="444657" y="179585"/>
                </a:moveTo>
                <a:cubicBezTo>
                  <a:pt x="452038" y="213660"/>
                  <a:pt x="456650" y="250499"/>
                  <a:pt x="457573" y="290100"/>
                </a:cubicBezTo>
                <a:lnTo>
                  <a:pt x="580269" y="290100"/>
                </a:lnTo>
                <a:cubicBezTo>
                  <a:pt x="578424" y="250499"/>
                  <a:pt x="568276" y="213660"/>
                  <a:pt x="551670" y="179585"/>
                </a:cubicBezTo>
                <a:close/>
                <a:moveTo>
                  <a:pt x="190040" y="179585"/>
                </a:moveTo>
                <a:cubicBezTo>
                  <a:pt x="181738" y="213660"/>
                  <a:pt x="177125" y="250499"/>
                  <a:pt x="176202" y="290100"/>
                </a:cubicBezTo>
                <a:lnTo>
                  <a:pt x="176202" y="315887"/>
                </a:lnTo>
                <a:cubicBezTo>
                  <a:pt x="177125" y="355487"/>
                  <a:pt x="181738" y="392326"/>
                  <a:pt x="190040" y="425480"/>
                </a:cubicBezTo>
                <a:lnTo>
                  <a:pt x="416982" y="425480"/>
                </a:lnTo>
                <a:cubicBezTo>
                  <a:pt x="425284" y="392326"/>
                  <a:pt x="429897" y="355487"/>
                  <a:pt x="430820" y="315887"/>
                </a:cubicBezTo>
                <a:lnTo>
                  <a:pt x="430820" y="290100"/>
                </a:lnTo>
                <a:cubicBezTo>
                  <a:pt x="429897" y="250499"/>
                  <a:pt x="425284" y="213660"/>
                  <a:pt x="416982" y="179585"/>
                </a:cubicBezTo>
                <a:lnTo>
                  <a:pt x="316426" y="179585"/>
                </a:lnTo>
                <a:lnTo>
                  <a:pt x="290596" y="179585"/>
                </a:lnTo>
                <a:close/>
                <a:moveTo>
                  <a:pt x="55352" y="179585"/>
                </a:moveTo>
                <a:cubicBezTo>
                  <a:pt x="38746" y="213660"/>
                  <a:pt x="28598" y="250499"/>
                  <a:pt x="26753" y="290100"/>
                </a:cubicBezTo>
                <a:lnTo>
                  <a:pt x="149449" y="290100"/>
                </a:lnTo>
                <a:cubicBezTo>
                  <a:pt x="150372" y="250499"/>
                  <a:pt x="154984" y="213660"/>
                  <a:pt x="162365" y="179585"/>
                </a:cubicBezTo>
                <a:close/>
                <a:moveTo>
                  <a:pt x="378236" y="36838"/>
                </a:moveTo>
                <a:cubicBezTo>
                  <a:pt x="403144" y="63545"/>
                  <a:pt x="424362" y="104067"/>
                  <a:pt x="438200" y="153799"/>
                </a:cubicBezTo>
                <a:lnTo>
                  <a:pt x="535987" y="153799"/>
                </a:lnTo>
                <a:cubicBezTo>
                  <a:pt x="500009" y="97621"/>
                  <a:pt x="443735" y="55257"/>
                  <a:pt x="378236" y="36838"/>
                </a:cubicBezTo>
                <a:close/>
                <a:moveTo>
                  <a:pt x="228786" y="36838"/>
                </a:moveTo>
                <a:cubicBezTo>
                  <a:pt x="163287" y="55257"/>
                  <a:pt x="107013" y="97621"/>
                  <a:pt x="70112" y="153799"/>
                </a:cubicBezTo>
                <a:lnTo>
                  <a:pt x="168822" y="153799"/>
                </a:lnTo>
                <a:cubicBezTo>
                  <a:pt x="182660" y="104067"/>
                  <a:pt x="203878" y="63545"/>
                  <a:pt x="228786" y="36838"/>
                </a:cubicBezTo>
                <a:close/>
                <a:moveTo>
                  <a:pt x="316426" y="27628"/>
                </a:moveTo>
                <a:lnTo>
                  <a:pt x="316426" y="153799"/>
                </a:lnTo>
                <a:lnTo>
                  <a:pt x="409601" y="153799"/>
                </a:lnTo>
                <a:cubicBezTo>
                  <a:pt x="389306" y="85648"/>
                  <a:pt x="355172" y="36838"/>
                  <a:pt x="316426" y="27628"/>
                </a:cubicBezTo>
                <a:close/>
                <a:moveTo>
                  <a:pt x="290596" y="27628"/>
                </a:moveTo>
                <a:cubicBezTo>
                  <a:pt x="251850" y="36838"/>
                  <a:pt x="217716" y="85648"/>
                  <a:pt x="196498" y="153799"/>
                </a:cubicBezTo>
                <a:lnTo>
                  <a:pt x="290596" y="153799"/>
                </a:lnTo>
                <a:close/>
                <a:moveTo>
                  <a:pt x="303511" y="0"/>
                </a:moveTo>
                <a:cubicBezTo>
                  <a:pt x="470488" y="0"/>
                  <a:pt x="607022" y="136301"/>
                  <a:pt x="607022" y="302993"/>
                </a:cubicBezTo>
                <a:cubicBezTo>
                  <a:pt x="607022" y="469685"/>
                  <a:pt x="470488" y="605986"/>
                  <a:pt x="303511" y="605986"/>
                </a:cubicBezTo>
                <a:cubicBezTo>
                  <a:pt x="136534" y="605986"/>
                  <a:pt x="0" y="469685"/>
                  <a:pt x="0" y="302993"/>
                </a:cubicBezTo>
                <a:cubicBezTo>
                  <a:pt x="0" y="136301"/>
                  <a:pt x="136534" y="0"/>
                  <a:pt x="3035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9488916" y="2406580"/>
            <a:ext cx="1358901" cy="599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310" fontAlgn="ctr">
              <a:defRPr/>
            </a:pPr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ea typeface="方正兰亭黑简体"/>
              </a:rPr>
              <a:t>Security group</a:t>
            </a:r>
            <a:endParaRPr lang="en-US" altLang="zh-CN" sz="105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Inbound and outbound control</a:t>
            </a:r>
            <a:endParaRPr lang="en-US" altLang="zh-CN" sz="900" dirty="0">
              <a:solidFill>
                <a:srgbClr val="66666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685310" fontAlgn="ctr">
              <a:defRPr/>
            </a:pPr>
            <a:r>
              <a:rPr lang="en-US" sz="900" dirty="0">
                <a:solidFill>
                  <a:srgbClr val="666666">
                    <a:lumMod val="75000"/>
                  </a:srgbClr>
                </a:solidFill>
                <a:latin typeface="Arial" panose="020B0604020202020204" pitchFamily="34" charset="0"/>
                <a:ea typeface="方正兰亭黑简体"/>
              </a:rPr>
              <a:t>Multi-protocol precise control</a:t>
            </a:r>
          </a:p>
        </p:txBody>
      </p:sp>
      <p:sp>
        <p:nvSpPr>
          <p:cNvPr id="5" name="矩形 4"/>
          <p:cNvSpPr/>
          <p:nvPr/>
        </p:nvSpPr>
        <p:spPr>
          <a:xfrm>
            <a:off x="5404319" y="1368773"/>
            <a:ext cx="2602619" cy="3566442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22964" y="1424770"/>
            <a:ext cx="1286950" cy="2768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Host security</a:t>
            </a:r>
          </a:p>
        </p:txBody>
      </p:sp>
      <p:sp>
        <p:nvSpPr>
          <p:cNvPr id="104" name="矩形 103"/>
          <p:cNvSpPr/>
          <p:nvPr/>
        </p:nvSpPr>
        <p:spPr>
          <a:xfrm>
            <a:off x="2736337" y="1385045"/>
            <a:ext cx="2602619" cy="3534548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3191693" y="1424770"/>
            <a:ext cx="1856827" cy="2768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Management and O&amp;M</a:t>
            </a:r>
          </a:p>
        </p:txBody>
      </p:sp>
      <p:sp>
        <p:nvSpPr>
          <p:cNvPr id="106" name="矩形 105"/>
          <p:cNvSpPr/>
          <p:nvPr/>
        </p:nvSpPr>
        <p:spPr>
          <a:xfrm>
            <a:off x="1362791" y="1382512"/>
            <a:ext cx="1323272" cy="3550835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1580572" y="1424770"/>
            <a:ext cx="952846" cy="2768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Network</a:t>
            </a:r>
          </a:p>
        </p:txBody>
      </p:sp>
      <p:sp>
        <p:nvSpPr>
          <p:cNvPr id="108" name="矩形 107"/>
          <p:cNvSpPr/>
          <p:nvPr/>
        </p:nvSpPr>
        <p:spPr>
          <a:xfrm>
            <a:off x="8145551" y="1364505"/>
            <a:ext cx="2761354" cy="3563425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endParaRPr lang="en-US" altLang="zh-CN" sz="1799" dirty="0">
              <a:solidFill>
                <a:srgbClr val="666666"/>
              </a:solidFill>
              <a:latin typeface="Arial" panose="020B0604020202020204" pitchFamily="34" charset="0"/>
              <a:ea typeface="方正兰亭黑简体"/>
            </a:endParaRPr>
          </a:p>
        </p:txBody>
      </p:sp>
      <p:sp>
        <p:nvSpPr>
          <p:cNvPr id="62" name="external-link_1424"/>
          <p:cNvSpPr>
            <a:spLocks noChangeAspect="1"/>
          </p:cNvSpPr>
          <p:nvPr/>
        </p:nvSpPr>
        <p:spPr bwMode="auto">
          <a:xfrm>
            <a:off x="10023904" y="2024095"/>
            <a:ext cx="305397" cy="304832"/>
          </a:xfrm>
          <a:custGeom>
            <a:avLst/>
            <a:gdLst>
              <a:gd name="connsiteX0" fmla="*/ 104962 w 560454"/>
              <a:gd name="connsiteY0" fmla="*/ 108049 h 559418"/>
              <a:gd name="connsiteX1" fmla="*/ 243836 w 560454"/>
              <a:gd name="connsiteY1" fmla="*/ 108049 h 559418"/>
              <a:gd name="connsiteX2" fmla="*/ 179244 w 560454"/>
              <a:gd name="connsiteY2" fmla="*/ 172530 h 559418"/>
              <a:gd name="connsiteX3" fmla="*/ 104962 w 560454"/>
              <a:gd name="connsiteY3" fmla="*/ 172530 h 559418"/>
              <a:gd name="connsiteX4" fmla="*/ 64592 w 560454"/>
              <a:gd name="connsiteY4" fmla="*/ 212831 h 559418"/>
              <a:gd name="connsiteX5" fmla="*/ 64592 w 560454"/>
              <a:gd name="connsiteY5" fmla="*/ 454636 h 559418"/>
              <a:gd name="connsiteX6" fmla="*/ 104962 w 560454"/>
              <a:gd name="connsiteY6" fmla="*/ 494937 h 559418"/>
              <a:gd name="connsiteX7" fmla="*/ 347184 w 560454"/>
              <a:gd name="connsiteY7" fmla="*/ 494937 h 559418"/>
              <a:gd name="connsiteX8" fmla="*/ 387554 w 560454"/>
              <a:gd name="connsiteY8" fmla="*/ 454636 h 559418"/>
              <a:gd name="connsiteX9" fmla="*/ 387554 w 560454"/>
              <a:gd name="connsiteY9" fmla="*/ 382094 h 559418"/>
              <a:gd name="connsiteX10" fmla="*/ 452146 w 560454"/>
              <a:gd name="connsiteY10" fmla="*/ 317613 h 559418"/>
              <a:gd name="connsiteX11" fmla="*/ 452146 w 560454"/>
              <a:gd name="connsiteY11" fmla="*/ 454636 h 559418"/>
              <a:gd name="connsiteX12" fmla="*/ 347184 w 560454"/>
              <a:gd name="connsiteY12" fmla="*/ 559418 h 559418"/>
              <a:gd name="connsiteX13" fmla="*/ 104962 w 560454"/>
              <a:gd name="connsiteY13" fmla="*/ 559418 h 559418"/>
              <a:gd name="connsiteX14" fmla="*/ 0 w 560454"/>
              <a:gd name="connsiteY14" fmla="*/ 454636 h 559418"/>
              <a:gd name="connsiteX15" fmla="*/ 0 w 560454"/>
              <a:gd name="connsiteY15" fmla="*/ 212831 h 559418"/>
              <a:gd name="connsiteX16" fmla="*/ 104962 w 560454"/>
              <a:gd name="connsiteY16" fmla="*/ 108049 h 559418"/>
              <a:gd name="connsiteX17" fmla="*/ 264842 w 560454"/>
              <a:gd name="connsiteY17" fmla="*/ 0 h 559418"/>
              <a:gd name="connsiteX18" fmla="*/ 486147 w 560454"/>
              <a:gd name="connsiteY18" fmla="*/ 0 h 559418"/>
              <a:gd name="connsiteX19" fmla="*/ 560454 w 560454"/>
              <a:gd name="connsiteY19" fmla="*/ 74157 h 559418"/>
              <a:gd name="connsiteX20" fmla="*/ 560454 w 560454"/>
              <a:gd name="connsiteY20" fmla="*/ 293405 h 559418"/>
              <a:gd name="connsiteX21" fmla="*/ 528147 w 560454"/>
              <a:gd name="connsiteY21" fmla="*/ 309527 h 559418"/>
              <a:gd name="connsiteX22" fmla="*/ 458686 w 560454"/>
              <a:gd name="connsiteY22" fmla="*/ 241818 h 559418"/>
              <a:gd name="connsiteX23" fmla="*/ 340764 w 560454"/>
              <a:gd name="connsiteY23" fmla="*/ 361114 h 559418"/>
              <a:gd name="connsiteX24" fmla="*/ 251919 w 560454"/>
              <a:gd name="connsiteY24" fmla="*/ 361114 h 559418"/>
              <a:gd name="connsiteX25" fmla="*/ 198612 w 560454"/>
              <a:gd name="connsiteY25" fmla="*/ 309527 h 559418"/>
              <a:gd name="connsiteX26" fmla="*/ 198612 w 560454"/>
              <a:gd name="connsiteY26" fmla="*/ 220860 h 559418"/>
              <a:gd name="connsiteX27" fmla="*/ 318149 w 560454"/>
              <a:gd name="connsiteY27" fmla="*/ 101563 h 559418"/>
              <a:gd name="connsiteX28" fmla="*/ 248688 w 560454"/>
              <a:gd name="connsiteY28" fmla="*/ 32242 h 559418"/>
              <a:gd name="connsiteX29" fmla="*/ 264842 w 560454"/>
              <a:gd name="connsiteY29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0454" h="559418">
                <a:moveTo>
                  <a:pt x="104962" y="108049"/>
                </a:moveTo>
                <a:lnTo>
                  <a:pt x="243836" y="108049"/>
                </a:lnTo>
                <a:lnTo>
                  <a:pt x="179244" y="172530"/>
                </a:lnTo>
                <a:lnTo>
                  <a:pt x="104962" y="172530"/>
                </a:lnTo>
                <a:cubicBezTo>
                  <a:pt x="82355" y="172530"/>
                  <a:pt x="64592" y="190263"/>
                  <a:pt x="64592" y="212831"/>
                </a:cubicBezTo>
                <a:lnTo>
                  <a:pt x="64592" y="454636"/>
                </a:lnTo>
                <a:cubicBezTo>
                  <a:pt x="64592" y="475592"/>
                  <a:pt x="82355" y="494937"/>
                  <a:pt x="104962" y="494937"/>
                </a:cubicBezTo>
                <a:lnTo>
                  <a:pt x="347184" y="494937"/>
                </a:lnTo>
                <a:cubicBezTo>
                  <a:pt x="369791" y="494937"/>
                  <a:pt x="387554" y="475592"/>
                  <a:pt x="387554" y="454636"/>
                </a:cubicBezTo>
                <a:lnTo>
                  <a:pt x="387554" y="382094"/>
                </a:lnTo>
                <a:lnTo>
                  <a:pt x="452146" y="317613"/>
                </a:lnTo>
                <a:lnTo>
                  <a:pt x="452146" y="454636"/>
                </a:lnTo>
                <a:cubicBezTo>
                  <a:pt x="452146" y="512669"/>
                  <a:pt x="405317" y="559418"/>
                  <a:pt x="347184" y="559418"/>
                </a:cubicBezTo>
                <a:lnTo>
                  <a:pt x="104962" y="559418"/>
                </a:lnTo>
                <a:cubicBezTo>
                  <a:pt x="46829" y="559418"/>
                  <a:pt x="0" y="512669"/>
                  <a:pt x="0" y="454636"/>
                </a:cubicBezTo>
                <a:lnTo>
                  <a:pt x="0" y="212831"/>
                </a:lnTo>
                <a:cubicBezTo>
                  <a:pt x="0" y="154798"/>
                  <a:pt x="46829" y="108049"/>
                  <a:pt x="104962" y="108049"/>
                </a:cubicBezTo>
                <a:close/>
                <a:moveTo>
                  <a:pt x="264842" y="0"/>
                </a:moveTo>
                <a:lnTo>
                  <a:pt x="486147" y="0"/>
                </a:lnTo>
                <a:cubicBezTo>
                  <a:pt x="560454" y="0"/>
                  <a:pt x="560454" y="0"/>
                  <a:pt x="560454" y="74157"/>
                </a:cubicBezTo>
                <a:lnTo>
                  <a:pt x="560454" y="293405"/>
                </a:lnTo>
                <a:cubicBezTo>
                  <a:pt x="560454" y="335320"/>
                  <a:pt x="550762" y="333708"/>
                  <a:pt x="528147" y="309527"/>
                </a:cubicBezTo>
                <a:lnTo>
                  <a:pt x="458686" y="241818"/>
                </a:lnTo>
                <a:lnTo>
                  <a:pt x="340764" y="361114"/>
                </a:lnTo>
                <a:cubicBezTo>
                  <a:pt x="316533" y="385296"/>
                  <a:pt x="276149" y="385296"/>
                  <a:pt x="251919" y="361114"/>
                </a:cubicBezTo>
                <a:lnTo>
                  <a:pt x="198612" y="309527"/>
                </a:lnTo>
                <a:cubicBezTo>
                  <a:pt x="174381" y="285345"/>
                  <a:pt x="174381" y="245042"/>
                  <a:pt x="198612" y="220860"/>
                </a:cubicBezTo>
                <a:lnTo>
                  <a:pt x="318149" y="101563"/>
                </a:lnTo>
                <a:lnTo>
                  <a:pt x="248688" y="32242"/>
                </a:lnTo>
                <a:cubicBezTo>
                  <a:pt x="227688" y="11285"/>
                  <a:pt x="224457" y="0"/>
                  <a:pt x="264842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fontAlgn="ctr"/>
            <a:endParaRPr lang="en-US" altLang="zh-CN" sz="1799" dirty="0">
              <a:latin typeface="Arial" panose="020B0604020202020204" pitchFamily="34" charset="0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9913905" y="1912320"/>
            <a:ext cx="525395" cy="526156"/>
          </a:xfrm>
          <a:prstGeom prst="ellipse">
            <a:avLst/>
          </a:prstGeom>
          <a:noFill/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26" tIns="34264" rIns="68526" bIns="342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10" fontAlgn="ctr">
              <a:defRPr/>
            </a:pPr>
            <a:endParaRPr lang="en-US" altLang="zh-CN" sz="900" dirty="0">
              <a:solidFill>
                <a:srgbClr val="66666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932990" y="1424770"/>
            <a:ext cx="1286950" cy="2768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14112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VM </a:t>
            </a:r>
            <a:r>
              <a:rPr lang="en-US" altLang="zh-CN" sz="12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</a:t>
            </a: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ecurity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9707218" y="1339"/>
            <a:ext cx="2484783" cy="277368"/>
            <a:chOff x="9730420" y="5288"/>
            <a:chExt cx="2485754" cy="277476"/>
          </a:xfrm>
        </p:grpSpPr>
        <p:sp>
          <p:nvSpPr>
            <p:cNvPr id="111" name="矩形 596"/>
            <p:cNvSpPr/>
            <p:nvPr/>
          </p:nvSpPr>
          <p:spPr>
            <a:xfrm>
              <a:off x="9730420" y="528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Stability and Reliability</a:t>
              </a:r>
            </a:p>
          </p:txBody>
        </p:sp>
        <p:sp>
          <p:nvSpPr>
            <p:cNvPr id="112" name="矩形 597"/>
            <p:cNvSpPr/>
            <p:nvPr/>
          </p:nvSpPr>
          <p:spPr>
            <a:xfrm>
              <a:off x="10510062" y="5288"/>
              <a:ext cx="765678" cy="27747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High Efficiency</a:t>
              </a:r>
            </a:p>
          </p:txBody>
        </p:sp>
        <p:sp>
          <p:nvSpPr>
            <p:cNvPr id="113" name="矩形 599"/>
            <p:cNvSpPr/>
            <p:nvPr/>
          </p:nvSpPr>
          <p:spPr>
            <a:xfrm>
              <a:off x="11289703" y="5288"/>
              <a:ext cx="926471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方正兰亭黑简体"/>
                </a:rPr>
                <a:t>Security and Trustworthiness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4709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155104" y="2908067"/>
            <a:ext cx="11881793" cy="1041868"/>
          </a:xfrm>
          <a:prstGeom prst="rect">
            <a:avLst/>
          </a:prstGeom>
        </p:spPr>
        <p:txBody>
          <a:bodyPr wrap="square" lIns="121807" tIns="60906" rIns="121807" bIns="60906" anchor="ctr">
            <a:noAutofit/>
          </a:bodyPr>
          <a:lstStyle>
            <a:lvl1pPr algn="ctr" defTabSz="1187679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C00000"/>
                </a:solidFill>
                <a:latin typeface="Arial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defTabSz="1187204" fontAlgn="ctr">
              <a:defRPr/>
            </a:pPr>
            <a:r>
              <a:rPr lang="en-US" sz="4398" b="0" dirty="0">
                <a:latin typeface="Arial" panose="020B0604020202020204" pitchFamily="34" charset="0"/>
              </a:rPr>
              <a:t>V. Solution</a:t>
            </a:r>
          </a:p>
        </p:txBody>
      </p:sp>
    </p:spTree>
    <p:extLst>
      <p:ext uri="{BB962C8B-B14F-4D97-AF65-F5344CB8AC3E}">
        <p14:creationId xmlns:p14="http://schemas.microsoft.com/office/powerpoint/2010/main" val="1756207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F295E5-0885-4761-8F7F-FB37E02850A0}"/>
              </a:ext>
            </a:extLst>
          </p:cNvPr>
          <p:cNvSpPr txBox="1">
            <a:spLocks/>
          </p:cNvSpPr>
          <p:nvPr/>
        </p:nvSpPr>
        <p:spPr bwMode="auto">
          <a:xfrm>
            <a:off x="316786" y="164343"/>
            <a:ext cx="11705418" cy="504395"/>
          </a:xfrm>
          <a:prstGeom prst="rect">
            <a:avLst/>
          </a:prstGeom>
        </p:spPr>
        <p:txBody>
          <a:bodyPr lIns="121807" tIns="60906" rIns="121807" bIns="60906" anchor="ctr"/>
          <a:lstStyle>
            <a:lvl1pPr algn="l" defTabSz="11876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C00000"/>
                </a:solidFill>
                <a:latin typeface="+mj-ea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799" b="1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Branch Office Solution</a:t>
            </a:r>
          </a:p>
        </p:txBody>
      </p:sp>
      <p:sp>
        <p:nvSpPr>
          <p:cNvPr id="216" name="矩形 14">
            <a:extLst>
              <a:ext uri="{FF2B5EF4-FFF2-40B4-BE49-F238E27FC236}">
                <a16:creationId xmlns:a16="http://schemas.microsoft.com/office/drawing/2014/main" id="{DEA492E2-4DBD-4F1E-A3E1-F07F7187B6C0}"/>
              </a:ext>
            </a:extLst>
          </p:cNvPr>
          <p:cNvSpPr/>
          <p:nvPr/>
        </p:nvSpPr>
        <p:spPr>
          <a:xfrm>
            <a:off x="7995744" y="5261540"/>
            <a:ext cx="3109396" cy="208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36" tIns="34268" rIns="68536" bIns="34268" numCol="1" rtlCol="0" anchor="ctr" anchorCtr="0" compatLnSpc="1">
            <a:prstTxWarp prst="textNoShape">
              <a:avLst/>
            </a:prstTxWarp>
          </a:bodyPr>
          <a:lstStyle/>
          <a:p>
            <a:pPr defTabSz="685326">
              <a:buClr>
                <a:srgbClr val="CC9900"/>
              </a:buClr>
              <a:defRPr/>
            </a:pPr>
            <a:r>
              <a:rPr lang="zh-CN" altLang="en-US" sz="1999" kern="0" dirty="0">
                <a:solidFill>
                  <a:srgbClr val="000000"/>
                </a:solidFill>
                <a:ea typeface="微软雅黑"/>
              </a:rPr>
              <a:t>Performance statistics</a:t>
            </a:r>
          </a:p>
        </p:txBody>
      </p:sp>
      <p:sp>
        <p:nvSpPr>
          <p:cNvPr id="217" name="矩形 15">
            <a:extLst>
              <a:ext uri="{FF2B5EF4-FFF2-40B4-BE49-F238E27FC236}">
                <a16:creationId xmlns:a16="http://schemas.microsoft.com/office/drawing/2014/main" id="{4C3C4B74-6337-4728-B8A1-2C798851CF16}"/>
              </a:ext>
            </a:extLst>
          </p:cNvPr>
          <p:cNvSpPr/>
          <p:nvPr/>
        </p:nvSpPr>
        <p:spPr>
          <a:xfrm>
            <a:off x="8029596" y="3015806"/>
            <a:ext cx="3109396" cy="2102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36" tIns="34268" rIns="68536" bIns="34268" numCol="1" rtlCol="0" anchor="ctr" anchorCtr="0" compatLnSpc="1">
            <a:prstTxWarp prst="textNoShape">
              <a:avLst/>
            </a:prstTxWarp>
          </a:bodyPr>
          <a:lstStyle/>
          <a:p>
            <a:pPr defTabSz="685326">
              <a:buClr>
                <a:srgbClr val="CC9900"/>
              </a:buClr>
              <a:defRPr/>
            </a:pPr>
            <a:r>
              <a:rPr lang="zh-CN" altLang="en-US" sz="1999" kern="0" dirty="0">
                <a:solidFill>
                  <a:srgbClr val="000000"/>
                </a:solidFill>
                <a:ea typeface="微软雅黑"/>
              </a:rPr>
              <a:t>Alarm management</a:t>
            </a:r>
          </a:p>
        </p:txBody>
      </p:sp>
      <p:sp>
        <p:nvSpPr>
          <p:cNvPr id="218" name="矩形 16">
            <a:extLst>
              <a:ext uri="{FF2B5EF4-FFF2-40B4-BE49-F238E27FC236}">
                <a16:creationId xmlns:a16="http://schemas.microsoft.com/office/drawing/2014/main" id="{02EB0AB7-0A93-433A-A327-1B598E7B104F}"/>
              </a:ext>
            </a:extLst>
          </p:cNvPr>
          <p:cNvSpPr/>
          <p:nvPr/>
        </p:nvSpPr>
        <p:spPr>
          <a:xfrm>
            <a:off x="7995744" y="3804102"/>
            <a:ext cx="3109396" cy="21026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36" tIns="34268" rIns="68536" bIns="34268" numCol="1" rtlCol="0" anchor="ctr" anchorCtr="0" compatLnSpc="1">
            <a:prstTxWarp prst="textNoShape">
              <a:avLst/>
            </a:prstTxWarp>
          </a:bodyPr>
          <a:lstStyle/>
          <a:p>
            <a:pPr defTabSz="685326">
              <a:buClr>
                <a:srgbClr val="CC9900"/>
              </a:buClr>
              <a:defRPr/>
            </a:pPr>
            <a:r>
              <a:rPr lang="zh-CN" altLang="en-US" sz="1999" kern="0" dirty="0">
                <a:solidFill>
                  <a:srgbClr val="000000"/>
                </a:solidFill>
                <a:ea typeface="微软雅黑"/>
              </a:rPr>
              <a:t>Unified configuration</a:t>
            </a:r>
          </a:p>
        </p:txBody>
      </p:sp>
      <p:pic>
        <p:nvPicPr>
          <p:cNvPr id="219" name="Picture 2" descr="“error icon png”的图片搜索结果">
            <a:extLst>
              <a:ext uri="{FF2B5EF4-FFF2-40B4-BE49-F238E27FC236}">
                <a16:creationId xmlns:a16="http://schemas.microsoft.com/office/drawing/2014/main" id="{6F30F34F-4F43-4E1A-8FA1-A9D62103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38" y="2921749"/>
            <a:ext cx="410168" cy="4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4" descr="“performance icon png”的图片搜索结果">
            <a:extLst>
              <a:ext uri="{FF2B5EF4-FFF2-40B4-BE49-F238E27FC236}">
                <a16:creationId xmlns:a16="http://schemas.microsoft.com/office/drawing/2014/main" id="{59284595-804C-465D-8E0E-7CB3E05F7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38" y="5152400"/>
            <a:ext cx="405020" cy="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6" descr="“configuration icon png”的图片搜索结果">
            <a:extLst>
              <a:ext uri="{FF2B5EF4-FFF2-40B4-BE49-F238E27FC236}">
                <a16:creationId xmlns:a16="http://schemas.microsoft.com/office/drawing/2014/main" id="{A72F0FE2-7EAE-434E-A262-B9F0B859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38" y="3726008"/>
            <a:ext cx="381347" cy="38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矩形 16">
            <a:extLst>
              <a:ext uri="{FF2B5EF4-FFF2-40B4-BE49-F238E27FC236}">
                <a16:creationId xmlns:a16="http://schemas.microsoft.com/office/drawing/2014/main" id="{CE90A2A6-3B28-4DB5-9D6A-707720BF7FAE}"/>
              </a:ext>
            </a:extLst>
          </p:cNvPr>
          <p:cNvSpPr/>
          <p:nvPr/>
        </p:nvSpPr>
        <p:spPr>
          <a:xfrm>
            <a:off x="8012670" y="2278285"/>
            <a:ext cx="3109396" cy="21026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36" tIns="34268" rIns="68536" bIns="34268" numCol="1" rtlCol="0" anchor="ctr" anchorCtr="0" compatLnSpc="1">
            <a:prstTxWarp prst="textNoShape">
              <a:avLst/>
            </a:prstTxWarp>
          </a:bodyPr>
          <a:lstStyle/>
          <a:p>
            <a:pPr defTabSz="685326">
              <a:buClr>
                <a:srgbClr val="CC9900"/>
              </a:buClr>
              <a:defRPr/>
            </a:pPr>
            <a:r>
              <a:rPr lang="zh-CN" altLang="en-US" sz="1999" kern="0" dirty="0">
                <a:solidFill>
                  <a:srgbClr val="000000"/>
                </a:solidFill>
                <a:ea typeface="微软雅黑"/>
              </a:rPr>
              <a:t>Site Management</a:t>
            </a:r>
          </a:p>
        </p:txBody>
      </p:sp>
      <p:grpSp>
        <p:nvGrpSpPr>
          <p:cNvPr id="225" name="组合 28914">
            <a:extLst>
              <a:ext uri="{FF2B5EF4-FFF2-40B4-BE49-F238E27FC236}">
                <a16:creationId xmlns:a16="http://schemas.microsoft.com/office/drawing/2014/main" id="{24738478-1276-46B1-8690-ECFC694B4160}"/>
              </a:ext>
            </a:extLst>
          </p:cNvPr>
          <p:cNvGrpSpPr>
            <a:grpSpLocks/>
          </p:cNvGrpSpPr>
          <p:nvPr/>
        </p:nvGrpSpPr>
        <p:grpSpPr bwMode="auto">
          <a:xfrm>
            <a:off x="7254638" y="2234773"/>
            <a:ext cx="327744" cy="292885"/>
            <a:chOff x="5368925" y="2644776"/>
            <a:chExt cx="631825" cy="539750"/>
          </a:xfrm>
        </p:grpSpPr>
        <p:sp>
          <p:nvSpPr>
            <p:cNvPr id="226" name="Freeform 201">
              <a:extLst>
                <a:ext uri="{FF2B5EF4-FFF2-40B4-BE49-F238E27FC236}">
                  <a16:creationId xmlns:a16="http://schemas.microsoft.com/office/drawing/2014/main" id="{D8C85BD7-27F8-4D7B-83C7-51268CAA4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8650" y="2644776"/>
              <a:ext cx="292100" cy="523875"/>
            </a:xfrm>
            <a:custGeom>
              <a:avLst/>
              <a:gdLst>
                <a:gd name="T0" fmla="*/ 2147483647 w 698"/>
                <a:gd name="T1" fmla="*/ 2147483647 h 1249"/>
                <a:gd name="T2" fmla="*/ 2147483647 w 698"/>
                <a:gd name="T3" fmla="*/ 2147483647 h 1249"/>
                <a:gd name="T4" fmla="*/ 2147483647 w 698"/>
                <a:gd name="T5" fmla="*/ 2147483647 h 1249"/>
                <a:gd name="T6" fmla="*/ 2147483647 w 698"/>
                <a:gd name="T7" fmla="*/ 2147483647 h 1249"/>
                <a:gd name="T8" fmla="*/ 2147483647 w 698"/>
                <a:gd name="T9" fmla="*/ 2147483647 h 1249"/>
                <a:gd name="T10" fmla="*/ 2147483647 w 698"/>
                <a:gd name="T11" fmla="*/ 2147483647 h 1249"/>
                <a:gd name="T12" fmla="*/ 2147483647 w 698"/>
                <a:gd name="T13" fmla="*/ 2147483647 h 1249"/>
                <a:gd name="T14" fmla="*/ 2147483647 w 698"/>
                <a:gd name="T15" fmla="*/ 2147483647 h 1249"/>
                <a:gd name="T16" fmla="*/ 2147483647 w 698"/>
                <a:gd name="T17" fmla="*/ 2147483647 h 1249"/>
                <a:gd name="T18" fmla="*/ 2147483647 w 698"/>
                <a:gd name="T19" fmla="*/ 2147483647 h 1249"/>
                <a:gd name="T20" fmla="*/ 2147483647 w 698"/>
                <a:gd name="T21" fmla="*/ 2147483647 h 1249"/>
                <a:gd name="T22" fmla="*/ 2147483647 w 698"/>
                <a:gd name="T23" fmla="*/ 2147483647 h 1249"/>
                <a:gd name="T24" fmla="*/ 2147483647 w 698"/>
                <a:gd name="T25" fmla="*/ 2147483647 h 1249"/>
                <a:gd name="T26" fmla="*/ 0 w 698"/>
                <a:gd name="T27" fmla="*/ 2147483647 h 1249"/>
                <a:gd name="T28" fmla="*/ 0 w 698"/>
                <a:gd name="T29" fmla="*/ 2147483647 h 1249"/>
                <a:gd name="T30" fmla="*/ 2147483647 w 698"/>
                <a:gd name="T31" fmla="*/ 0 h 1249"/>
                <a:gd name="T32" fmla="*/ 2147483647 w 698"/>
                <a:gd name="T33" fmla="*/ 0 h 1249"/>
                <a:gd name="T34" fmla="*/ 2147483647 w 698"/>
                <a:gd name="T35" fmla="*/ 2147483647 h 1249"/>
                <a:gd name="T36" fmla="*/ 2147483647 w 698"/>
                <a:gd name="T37" fmla="*/ 2147483647 h 1249"/>
                <a:gd name="T38" fmla="*/ 2147483647 w 698"/>
                <a:gd name="T39" fmla="*/ 2147483647 h 12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98"/>
                <a:gd name="T61" fmla="*/ 0 h 1249"/>
                <a:gd name="T62" fmla="*/ 698 w 698"/>
                <a:gd name="T63" fmla="*/ 1249 h 12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98" h="1249">
                  <a:moveTo>
                    <a:pt x="665" y="1249"/>
                  </a:moveTo>
                  <a:lnTo>
                    <a:pt x="665" y="1249"/>
                  </a:lnTo>
                  <a:lnTo>
                    <a:pt x="451" y="1249"/>
                  </a:lnTo>
                  <a:cubicBezTo>
                    <a:pt x="432" y="1249"/>
                    <a:pt x="417" y="1234"/>
                    <a:pt x="417" y="1215"/>
                  </a:cubicBezTo>
                  <a:cubicBezTo>
                    <a:pt x="417" y="1197"/>
                    <a:pt x="432" y="1182"/>
                    <a:pt x="451" y="1182"/>
                  </a:cubicBezTo>
                  <a:lnTo>
                    <a:pt x="631" y="1182"/>
                  </a:lnTo>
                  <a:lnTo>
                    <a:pt x="631" y="67"/>
                  </a:lnTo>
                  <a:lnTo>
                    <a:pt x="66" y="67"/>
                  </a:lnTo>
                  <a:lnTo>
                    <a:pt x="66" y="1182"/>
                  </a:lnTo>
                  <a:lnTo>
                    <a:pt x="247" y="1182"/>
                  </a:lnTo>
                  <a:cubicBezTo>
                    <a:pt x="266" y="1182"/>
                    <a:pt x="281" y="1197"/>
                    <a:pt x="281" y="1215"/>
                  </a:cubicBezTo>
                  <a:cubicBezTo>
                    <a:pt x="281" y="1234"/>
                    <a:pt x="266" y="1249"/>
                    <a:pt x="247" y="1249"/>
                  </a:cubicBezTo>
                  <a:lnTo>
                    <a:pt x="33" y="1249"/>
                  </a:lnTo>
                  <a:cubicBezTo>
                    <a:pt x="15" y="1249"/>
                    <a:pt x="0" y="1234"/>
                    <a:pt x="0" y="1215"/>
                  </a:cubicBezTo>
                  <a:lnTo>
                    <a:pt x="0" y="34"/>
                  </a:lnTo>
                  <a:cubicBezTo>
                    <a:pt x="0" y="15"/>
                    <a:pt x="15" y="0"/>
                    <a:pt x="33" y="0"/>
                  </a:cubicBezTo>
                  <a:lnTo>
                    <a:pt x="665" y="0"/>
                  </a:lnTo>
                  <a:cubicBezTo>
                    <a:pt x="683" y="0"/>
                    <a:pt x="698" y="15"/>
                    <a:pt x="698" y="34"/>
                  </a:cubicBezTo>
                  <a:lnTo>
                    <a:pt x="698" y="1215"/>
                  </a:lnTo>
                  <a:cubicBezTo>
                    <a:pt x="698" y="1234"/>
                    <a:pt x="683" y="1249"/>
                    <a:pt x="665" y="1249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27" name="Freeform 202">
              <a:extLst>
                <a:ext uri="{FF2B5EF4-FFF2-40B4-BE49-F238E27FC236}">
                  <a16:creationId xmlns:a16="http://schemas.microsoft.com/office/drawing/2014/main" id="{F840AD83-A2E5-43A4-BF7A-FA514E0CC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925" y="2686051"/>
              <a:ext cx="366713" cy="482600"/>
            </a:xfrm>
            <a:custGeom>
              <a:avLst/>
              <a:gdLst>
                <a:gd name="T0" fmla="*/ 2147483647 w 875"/>
                <a:gd name="T1" fmla="*/ 2147483647 h 1149"/>
                <a:gd name="T2" fmla="*/ 2147483647 w 875"/>
                <a:gd name="T3" fmla="*/ 2147483647 h 1149"/>
                <a:gd name="T4" fmla="*/ 2147483647 w 875"/>
                <a:gd name="T5" fmla="*/ 2147483647 h 1149"/>
                <a:gd name="T6" fmla="*/ 2147483647 w 875"/>
                <a:gd name="T7" fmla="*/ 2147483647 h 1149"/>
                <a:gd name="T8" fmla="*/ 2147483647 w 875"/>
                <a:gd name="T9" fmla="*/ 2147483647 h 1149"/>
                <a:gd name="T10" fmla="*/ 2147483647 w 875"/>
                <a:gd name="T11" fmla="*/ 2147483647 h 1149"/>
                <a:gd name="T12" fmla="*/ 2147483647 w 875"/>
                <a:gd name="T13" fmla="*/ 2147483647 h 1149"/>
                <a:gd name="T14" fmla="*/ 2147483647 w 875"/>
                <a:gd name="T15" fmla="*/ 2147483647 h 1149"/>
                <a:gd name="T16" fmla="*/ 2147483647 w 875"/>
                <a:gd name="T17" fmla="*/ 2147483647 h 1149"/>
                <a:gd name="T18" fmla="*/ 2147483647 w 875"/>
                <a:gd name="T19" fmla="*/ 2147483647 h 1149"/>
                <a:gd name="T20" fmla="*/ 2147483647 w 875"/>
                <a:gd name="T21" fmla="*/ 2147483647 h 1149"/>
                <a:gd name="T22" fmla="*/ 2147483647 w 875"/>
                <a:gd name="T23" fmla="*/ 2147483647 h 1149"/>
                <a:gd name="T24" fmla="*/ 2147483647 w 875"/>
                <a:gd name="T25" fmla="*/ 2147483647 h 1149"/>
                <a:gd name="T26" fmla="*/ 2147483647 w 875"/>
                <a:gd name="T27" fmla="*/ 2147483647 h 1149"/>
                <a:gd name="T28" fmla="*/ 2147483647 w 875"/>
                <a:gd name="T29" fmla="*/ 2147483647 h 1149"/>
                <a:gd name="T30" fmla="*/ 2147483647 w 875"/>
                <a:gd name="T31" fmla="*/ 2147483647 h 1149"/>
                <a:gd name="T32" fmla="*/ 2147483647 w 875"/>
                <a:gd name="T33" fmla="*/ 2147483647 h 1149"/>
                <a:gd name="T34" fmla="*/ 2147483647 w 875"/>
                <a:gd name="T35" fmla="*/ 2147483647 h 1149"/>
                <a:gd name="T36" fmla="*/ 2147483647 w 875"/>
                <a:gd name="T37" fmla="*/ 2147483647 h 1149"/>
                <a:gd name="T38" fmla="*/ 2147483647 w 875"/>
                <a:gd name="T39" fmla="*/ 2147483647 h 1149"/>
                <a:gd name="T40" fmla="*/ 2147483647 w 875"/>
                <a:gd name="T41" fmla="*/ 2147483647 h 1149"/>
                <a:gd name="T42" fmla="*/ 2147483647 w 875"/>
                <a:gd name="T43" fmla="*/ 2147483647 h 1149"/>
                <a:gd name="T44" fmla="*/ 2147483647 w 875"/>
                <a:gd name="T45" fmla="*/ 2147483647 h 1149"/>
                <a:gd name="T46" fmla="*/ 2147483647 w 875"/>
                <a:gd name="T47" fmla="*/ 2147483647 h 1149"/>
                <a:gd name="T48" fmla="*/ 2147483647 w 875"/>
                <a:gd name="T49" fmla="*/ 2147483647 h 1149"/>
                <a:gd name="T50" fmla="*/ 2147483647 w 875"/>
                <a:gd name="T51" fmla="*/ 2147483647 h 1149"/>
                <a:gd name="T52" fmla="*/ 2147483647 w 875"/>
                <a:gd name="T53" fmla="*/ 2147483647 h 11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75"/>
                <a:gd name="T82" fmla="*/ 0 h 1149"/>
                <a:gd name="T83" fmla="*/ 875 w 875"/>
                <a:gd name="T84" fmla="*/ 1149 h 11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75" h="1149">
                  <a:moveTo>
                    <a:pt x="842" y="1149"/>
                  </a:moveTo>
                  <a:lnTo>
                    <a:pt x="842" y="1149"/>
                  </a:lnTo>
                  <a:lnTo>
                    <a:pt x="660" y="1149"/>
                  </a:lnTo>
                  <a:cubicBezTo>
                    <a:pt x="641" y="1149"/>
                    <a:pt x="626" y="1134"/>
                    <a:pt x="626" y="1115"/>
                  </a:cubicBezTo>
                  <a:cubicBezTo>
                    <a:pt x="626" y="1097"/>
                    <a:pt x="641" y="1082"/>
                    <a:pt x="660" y="1082"/>
                  </a:cubicBezTo>
                  <a:lnTo>
                    <a:pt x="809" y="1082"/>
                  </a:lnTo>
                  <a:lnTo>
                    <a:pt x="809" y="240"/>
                  </a:lnTo>
                  <a:lnTo>
                    <a:pt x="628" y="81"/>
                  </a:lnTo>
                  <a:lnTo>
                    <a:pt x="124" y="527"/>
                  </a:lnTo>
                  <a:lnTo>
                    <a:pt x="249" y="527"/>
                  </a:lnTo>
                  <a:cubicBezTo>
                    <a:pt x="267" y="527"/>
                    <a:pt x="282" y="542"/>
                    <a:pt x="282" y="560"/>
                  </a:cubicBezTo>
                  <a:lnTo>
                    <a:pt x="282" y="1082"/>
                  </a:lnTo>
                  <a:lnTo>
                    <a:pt x="470" y="1082"/>
                  </a:lnTo>
                  <a:cubicBezTo>
                    <a:pt x="489" y="1082"/>
                    <a:pt x="504" y="1097"/>
                    <a:pt x="504" y="1115"/>
                  </a:cubicBezTo>
                  <a:cubicBezTo>
                    <a:pt x="504" y="1134"/>
                    <a:pt x="489" y="1149"/>
                    <a:pt x="470" y="1149"/>
                  </a:cubicBezTo>
                  <a:lnTo>
                    <a:pt x="249" y="1149"/>
                  </a:lnTo>
                  <a:cubicBezTo>
                    <a:pt x="230" y="1149"/>
                    <a:pt x="216" y="1134"/>
                    <a:pt x="216" y="1115"/>
                  </a:cubicBezTo>
                  <a:lnTo>
                    <a:pt x="216" y="594"/>
                  </a:lnTo>
                  <a:lnTo>
                    <a:pt x="36" y="594"/>
                  </a:lnTo>
                  <a:cubicBezTo>
                    <a:pt x="22" y="594"/>
                    <a:pt x="9" y="585"/>
                    <a:pt x="5" y="572"/>
                  </a:cubicBezTo>
                  <a:cubicBezTo>
                    <a:pt x="0" y="559"/>
                    <a:pt x="3" y="545"/>
                    <a:pt x="14" y="535"/>
                  </a:cubicBezTo>
                  <a:lnTo>
                    <a:pt x="606" y="11"/>
                  </a:lnTo>
                  <a:cubicBezTo>
                    <a:pt x="619" y="0"/>
                    <a:pt x="638" y="0"/>
                    <a:pt x="650" y="11"/>
                  </a:cubicBezTo>
                  <a:lnTo>
                    <a:pt x="864" y="200"/>
                  </a:lnTo>
                  <a:cubicBezTo>
                    <a:pt x="871" y="207"/>
                    <a:pt x="875" y="216"/>
                    <a:pt x="875" y="225"/>
                  </a:cubicBezTo>
                  <a:lnTo>
                    <a:pt x="875" y="1115"/>
                  </a:lnTo>
                  <a:cubicBezTo>
                    <a:pt x="875" y="1134"/>
                    <a:pt x="861" y="1149"/>
                    <a:pt x="842" y="1149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28" name="Freeform 203">
              <a:extLst>
                <a:ext uri="{FF2B5EF4-FFF2-40B4-BE49-F238E27FC236}">
                  <a16:creationId xmlns:a16="http://schemas.microsoft.com/office/drawing/2014/main" id="{3A3D0616-1225-4BBB-9558-F91D81709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2997201"/>
              <a:ext cx="106363" cy="171450"/>
            </a:xfrm>
            <a:custGeom>
              <a:avLst/>
              <a:gdLst>
                <a:gd name="T0" fmla="*/ 2147483647 w 256"/>
                <a:gd name="T1" fmla="*/ 2147483647 h 408"/>
                <a:gd name="T2" fmla="*/ 2147483647 w 256"/>
                <a:gd name="T3" fmla="*/ 2147483647 h 408"/>
                <a:gd name="T4" fmla="*/ 2147483647 w 256"/>
                <a:gd name="T5" fmla="*/ 2147483647 h 408"/>
                <a:gd name="T6" fmla="*/ 2147483647 w 256"/>
                <a:gd name="T7" fmla="*/ 2147483647 h 408"/>
                <a:gd name="T8" fmla="*/ 2147483647 w 256"/>
                <a:gd name="T9" fmla="*/ 2147483647 h 408"/>
                <a:gd name="T10" fmla="*/ 2147483647 w 256"/>
                <a:gd name="T11" fmla="*/ 2147483647 h 408"/>
                <a:gd name="T12" fmla="*/ 2147483647 w 256"/>
                <a:gd name="T13" fmla="*/ 2147483647 h 408"/>
                <a:gd name="T14" fmla="*/ 0 w 256"/>
                <a:gd name="T15" fmla="*/ 2147483647 h 408"/>
                <a:gd name="T16" fmla="*/ 0 w 256"/>
                <a:gd name="T17" fmla="*/ 2147483647 h 408"/>
                <a:gd name="T18" fmla="*/ 2147483647 w 256"/>
                <a:gd name="T19" fmla="*/ 0 h 408"/>
                <a:gd name="T20" fmla="*/ 2147483647 w 256"/>
                <a:gd name="T21" fmla="*/ 0 h 408"/>
                <a:gd name="T22" fmla="*/ 2147483647 w 256"/>
                <a:gd name="T23" fmla="*/ 2147483647 h 408"/>
                <a:gd name="T24" fmla="*/ 2147483647 w 256"/>
                <a:gd name="T25" fmla="*/ 2147483647 h 408"/>
                <a:gd name="T26" fmla="*/ 2147483647 w 256"/>
                <a:gd name="T27" fmla="*/ 2147483647 h 4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6"/>
                <a:gd name="T43" fmla="*/ 0 h 408"/>
                <a:gd name="T44" fmla="*/ 256 w 256"/>
                <a:gd name="T45" fmla="*/ 408 h 4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6" h="408">
                  <a:moveTo>
                    <a:pt x="223" y="408"/>
                  </a:moveTo>
                  <a:lnTo>
                    <a:pt x="223" y="408"/>
                  </a:lnTo>
                  <a:cubicBezTo>
                    <a:pt x="204" y="408"/>
                    <a:pt x="189" y="393"/>
                    <a:pt x="189" y="374"/>
                  </a:cubicBezTo>
                  <a:lnTo>
                    <a:pt x="189" y="66"/>
                  </a:lnTo>
                  <a:lnTo>
                    <a:pt x="67" y="66"/>
                  </a:lnTo>
                  <a:lnTo>
                    <a:pt x="67" y="374"/>
                  </a:lnTo>
                  <a:cubicBezTo>
                    <a:pt x="67" y="393"/>
                    <a:pt x="52" y="408"/>
                    <a:pt x="33" y="408"/>
                  </a:cubicBezTo>
                  <a:cubicBezTo>
                    <a:pt x="15" y="408"/>
                    <a:pt x="0" y="393"/>
                    <a:pt x="0" y="374"/>
                  </a:cubicBezTo>
                  <a:lnTo>
                    <a:pt x="0" y="33"/>
                  </a:lnTo>
                  <a:cubicBezTo>
                    <a:pt x="0" y="14"/>
                    <a:pt x="15" y="0"/>
                    <a:pt x="33" y="0"/>
                  </a:cubicBezTo>
                  <a:lnTo>
                    <a:pt x="223" y="0"/>
                  </a:lnTo>
                  <a:cubicBezTo>
                    <a:pt x="241" y="0"/>
                    <a:pt x="256" y="14"/>
                    <a:pt x="256" y="33"/>
                  </a:cubicBezTo>
                  <a:lnTo>
                    <a:pt x="256" y="374"/>
                  </a:lnTo>
                  <a:cubicBezTo>
                    <a:pt x="256" y="393"/>
                    <a:pt x="241" y="408"/>
                    <a:pt x="223" y="408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29" name="Freeform 204">
              <a:extLst>
                <a:ext uri="{FF2B5EF4-FFF2-40B4-BE49-F238E27FC236}">
                  <a16:creationId xmlns:a16="http://schemas.microsoft.com/office/drawing/2014/main" id="{8F9FC3EB-6337-4ADA-A132-214985FDF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0" y="2730501"/>
              <a:ext cx="42863" cy="42863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2147483647 h 103"/>
                <a:gd name="T4" fmla="*/ 0 w 103"/>
                <a:gd name="T5" fmla="*/ 2147483647 h 103"/>
                <a:gd name="T6" fmla="*/ 0 w 103"/>
                <a:gd name="T7" fmla="*/ 0 h 103"/>
                <a:gd name="T8" fmla="*/ 2147483647 w 103"/>
                <a:gd name="T9" fmla="*/ 0 h 103"/>
                <a:gd name="T10" fmla="*/ 2147483647 w 103"/>
                <a:gd name="T11" fmla="*/ 2147483647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3"/>
                <a:gd name="T20" fmla="*/ 103 w 103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3">
                  <a:moveTo>
                    <a:pt x="103" y="103"/>
                  </a:moveTo>
                  <a:lnTo>
                    <a:pt x="103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0" name="Freeform 205">
              <a:extLst>
                <a:ext uri="{FF2B5EF4-FFF2-40B4-BE49-F238E27FC236}">
                  <a16:creationId xmlns:a16="http://schemas.microsoft.com/office/drawing/2014/main" id="{2CE77B0F-B445-4A56-81E2-3EA3F454C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0" y="2808288"/>
              <a:ext cx="42863" cy="42863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2147483647 h 103"/>
                <a:gd name="T4" fmla="*/ 0 w 103"/>
                <a:gd name="T5" fmla="*/ 2147483647 h 103"/>
                <a:gd name="T6" fmla="*/ 0 w 103"/>
                <a:gd name="T7" fmla="*/ 0 h 103"/>
                <a:gd name="T8" fmla="*/ 2147483647 w 103"/>
                <a:gd name="T9" fmla="*/ 0 h 103"/>
                <a:gd name="T10" fmla="*/ 2147483647 w 103"/>
                <a:gd name="T11" fmla="*/ 2147483647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3"/>
                <a:gd name="T20" fmla="*/ 103 w 103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3">
                  <a:moveTo>
                    <a:pt x="103" y="103"/>
                  </a:moveTo>
                  <a:lnTo>
                    <a:pt x="103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1" name="Freeform 206">
              <a:extLst>
                <a:ext uri="{FF2B5EF4-FFF2-40B4-BE49-F238E27FC236}">
                  <a16:creationId xmlns:a16="http://schemas.microsoft.com/office/drawing/2014/main" id="{2861631A-3A4F-4A95-AD2B-91FF68039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0" y="2887663"/>
              <a:ext cx="42863" cy="42863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2147483647 h 103"/>
                <a:gd name="T4" fmla="*/ 0 w 103"/>
                <a:gd name="T5" fmla="*/ 2147483647 h 103"/>
                <a:gd name="T6" fmla="*/ 0 w 103"/>
                <a:gd name="T7" fmla="*/ 0 h 103"/>
                <a:gd name="T8" fmla="*/ 2147483647 w 103"/>
                <a:gd name="T9" fmla="*/ 0 h 103"/>
                <a:gd name="T10" fmla="*/ 2147483647 w 103"/>
                <a:gd name="T11" fmla="*/ 2147483647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3"/>
                <a:gd name="T20" fmla="*/ 103 w 103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3">
                  <a:moveTo>
                    <a:pt x="103" y="103"/>
                  </a:moveTo>
                  <a:lnTo>
                    <a:pt x="103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2" name="Freeform 207">
              <a:extLst>
                <a:ext uri="{FF2B5EF4-FFF2-40B4-BE49-F238E27FC236}">
                  <a16:creationId xmlns:a16="http://schemas.microsoft.com/office/drawing/2014/main" id="{28B0C68B-35C7-4913-AC07-2CB009B7E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0" y="2965451"/>
              <a:ext cx="42863" cy="44450"/>
            </a:xfrm>
            <a:custGeom>
              <a:avLst/>
              <a:gdLst>
                <a:gd name="T0" fmla="*/ 2147483647 w 103"/>
                <a:gd name="T1" fmla="*/ 2147483647 h 104"/>
                <a:gd name="T2" fmla="*/ 2147483647 w 103"/>
                <a:gd name="T3" fmla="*/ 2147483647 h 104"/>
                <a:gd name="T4" fmla="*/ 0 w 103"/>
                <a:gd name="T5" fmla="*/ 2147483647 h 104"/>
                <a:gd name="T6" fmla="*/ 0 w 103"/>
                <a:gd name="T7" fmla="*/ 0 h 104"/>
                <a:gd name="T8" fmla="*/ 2147483647 w 103"/>
                <a:gd name="T9" fmla="*/ 0 h 104"/>
                <a:gd name="T10" fmla="*/ 2147483647 w 103"/>
                <a:gd name="T11" fmla="*/ 2147483647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4"/>
                <a:gd name="T20" fmla="*/ 103 w 103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4">
                  <a:moveTo>
                    <a:pt x="103" y="104"/>
                  </a:moveTo>
                  <a:lnTo>
                    <a:pt x="103" y="104"/>
                  </a:lnTo>
                  <a:lnTo>
                    <a:pt x="0" y="104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4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3" name="Freeform 208">
              <a:extLst>
                <a:ext uri="{FF2B5EF4-FFF2-40B4-BE49-F238E27FC236}">
                  <a16:creationId xmlns:a16="http://schemas.microsoft.com/office/drawing/2014/main" id="{E346390F-6169-4540-8DCB-3775F7618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730501"/>
              <a:ext cx="44450" cy="42863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2147483647 h 103"/>
                <a:gd name="T4" fmla="*/ 0 w 103"/>
                <a:gd name="T5" fmla="*/ 2147483647 h 103"/>
                <a:gd name="T6" fmla="*/ 0 w 103"/>
                <a:gd name="T7" fmla="*/ 0 h 103"/>
                <a:gd name="T8" fmla="*/ 2147483647 w 103"/>
                <a:gd name="T9" fmla="*/ 0 h 103"/>
                <a:gd name="T10" fmla="*/ 2147483647 w 103"/>
                <a:gd name="T11" fmla="*/ 2147483647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3"/>
                <a:gd name="T20" fmla="*/ 103 w 103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3">
                  <a:moveTo>
                    <a:pt x="103" y="103"/>
                  </a:moveTo>
                  <a:lnTo>
                    <a:pt x="103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4" name="Freeform 209">
              <a:extLst>
                <a:ext uri="{FF2B5EF4-FFF2-40B4-BE49-F238E27FC236}">
                  <a16:creationId xmlns:a16="http://schemas.microsoft.com/office/drawing/2014/main" id="{5C764472-3691-4AF3-BD8C-2FEB8DF37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808288"/>
              <a:ext cx="44450" cy="42863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2147483647 h 103"/>
                <a:gd name="T4" fmla="*/ 0 w 103"/>
                <a:gd name="T5" fmla="*/ 2147483647 h 103"/>
                <a:gd name="T6" fmla="*/ 0 w 103"/>
                <a:gd name="T7" fmla="*/ 0 h 103"/>
                <a:gd name="T8" fmla="*/ 2147483647 w 103"/>
                <a:gd name="T9" fmla="*/ 0 h 103"/>
                <a:gd name="T10" fmla="*/ 2147483647 w 103"/>
                <a:gd name="T11" fmla="*/ 2147483647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3"/>
                <a:gd name="T20" fmla="*/ 103 w 103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3">
                  <a:moveTo>
                    <a:pt x="103" y="103"/>
                  </a:moveTo>
                  <a:lnTo>
                    <a:pt x="103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5" name="Freeform 210">
              <a:extLst>
                <a:ext uri="{FF2B5EF4-FFF2-40B4-BE49-F238E27FC236}">
                  <a16:creationId xmlns:a16="http://schemas.microsoft.com/office/drawing/2014/main" id="{9349B9DC-878A-48E9-8FB1-E6FE48BD1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887663"/>
              <a:ext cx="44450" cy="42863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2147483647 h 103"/>
                <a:gd name="T4" fmla="*/ 0 w 103"/>
                <a:gd name="T5" fmla="*/ 2147483647 h 103"/>
                <a:gd name="T6" fmla="*/ 0 w 103"/>
                <a:gd name="T7" fmla="*/ 0 h 103"/>
                <a:gd name="T8" fmla="*/ 2147483647 w 103"/>
                <a:gd name="T9" fmla="*/ 0 h 103"/>
                <a:gd name="T10" fmla="*/ 2147483647 w 103"/>
                <a:gd name="T11" fmla="*/ 2147483647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3"/>
                <a:gd name="T20" fmla="*/ 103 w 103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3">
                  <a:moveTo>
                    <a:pt x="103" y="103"/>
                  </a:moveTo>
                  <a:lnTo>
                    <a:pt x="103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6" name="Freeform 211">
              <a:extLst>
                <a:ext uri="{FF2B5EF4-FFF2-40B4-BE49-F238E27FC236}">
                  <a16:creationId xmlns:a16="http://schemas.microsoft.com/office/drawing/2014/main" id="{BB35B011-41EC-4881-B797-7001A6328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965451"/>
              <a:ext cx="44450" cy="44450"/>
            </a:xfrm>
            <a:custGeom>
              <a:avLst/>
              <a:gdLst>
                <a:gd name="T0" fmla="*/ 2147483647 w 103"/>
                <a:gd name="T1" fmla="*/ 2147483647 h 104"/>
                <a:gd name="T2" fmla="*/ 2147483647 w 103"/>
                <a:gd name="T3" fmla="*/ 2147483647 h 104"/>
                <a:gd name="T4" fmla="*/ 0 w 103"/>
                <a:gd name="T5" fmla="*/ 2147483647 h 104"/>
                <a:gd name="T6" fmla="*/ 0 w 103"/>
                <a:gd name="T7" fmla="*/ 0 h 104"/>
                <a:gd name="T8" fmla="*/ 2147483647 w 103"/>
                <a:gd name="T9" fmla="*/ 0 h 104"/>
                <a:gd name="T10" fmla="*/ 2147483647 w 103"/>
                <a:gd name="T11" fmla="*/ 2147483647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4"/>
                <a:gd name="T20" fmla="*/ 103 w 103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4">
                  <a:moveTo>
                    <a:pt x="103" y="104"/>
                  </a:moveTo>
                  <a:lnTo>
                    <a:pt x="103" y="104"/>
                  </a:lnTo>
                  <a:lnTo>
                    <a:pt x="0" y="104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4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7" name="Freeform 212">
              <a:extLst>
                <a:ext uri="{FF2B5EF4-FFF2-40B4-BE49-F238E27FC236}">
                  <a16:creationId xmlns:a16="http://schemas.microsoft.com/office/drawing/2014/main" id="{45E740F4-AB01-4B29-88E6-109D35852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0" y="3048001"/>
              <a:ext cx="42863" cy="42863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2147483647 h 103"/>
                <a:gd name="T4" fmla="*/ 0 w 103"/>
                <a:gd name="T5" fmla="*/ 2147483647 h 103"/>
                <a:gd name="T6" fmla="*/ 0 w 103"/>
                <a:gd name="T7" fmla="*/ 0 h 103"/>
                <a:gd name="T8" fmla="*/ 2147483647 w 103"/>
                <a:gd name="T9" fmla="*/ 0 h 103"/>
                <a:gd name="T10" fmla="*/ 2147483647 w 103"/>
                <a:gd name="T11" fmla="*/ 2147483647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3"/>
                <a:gd name="T20" fmla="*/ 103 w 103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3">
                  <a:moveTo>
                    <a:pt x="103" y="103"/>
                  </a:moveTo>
                  <a:lnTo>
                    <a:pt x="103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8" name="Freeform 213">
              <a:extLst>
                <a:ext uri="{FF2B5EF4-FFF2-40B4-BE49-F238E27FC236}">
                  <a16:creationId xmlns:a16="http://schemas.microsoft.com/office/drawing/2014/main" id="{03CC345B-8F49-4B2D-A936-18B4A3079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3048001"/>
              <a:ext cx="44450" cy="42863"/>
            </a:xfrm>
            <a:custGeom>
              <a:avLst/>
              <a:gdLst>
                <a:gd name="T0" fmla="*/ 2147483647 w 103"/>
                <a:gd name="T1" fmla="*/ 2147483647 h 103"/>
                <a:gd name="T2" fmla="*/ 2147483647 w 103"/>
                <a:gd name="T3" fmla="*/ 2147483647 h 103"/>
                <a:gd name="T4" fmla="*/ 0 w 103"/>
                <a:gd name="T5" fmla="*/ 2147483647 h 103"/>
                <a:gd name="T6" fmla="*/ 0 w 103"/>
                <a:gd name="T7" fmla="*/ 0 h 103"/>
                <a:gd name="T8" fmla="*/ 2147483647 w 103"/>
                <a:gd name="T9" fmla="*/ 0 h 103"/>
                <a:gd name="T10" fmla="*/ 2147483647 w 103"/>
                <a:gd name="T11" fmla="*/ 2147483647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3"/>
                <a:gd name="T20" fmla="*/ 103 w 103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3">
                  <a:moveTo>
                    <a:pt x="103" y="103"/>
                  </a:moveTo>
                  <a:lnTo>
                    <a:pt x="103" y="103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103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39" name="Freeform 214">
              <a:extLst>
                <a:ext uri="{FF2B5EF4-FFF2-40B4-BE49-F238E27FC236}">
                  <a16:creationId xmlns:a16="http://schemas.microsoft.com/office/drawing/2014/main" id="{2460D26D-C1F5-4D43-B49B-F8AB74513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675" y="3125788"/>
              <a:ext cx="57150" cy="58738"/>
            </a:xfrm>
            <a:custGeom>
              <a:avLst/>
              <a:gdLst>
                <a:gd name="T0" fmla="*/ 2147483647 w 138"/>
                <a:gd name="T1" fmla="*/ 2147483647 h 139"/>
                <a:gd name="T2" fmla="*/ 2147483647 w 138"/>
                <a:gd name="T3" fmla="*/ 2147483647 h 139"/>
                <a:gd name="T4" fmla="*/ 0 w 138"/>
                <a:gd name="T5" fmla="*/ 2147483647 h 139"/>
                <a:gd name="T6" fmla="*/ 2147483647 w 138"/>
                <a:gd name="T7" fmla="*/ 0 h 139"/>
                <a:gd name="T8" fmla="*/ 2147483647 w 138"/>
                <a:gd name="T9" fmla="*/ 2147483647 h 139"/>
                <a:gd name="T10" fmla="*/ 2147483647 w 138"/>
                <a:gd name="T11" fmla="*/ 2147483647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139"/>
                <a:gd name="T20" fmla="*/ 138 w 138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139">
                  <a:moveTo>
                    <a:pt x="69" y="139"/>
                  </a:moveTo>
                  <a:lnTo>
                    <a:pt x="69" y="139"/>
                  </a:lnTo>
                  <a:cubicBezTo>
                    <a:pt x="30" y="139"/>
                    <a:pt x="0" y="108"/>
                    <a:pt x="0" y="70"/>
                  </a:cubicBezTo>
                  <a:cubicBezTo>
                    <a:pt x="0" y="31"/>
                    <a:pt x="30" y="0"/>
                    <a:pt x="69" y="0"/>
                  </a:cubicBezTo>
                  <a:cubicBezTo>
                    <a:pt x="107" y="0"/>
                    <a:pt x="138" y="31"/>
                    <a:pt x="138" y="70"/>
                  </a:cubicBezTo>
                  <a:cubicBezTo>
                    <a:pt x="138" y="108"/>
                    <a:pt x="107" y="139"/>
                    <a:pt x="69" y="139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240" name="Freeform 215">
              <a:extLst>
                <a:ext uri="{FF2B5EF4-FFF2-40B4-BE49-F238E27FC236}">
                  <a16:creationId xmlns:a16="http://schemas.microsoft.com/office/drawing/2014/main" id="{2ABFD66C-BAB3-44C1-9287-A3121A9C4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575" y="3125788"/>
              <a:ext cx="58738" cy="57150"/>
            </a:xfrm>
            <a:custGeom>
              <a:avLst/>
              <a:gdLst>
                <a:gd name="T0" fmla="*/ 2147483647 w 139"/>
                <a:gd name="T1" fmla="*/ 2147483647 h 139"/>
                <a:gd name="T2" fmla="*/ 2147483647 w 139"/>
                <a:gd name="T3" fmla="*/ 2147483647 h 139"/>
                <a:gd name="T4" fmla="*/ 0 w 139"/>
                <a:gd name="T5" fmla="*/ 2147483647 h 139"/>
                <a:gd name="T6" fmla="*/ 2147483647 w 139"/>
                <a:gd name="T7" fmla="*/ 0 h 139"/>
                <a:gd name="T8" fmla="*/ 2147483647 w 139"/>
                <a:gd name="T9" fmla="*/ 2147483647 h 139"/>
                <a:gd name="T10" fmla="*/ 2147483647 w 139"/>
                <a:gd name="T11" fmla="*/ 2147483647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39"/>
                <a:gd name="T20" fmla="*/ 139 w 139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39">
                  <a:moveTo>
                    <a:pt x="70" y="139"/>
                  </a:moveTo>
                  <a:lnTo>
                    <a:pt x="70" y="139"/>
                  </a:lnTo>
                  <a:cubicBezTo>
                    <a:pt x="31" y="139"/>
                    <a:pt x="0" y="108"/>
                    <a:pt x="0" y="70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108" y="0"/>
                    <a:pt x="139" y="31"/>
                    <a:pt x="139" y="70"/>
                  </a:cubicBezTo>
                  <a:cubicBezTo>
                    <a:pt x="139" y="108"/>
                    <a:pt x="108" y="139"/>
                    <a:pt x="70" y="139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956">
                <a:defRPr/>
              </a:pPr>
              <a:endParaRPr lang="zh-CN" altLang="en-US" sz="1999" kern="0">
                <a:solidFill>
                  <a:prstClr val="black"/>
                </a:solidFill>
                <a:ea typeface="微软雅黑"/>
              </a:endParaRPr>
            </a:p>
          </p:txBody>
        </p:sp>
      </p:grpSp>
      <p:sp>
        <p:nvSpPr>
          <p:cNvPr id="242" name="矩形 16">
            <a:extLst>
              <a:ext uri="{FF2B5EF4-FFF2-40B4-BE49-F238E27FC236}">
                <a16:creationId xmlns:a16="http://schemas.microsoft.com/office/drawing/2014/main" id="{D59D3826-95FB-45FD-8853-DF5792B7FD9D}"/>
              </a:ext>
            </a:extLst>
          </p:cNvPr>
          <p:cNvSpPr/>
          <p:nvPr/>
        </p:nvSpPr>
        <p:spPr>
          <a:xfrm>
            <a:off x="8012670" y="6115581"/>
            <a:ext cx="3109396" cy="21026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36" tIns="34268" rIns="68536" bIns="34268" numCol="1" rtlCol="0" anchor="ctr" anchorCtr="0" compatLnSpc="1">
            <a:prstTxWarp prst="textNoShape">
              <a:avLst/>
            </a:prstTxWarp>
          </a:bodyPr>
          <a:lstStyle/>
          <a:p>
            <a:pPr defTabSz="685326">
              <a:buClr>
                <a:srgbClr val="CC9900"/>
              </a:buClr>
              <a:defRPr/>
            </a:pPr>
            <a:r>
              <a:rPr lang="zh-CN" altLang="en-US" sz="1999" kern="0" dirty="0">
                <a:solidFill>
                  <a:srgbClr val="000000"/>
                </a:solidFill>
                <a:ea typeface="微软雅黑"/>
              </a:rPr>
              <a:t>Mobile app O&amp;M</a:t>
            </a:r>
          </a:p>
        </p:txBody>
      </p:sp>
      <p:grpSp>
        <p:nvGrpSpPr>
          <p:cNvPr id="245" name="组合 70">
            <a:extLst>
              <a:ext uri="{FF2B5EF4-FFF2-40B4-BE49-F238E27FC236}">
                <a16:creationId xmlns:a16="http://schemas.microsoft.com/office/drawing/2014/main" id="{52D4C240-C126-48D4-8693-B06539261EDF}"/>
              </a:ext>
            </a:extLst>
          </p:cNvPr>
          <p:cNvGrpSpPr/>
          <p:nvPr/>
        </p:nvGrpSpPr>
        <p:grpSpPr>
          <a:xfrm>
            <a:off x="7254639" y="4501446"/>
            <a:ext cx="403483" cy="259772"/>
            <a:chOff x="6488319" y="6417009"/>
            <a:chExt cx="745081" cy="564041"/>
          </a:xfrm>
        </p:grpSpPr>
        <p:sp>
          <p:nvSpPr>
            <p:cNvPr id="246" name="Freeform 512">
              <a:extLst>
                <a:ext uri="{FF2B5EF4-FFF2-40B4-BE49-F238E27FC236}">
                  <a16:creationId xmlns:a16="http://schemas.microsoft.com/office/drawing/2014/main" id="{C642D244-D61F-4D49-9715-8FCFB9FBC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322" y="6432156"/>
              <a:ext cx="450078" cy="22360"/>
            </a:xfrm>
            <a:custGeom>
              <a:avLst/>
              <a:gdLst>
                <a:gd name="T0" fmla="*/ 257 w 264"/>
                <a:gd name="T1" fmla="*/ 0 h 13"/>
                <a:gd name="T2" fmla="*/ 6 w 264"/>
                <a:gd name="T3" fmla="*/ 0 h 13"/>
                <a:gd name="T4" fmla="*/ 2 w 264"/>
                <a:gd name="T5" fmla="*/ 2 h 13"/>
                <a:gd name="T6" fmla="*/ 0 w 264"/>
                <a:gd name="T7" fmla="*/ 7 h 13"/>
                <a:gd name="T8" fmla="*/ 6 w 264"/>
                <a:gd name="T9" fmla="*/ 13 h 13"/>
                <a:gd name="T10" fmla="*/ 257 w 264"/>
                <a:gd name="T11" fmla="*/ 13 h 13"/>
                <a:gd name="T12" fmla="*/ 264 w 264"/>
                <a:gd name="T13" fmla="*/ 7 h 13"/>
                <a:gd name="T14" fmla="*/ 257 w 264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4" h="13">
                  <a:moveTo>
                    <a:pt x="25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257" y="13"/>
                    <a:pt x="257" y="13"/>
                    <a:pt x="257" y="13"/>
                  </a:cubicBezTo>
                  <a:cubicBezTo>
                    <a:pt x="261" y="13"/>
                    <a:pt x="264" y="10"/>
                    <a:pt x="264" y="7"/>
                  </a:cubicBezTo>
                  <a:cubicBezTo>
                    <a:pt x="264" y="3"/>
                    <a:pt x="261" y="0"/>
                    <a:pt x="25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7" name="Rectangle 513">
              <a:extLst>
                <a:ext uri="{FF2B5EF4-FFF2-40B4-BE49-F238E27FC236}">
                  <a16:creationId xmlns:a16="http://schemas.microsoft.com/office/drawing/2014/main" id="{94EA5D45-5434-4ED4-B0EB-5A7A3FD17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375" y="6605984"/>
              <a:ext cx="28851" cy="122617"/>
            </a:xfrm>
            <a:prstGeom prst="rect">
              <a:avLst/>
            </a:pr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8" name="Rectangle 514">
              <a:extLst>
                <a:ext uri="{FF2B5EF4-FFF2-40B4-BE49-F238E27FC236}">
                  <a16:creationId xmlns:a16="http://schemas.microsoft.com/office/drawing/2014/main" id="{358A4207-F073-4DCA-B79E-B2ABDC3FD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5770" y="6638442"/>
              <a:ext cx="30294" cy="86554"/>
            </a:xfrm>
            <a:prstGeom prst="rect">
              <a:avLst/>
            </a:pr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9" name="Rectangle 515">
              <a:extLst>
                <a:ext uri="{FF2B5EF4-FFF2-40B4-BE49-F238E27FC236}">
                  <a16:creationId xmlns:a16="http://schemas.microsoft.com/office/drawing/2014/main" id="{CC12194C-7426-4646-9063-1774F2A75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6002" y="6593722"/>
              <a:ext cx="28851" cy="131273"/>
            </a:xfrm>
            <a:prstGeom prst="rect">
              <a:avLst/>
            </a:pr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50" name="Freeform 516">
              <a:extLst>
                <a:ext uri="{FF2B5EF4-FFF2-40B4-BE49-F238E27FC236}">
                  <a16:creationId xmlns:a16="http://schemas.microsoft.com/office/drawing/2014/main" id="{1306AFFD-D9B5-4D3B-9120-902CB18E2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364" y="6834630"/>
              <a:ext cx="86554" cy="146420"/>
            </a:xfrm>
            <a:custGeom>
              <a:avLst/>
              <a:gdLst>
                <a:gd name="T0" fmla="*/ 43 w 51"/>
                <a:gd name="T1" fmla="*/ 71 h 86"/>
                <a:gd name="T2" fmla="*/ 36 w 51"/>
                <a:gd name="T3" fmla="*/ 71 h 86"/>
                <a:gd name="T4" fmla="*/ 36 w 51"/>
                <a:gd name="T5" fmla="*/ 0 h 86"/>
                <a:gd name="T6" fmla="*/ 19 w 51"/>
                <a:gd name="T7" fmla="*/ 0 h 86"/>
                <a:gd name="T8" fmla="*/ 19 w 51"/>
                <a:gd name="T9" fmla="*/ 71 h 86"/>
                <a:gd name="T10" fmla="*/ 7 w 51"/>
                <a:gd name="T11" fmla="*/ 71 h 86"/>
                <a:gd name="T12" fmla="*/ 2 w 51"/>
                <a:gd name="T13" fmla="*/ 73 h 86"/>
                <a:gd name="T14" fmla="*/ 0 w 51"/>
                <a:gd name="T15" fmla="*/ 79 h 86"/>
                <a:gd name="T16" fmla="*/ 7 w 51"/>
                <a:gd name="T17" fmla="*/ 86 h 86"/>
                <a:gd name="T18" fmla="*/ 43 w 51"/>
                <a:gd name="T19" fmla="*/ 86 h 86"/>
                <a:gd name="T20" fmla="*/ 51 w 51"/>
                <a:gd name="T21" fmla="*/ 79 h 86"/>
                <a:gd name="T22" fmla="*/ 43 w 51"/>
                <a:gd name="T23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86">
                  <a:moveTo>
                    <a:pt x="43" y="71"/>
                  </a:moveTo>
                  <a:cubicBezTo>
                    <a:pt x="36" y="71"/>
                    <a:pt x="36" y="71"/>
                    <a:pt x="36" y="7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5" y="71"/>
                    <a:pt x="3" y="72"/>
                    <a:pt x="2" y="73"/>
                  </a:cubicBezTo>
                  <a:cubicBezTo>
                    <a:pt x="0" y="75"/>
                    <a:pt x="0" y="77"/>
                    <a:pt x="0" y="79"/>
                  </a:cubicBezTo>
                  <a:cubicBezTo>
                    <a:pt x="0" y="83"/>
                    <a:pt x="3" y="86"/>
                    <a:pt x="7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7" y="86"/>
                    <a:pt x="51" y="83"/>
                    <a:pt x="51" y="79"/>
                  </a:cubicBezTo>
                  <a:cubicBezTo>
                    <a:pt x="51" y="75"/>
                    <a:pt x="47" y="71"/>
                    <a:pt x="43" y="7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51" name="Rectangle 517">
              <a:extLst>
                <a:ext uri="{FF2B5EF4-FFF2-40B4-BE49-F238E27FC236}">
                  <a16:creationId xmlns:a16="http://schemas.microsoft.com/office/drawing/2014/main" id="{E088312F-37B2-489D-B2DC-3FF3456F8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791" y="6638442"/>
              <a:ext cx="29573" cy="86554"/>
            </a:xfrm>
            <a:prstGeom prst="rect">
              <a:avLst/>
            </a:pr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52" name="Rectangle 518">
              <a:extLst>
                <a:ext uri="{FF2B5EF4-FFF2-40B4-BE49-F238E27FC236}">
                  <a16:creationId xmlns:a16="http://schemas.microsoft.com/office/drawing/2014/main" id="{AC0A3682-C2CD-4CD4-89F3-A888DEE6A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2138" y="6670900"/>
              <a:ext cx="28851" cy="54096"/>
            </a:xfrm>
            <a:prstGeom prst="rect">
              <a:avLst/>
            </a:pr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53" name="Freeform 519">
              <a:extLst>
                <a:ext uri="{FF2B5EF4-FFF2-40B4-BE49-F238E27FC236}">
                  <a16:creationId xmlns:a16="http://schemas.microsoft.com/office/drawing/2014/main" id="{EC83B518-16C1-4B5A-8BEE-AABFCED714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5780" y="6474712"/>
              <a:ext cx="383721" cy="346214"/>
            </a:xfrm>
            <a:custGeom>
              <a:avLst/>
              <a:gdLst>
                <a:gd name="T0" fmla="*/ 0 w 532"/>
                <a:gd name="T1" fmla="*/ 480 h 480"/>
                <a:gd name="T2" fmla="*/ 532 w 532"/>
                <a:gd name="T3" fmla="*/ 480 h 480"/>
                <a:gd name="T4" fmla="*/ 532 w 532"/>
                <a:gd name="T5" fmla="*/ 0 h 480"/>
                <a:gd name="T6" fmla="*/ 0 w 532"/>
                <a:gd name="T7" fmla="*/ 0 h 480"/>
                <a:gd name="T8" fmla="*/ 0 w 532"/>
                <a:gd name="T9" fmla="*/ 480 h 480"/>
                <a:gd name="T10" fmla="*/ 28 w 532"/>
                <a:gd name="T11" fmla="*/ 28 h 480"/>
                <a:gd name="T12" fmla="*/ 506 w 532"/>
                <a:gd name="T13" fmla="*/ 28 h 480"/>
                <a:gd name="T14" fmla="*/ 506 w 532"/>
                <a:gd name="T15" fmla="*/ 442 h 480"/>
                <a:gd name="T16" fmla="*/ 28 w 532"/>
                <a:gd name="T17" fmla="*/ 442 h 480"/>
                <a:gd name="T18" fmla="*/ 28 w 532"/>
                <a:gd name="T19" fmla="*/ 2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2" h="480">
                  <a:moveTo>
                    <a:pt x="0" y="480"/>
                  </a:moveTo>
                  <a:lnTo>
                    <a:pt x="532" y="480"/>
                  </a:lnTo>
                  <a:lnTo>
                    <a:pt x="532" y="0"/>
                  </a:lnTo>
                  <a:lnTo>
                    <a:pt x="0" y="0"/>
                  </a:lnTo>
                  <a:lnTo>
                    <a:pt x="0" y="480"/>
                  </a:lnTo>
                  <a:close/>
                  <a:moveTo>
                    <a:pt x="28" y="28"/>
                  </a:moveTo>
                  <a:lnTo>
                    <a:pt x="506" y="28"/>
                  </a:lnTo>
                  <a:lnTo>
                    <a:pt x="506" y="442"/>
                  </a:lnTo>
                  <a:lnTo>
                    <a:pt x="28" y="442"/>
                  </a:lnTo>
                  <a:lnTo>
                    <a:pt x="28" y="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54" name="Freeform 520">
              <a:extLst>
                <a:ext uri="{FF2B5EF4-FFF2-40B4-BE49-F238E27FC236}">
                  <a16:creationId xmlns:a16="http://schemas.microsoft.com/office/drawing/2014/main" id="{03407FFB-5652-4600-B6E4-357EC4DC3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319" y="6612476"/>
              <a:ext cx="313757" cy="281299"/>
            </a:xfrm>
            <a:custGeom>
              <a:avLst/>
              <a:gdLst>
                <a:gd name="T0" fmla="*/ 161 w 184"/>
                <a:gd name="T1" fmla="*/ 20 h 165"/>
                <a:gd name="T2" fmla="*/ 119 w 184"/>
                <a:gd name="T3" fmla="*/ 0 h 165"/>
                <a:gd name="T4" fmla="*/ 92 w 184"/>
                <a:gd name="T5" fmla="*/ 11 h 165"/>
                <a:gd name="T6" fmla="*/ 114 w 184"/>
                <a:gd name="T7" fmla="*/ 90 h 165"/>
                <a:gd name="T8" fmla="*/ 92 w 184"/>
                <a:gd name="T9" fmla="*/ 122 h 165"/>
                <a:gd name="T10" fmla="*/ 70 w 184"/>
                <a:gd name="T11" fmla="*/ 90 h 165"/>
                <a:gd name="T12" fmla="*/ 92 w 184"/>
                <a:gd name="T13" fmla="*/ 11 h 165"/>
                <a:gd name="T14" fmla="*/ 65 w 184"/>
                <a:gd name="T15" fmla="*/ 0 h 165"/>
                <a:gd name="T16" fmla="*/ 0 w 184"/>
                <a:gd name="T17" fmla="*/ 65 h 165"/>
                <a:gd name="T18" fmla="*/ 0 w 184"/>
                <a:gd name="T19" fmla="*/ 135 h 165"/>
                <a:gd name="T20" fmla="*/ 84 w 184"/>
                <a:gd name="T21" fmla="*/ 165 h 165"/>
                <a:gd name="T22" fmla="*/ 100 w 184"/>
                <a:gd name="T23" fmla="*/ 165 h 165"/>
                <a:gd name="T24" fmla="*/ 184 w 184"/>
                <a:gd name="T25" fmla="*/ 135 h 165"/>
                <a:gd name="T26" fmla="*/ 184 w 184"/>
                <a:gd name="T27" fmla="*/ 65 h 165"/>
                <a:gd name="T28" fmla="*/ 161 w 184"/>
                <a:gd name="T29" fmla="*/ 2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165">
                  <a:moveTo>
                    <a:pt x="161" y="20"/>
                  </a:moveTo>
                  <a:cubicBezTo>
                    <a:pt x="148" y="10"/>
                    <a:pt x="132" y="4"/>
                    <a:pt x="119" y="0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7"/>
                    <a:pt x="0" y="24"/>
                    <a:pt x="0" y="65"/>
                  </a:cubicBezTo>
                  <a:cubicBezTo>
                    <a:pt x="0" y="124"/>
                    <a:pt x="0" y="135"/>
                    <a:pt x="0" y="135"/>
                  </a:cubicBezTo>
                  <a:cubicBezTo>
                    <a:pt x="0" y="135"/>
                    <a:pt x="3" y="165"/>
                    <a:pt x="84" y="165"/>
                  </a:cubicBezTo>
                  <a:cubicBezTo>
                    <a:pt x="100" y="165"/>
                    <a:pt x="100" y="165"/>
                    <a:pt x="100" y="165"/>
                  </a:cubicBezTo>
                  <a:cubicBezTo>
                    <a:pt x="182" y="165"/>
                    <a:pt x="184" y="135"/>
                    <a:pt x="184" y="135"/>
                  </a:cubicBezTo>
                  <a:cubicBezTo>
                    <a:pt x="184" y="135"/>
                    <a:pt x="184" y="124"/>
                    <a:pt x="184" y="65"/>
                  </a:cubicBezTo>
                  <a:cubicBezTo>
                    <a:pt x="184" y="44"/>
                    <a:pt x="174" y="30"/>
                    <a:pt x="161" y="2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55" name="Oval 521">
              <a:extLst>
                <a:ext uri="{FF2B5EF4-FFF2-40B4-BE49-F238E27FC236}">
                  <a16:creationId xmlns:a16="http://schemas.microsoft.com/office/drawing/2014/main" id="{C4EDC647-D6D1-4EEB-8307-6A6881376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6939" y="6417009"/>
              <a:ext cx="156518" cy="182484"/>
            </a:xfrm>
            <a:prstGeom prst="ellipse">
              <a:avLst/>
            </a:prstGeom>
            <a:gradFill flip="none" rotWithShape="1">
              <a:gsLst>
                <a:gs pos="0">
                  <a:srgbClr val="666666">
                    <a:alpha val="15000"/>
                  </a:srgbClr>
                </a:gs>
                <a:gs pos="100000">
                  <a:srgbClr val="666666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>
                <a:solidFill>
                  <a:srgbClr val="666666"/>
                </a:solidFill>
                <a:ea typeface="FZLanTingHeiS-R-GB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73" name="矩形 16">
            <a:extLst>
              <a:ext uri="{FF2B5EF4-FFF2-40B4-BE49-F238E27FC236}">
                <a16:creationId xmlns:a16="http://schemas.microsoft.com/office/drawing/2014/main" id="{95C3C9A3-21BB-45B5-AF92-DC642C3EDD0A}"/>
              </a:ext>
            </a:extLst>
          </p:cNvPr>
          <p:cNvSpPr/>
          <p:nvPr/>
        </p:nvSpPr>
        <p:spPr>
          <a:xfrm>
            <a:off x="7995743" y="4338503"/>
            <a:ext cx="3882947" cy="429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36" tIns="34268" rIns="68536" bIns="34268" numCol="1" rtlCol="0" anchor="ctr" anchorCtr="0" compatLnSpc="1">
            <a:prstTxWarp prst="textNoShape">
              <a:avLst/>
            </a:prstTxWarp>
          </a:bodyPr>
          <a:lstStyle/>
          <a:p>
            <a:pPr defTabSz="685326">
              <a:lnSpc>
                <a:spcPct val="130000"/>
              </a:lnSpc>
              <a:buClr>
                <a:srgbClr val="CC9900"/>
              </a:buClr>
              <a:defRPr/>
            </a:pPr>
            <a:r>
              <a:rPr lang="zh-CN" altLang="en-US" sz="1999" kern="0" dirty="0">
                <a:solidFill>
                  <a:srgbClr val="000000"/>
                </a:solidFill>
                <a:ea typeface="微软雅黑"/>
              </a:rPr>
              <a:t>Partner tenant managed service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FE9BF6D-CE97-4701-BEB3-694392ABBAB8}"/>
              </a:ext>
            </a:extLst>
          </p:cNvPr>
          <p:cNvGrpSpPr/>
          <p:nvPr/>
        </p:nvGrpSpPr>
        <p:grpSpPr>
          <a:xfrm>
            <a:off x="367793" y="1061843"/>
            <a:ext cx="6580567" cy="5131187"/>
            <a:chOff x="781716" y="1227852"/>
            <a:chExt cx="5711809" cy="3977160"/>
          </a:xfrm>
        </p:grpSpPr>
        <p:sp>
          <p:nvSpPr>
            <p:cNvPr id="198" name="矩形 20">
              <a:extLst>
                <a:ext uri="{FF2B5EF4-FFF2-40B4-BE49-F238E27FC236}">
                  <a16:creationId xmlns:a16="http://schemas.microsoft.com/office/drawing/2014/main" id="{89F1222D-FD71-431F-ABBE-4D62AF659CEF}"/>
                </a:ext>
              </a:extLst>
            </p:cNvPr>
            <p:cNvSpPr/>
            <p:nvPr/>
          </p:nvSpPr>
          <p:spPr>
            <a:xfrm>
              <a:off x="781716" y="1227852"/>
              <a:ext cx="5591351" cy="3977160"/>
            </a:xfrm>
            <a:prstGeom prst="rect">
              <a:avLst/>
            </a:prstGeom>
            <a:solidFill>
              <a:srgbClr val="FFFFFF">
                <a:lumMod val="95000"/>
                <a:alpha val="40000"/>
              </a:srgbClr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34">
                <a:defRPr/>
              </a:pPr>
              <a:endParaRPr lang="zh-CN" altLang="en-US" sz="1799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9" name="图片 7">
              <a:extLst>
                <a:ext uri="{FF2B5EF4-FFF2-40B4-BE49-F238E27FC236}">
                  <a16:creationId xmlns:a16="http://schemas.microsoft.com/office/drawing/2014/main" id="{7E3C829E-DBF7-4CA2-BE3A-0C460816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589" y="1986643"/>
              <a:ext cx="472100" cy="409464"/>
            </a:xfrm>
            <a:prstGeom prst="rect">
              <a:avLst/>
            </a:prstGeom>
            <a:noFill/>
          </p:spPr>
        </p:pic>
        <p:pic>
          <p:nvPicPr>
            <p:cNvPr id="200" name="图片 8">
              <a:extLst>
                <a:ext uri="{FF2B5EF4-FFF2-40B4-BE49-F238E27FC236}">
                  <a16:creationId xmlns:a16="http://schemas.microsoft.com/office/drawing/2014/main" id="{BDDA062C-BA62-40B1-A101-9FF406772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621" y="3907453"/>
              <a:ext cx="472100" cy="409464"/>
            </a:xfrm>
            <a:prstGeom prst="rect">
              <a:avLst/>
            </a:prstGeom>
            <a:noFill/>
          </p:spPr>
        </p:pic>
        <p:pic>
          <p:nvPicPr>
            <p:cNvPr id="201" name="图片 12">
              <a:extLst>
                <a:ext uri="{FF2B5EF4-FFF2-40B4-BE49-F238E27FC236}">
                  <a16:creationId xmlns:a16="http://schemas.microsoft.com/office/drawing/2014/main" id="{3B890030-9E4D-4D73-9EE4-66CC4CAB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816" y="1552137"/>
              <a:ext cx="472100" cy="409464"/>
            </a:xfrm>
            <a:prstGeom prst="rect">
              <a:avLst/>
            </a:prstGeom>
          </p:spPr>
        </p:pic>
        <p:pic>
          <p:nvPicPr>
            <p:cNvPr id="202" name="图片 13">
              <a:extLst>
                <a:ext uri="{FF2B5EF4-FFF2-40B4-BE49-F238E27FC236}">
                  <a16:creationId xmlns:a16="http://schemas.microsoft.com/office/drawing/2014/main" id="{F117BCE3-B4E3-444A-9A5C-D4F65D434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610" y="2882361"/>
              <a:ext cx="472100" cy="409464"/>
            </a:xfrm>
            <a:prstGeom prst="rect">
              <a:avLst/>
            </a:prstGeom>
            <a:noFill/>
          </p:spPr>
        </p:pic>
        <p:cxnSp>
          <p:nvCxnSpPr>
            <p:cNvPr id="203" name="直接连接符 14">
              <a:extLst>
                <a:ext uri="{FF2B5EF4-FFF2-40B4-BE49-F238E27FC236}">
                  <a16:creationId xmlns:a16="http://schemas.microsoft.com/office/drawing/2014/main" id="{1452D7A5-289D-497D-AE45-959DB1B1221E}"/>
                </a:ext>
              </a:extLst>
            </p:cNvPr>
            <p:cNvCxnSpPr>
              <a:endCxn id="199" idx="1"/>
            </p:cNvCxnSpPr>
            <p:nvPr/>
          </p:nvCxnSpPr>
          <p:spPr>
            <a:xfrm flipV="1">
              <a:off x="1818505" y="2191375"/>
              <a:ext cx="1266084" cy="571504"/>
            </a:xfrm>
            <a:prstGeom prst="line">
              <a:avLst/>
            </a:prstGeom>
            <a:noFill/>
            <a:ln w="31750" cap="flat" cmpd="sng" algn="ctr">
              <a:solidFill>
                <a:srgbClr val="E7B98A"/>
              </a:solidFill>
              <a:prstDash val="solid"/>
            </a:ln>
            <a:effectLst/>
          </p:spPr>
        </p:cxnSp>
        <p:cxnSp>
          <p:nvCxnSpPr>
            <p:cNvPr id="204" name="直接连接符 15">
              <a:extLst>
                <a:ext uri="{FF2B5EF4-FFF2-40B4-BE49-F238E27FC236}">
                  <a16:creationId xmlns:a16="http://schemas.microsoft.com/office/drawing/2014/main" id="{C9FDFC11-B43D-40B1-A6F7-0CA9EAA8F8EB}"/>
                </a:ext>
              </a:extLst>
            </p:cNvPr>
            <p:cNvCxnSpPr>
              <a:endCxn id="202" idx="1"/>
            </p:cNvCxnSpPr>
            <p:nvPr/>
          </p:nvCxnSpPr>
          <p:spPr>
            <a:xfrm>
              <a:off x="1827533" y="2903789"/>
              <a:ext cx="731077" cy="183305"/>
            </a:xfrm>
            <a:prstGeom prst="line">
              <a:avLst/>
            </a:prstGeom>
            <a:noFill/>
            <a:ln w="31750" cap="flat" cmpd="sng" algn="ctr">
              <a:solidFill>
                <a:srgbClr val="E7B98A"/>
              </a:solidFill>
              <a:prstDash val="solid"/>
            </a:ln>
            <a:effectLst/>
          </p:spPr>
        </p:cxnSp>
        <p:cxnSp>
          <p:nvCxnSpPr>
            <p:cNvPr id="205" name="直接连接符 16">
              <a:extLst>
                <a:ext uri="{FF2B5EF4-FFF2-40B4-BE49-F238E27FC236}">
                  <a16:creationId xmlns:a16="http://schemas.microsoft.com/office/drawing/2014/main" id="{E3BEEB2C-E303-4319-8734-85E97CC0F3E8}"/>
                </a:ext>
              </a:extLst>
            </p:cNvPr>
            <p:cNvCxnSpPr>
              <a:cxnSpLocks/>
            </p:cNvCxnSpPr>
            <p:nvPr/>
          </p:nvCxnSpPr>
          <p:spPr>
            <a:xfrm>
              <a:off x="1789721" y="2972119"/>
              <a:ext cx="839550" cy="935335"/>
            </a:xfrm>
            <a:prstGeom prst="line">
              <a:avLst/>
            </a:prstGeom>
            <a:noFill/>
            <a:ln w="31750" cap="flat" cmpd="sng" algn="ctr">
              <a:solidFill>
                <a:srgbClr val="E7B98A"/>
              </a:solidFill>
              <a:prstDash val="solid"/>
            </a:ln>
            <a:effectLst/>
          </p:spPr>
        </p:cxnSp>
        <p:cxnSp>
          <p:nvCxnSpPr>
            <p:cNvPr id="206" name="直接连接符 20">
              <a:extLst>
                <a:ext uri="{FF2B5EF4-FFF2-40B4-BE49-F238E27FC236}">
                  <a16:creationId xmlns:a16="http://schemas.microsoft.com/office/drawing/2014/main" id="{54692077-B1FF-4422-BEEB-4C246E9E0964}"/>
                </a:ext>
              </a:extLst>
            </p:cNvPr>
            <p:cNvCxnSpPr>
              <a:stCxn id="201" idx="2"/>
              <a:endCxn id="210" idx="9"/>
            </p:cNvCxnSpPr>
            <p:nvPr/>
          </p:nvCxnSpPr>
          <p:spPr>
            <a:xfrm flipH="1">
              <a:off x="1651780" y="1961601"/>
              <a:ext cx="323086" cy="485723"/>
            </a:xfrm>
            <a:prstGeom prst="line">
              <a:avLst/>
            </a:prstGeom>
            <a:noFill/>
            <a:ln w="31750" cap="flat" cmpd="sng" algn="ctr">
              <a:solidFill>
                <a:srgbClr val="E7B98A"/>
              </a:solidFill>
              <a:prstDash val="solid"/>
            </a:ln>
            <a:effectLst/>
          </p:spPr>
        </p:cxnSp>
        <p:sp>
          <p:nvSpPr>
            <p:cNvPr id="207" name="Freeform 60">
              <a:extLst>
                <a:ext uri="{FF2B5EF4-FFF2-40B4-BE49-F238E27FC236}">
                  <a16:creationId xmlns:a16="http://schemas.microsoft.com/office/drawing/2014/main" id="{75094BF3-A364-4B1B-BFDB-C3F9B81DE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607" y="2687602"/>
              <a:ext cx="325643" cy="284516"/>
            </a:xfrm>
            <a:custGeom>
              <a:avLst/>
              <a:gdLst>
                <a:gd name="T0" fmla="*/ 5 w 231"/>
                <a:gd name="T1" fmla="*/ 0 h 328"/>
                <a:gd name="T2" fmla="*/ 2 w 231"/>
                <a:gd name="T3" fmla="*/ 0 h 328"/>
                <a:gd name="T4" fmla="*/ 0 w 231"/>
                <a:gd name="T5" fmla="*/ 5 h 328"/>
                <a:gd name="T6" fmla="*/ 0 w 231"/>
                <a:gd name="T7" fmla="*/ 323 h 328"/>
                <a:gd name="T8" fmla="*/ 1 w 231"/>
                <a:gd name="T9" fmla="*/ 325 h 328"/>
                <a:gd name="T10" fmla="*/ 226 w 231"/>
                <a:gd name="T11" fmla="*/ 328 h 328"/>
                <a:gd name="T12" fmla="*/ 230 w 231"/>
                <a:gd name="T13" fmla="*/ 325 h 328"/>
                <a:gd name="T14" fmla="*/ 231 w 231"/>
                <a:gd name="T15" fmla="*/ 323 h 328"/>
                <a:gd name="T16" fmla="*/ 231 w 231"/>
                <a:gd name="T17" fmla="*/ 5 h 328"/>
                <a:gd name="T18" fmla="*/ 230 w 231"/>
                <a:gd name="T19" fmla="*/ 2 h 328"/>
                <a:gd name="T20" fmla="*/ 226 w 231"/>
                <a:gd name="T21" fmla="*/ 0 h 328"/>
                <a:gd name="T22" fmla="*/ 45 w 231"/>
                <a:gd name="T23" fmla="*/ 270 h 328"/>
                <a:gd name="T24" fmla="*/ 83 w 231"/>
                <a:gd name="T25" fmla="*/ 232 h 328"/>
                <a:gd name="T26" fmla="*/ 83 w 231"/>
                <a:gd name="T27" fmla="*/ 218 h 328"/>
                <a:gd name="T28" fmla="*/ 45 w 231"/>
                <a:gd name="T29" fmla="*/ 181 h 328"/>
                <a:gd name="T30" fmla="*/ 83 w 231"/>
                <a:gd name="T31" fmla="*/ 218 h 328"/>
                <a:gd name="T32" fmla="*/ 45 w 231"/>
                <a:gd name="T33" fmla="*/ 167 h 328"/>
                <a:gd name="T34" fmla="*/ 83 w 231"/>
                <a:gd name="T35" fmla="*/ 130 h 328"/>
                <a:gd name="T36" fmla="*/ 83 w 231"/>
                <a:gd name="T37" fmla="*/ 115 h 328"/>
                <a:gd name="T38" fmla="*/ 45 w 231"/>
                <a:gd name="T39" fmla="*/ 79 h 328"/>
                <a:gd name="T40" fmla="*/ 83 w 231"/>
                <a:gd name="T41" fmla="*/ 115 h 328"/>
                <a:gd name="T42" fmla="*/ 45 w 231"/>
                <a:gd name="T43" fmla="*/ 65 h 328"/>
                <a:gd name="T44" fmla="*/ 83 w 231"/>
                <a:gd name="T45" fmla="*/ 28 h 328"/>
                <a:gd name="T46" fmla="*/ 134 w 231"/>
                <a:gd name="T47" fmla="*/ 270 h 328"/>
                <a:gd name="T48" fmla="*/ 97 w 231"/>
                <a:gd name="T49" fmla="*/ 232 h 328"/>
                <a:gd name="T50" fmla="*/ 134 w 231"/>
                <a:gd name="T51" fmla="*/ 270 h 328"/>
                <a:gd name="T52" fmla="*/ 97 w 231"/>
                <a:gd name="T53" fmla="*/ 218 h 328"/>
                <a:gd name="T54" fmla="*/ 134 w 231"/>
                <a:gd name="T55" fmla="*/ 181 h 328"/>
                <a:gd name="T56" fmla="*/ 134 w 231"/>
                <a:gd name="T57" fmla="*/ 167 h 328"/>
                <a:gd name="T58" fmla="*/ 97 w 231"/>
                <a:gd name="T59" fmla="*/ 130 h 328"/>
                <a:gd name="T60" fmla="*/ 134 w 231"/>
                <a:gd name="T61" fmla="*/ 167 h 328"/>
                <a:gd name="T62" fmla="*/ 97 w 231"/>
                <a:gd name="T63" fmla="*/ 115 h 328"/>
                <a:gd name="T64" fmla="*/ 134 w 231"/>
                <a:gd name="T65" fmla="*/ 79 h 328"/>
                <a:gd name="T66" fmla="*/ 134 w 231"/>
                <a:gd name="T67" fmla="*/ 65 h 328"/>
                <a:gd name="T68" fmla="*/ 97 w 231"/>
                <a:gd name="T69" fmla="*/ 28 h 328"/>
                <a:gd name="T70" fmla="*/ 134 w 231"/>
                <a:gd name="T71" fmla="*/ 65 h 328"/>
                <a:gd name="T72" fmla="*/ 148 w 231"/>
                <a:gd name="T73" fmla="*/ 270 h 328"/>
                <a:gd name="T74" fmla="*/ 184 w 231"/>
                <a:gd name="T75" fmla="*/ 232 h 328"/>
                <a:gd name="T76" fmla="*/ 184 w 231"/>
                <a:gd name="T77" fmla="*/ 218 h 328"/>
                <a:gd name="T78" fmla="*/ 148 w 231"/>
                <a:gd name="T79" fmla="*/ 181 h 328"/>
                <a:gd name="T80" fmla="*/ 184 w 231"/>
                <a:gd name="T81" fmla="*/ 218 h 328"/>
                <a:gd name="T82" fmla="*/ 148 w 231"/>
                <a:gd name="T83" fmla="*/ 167 h 328"/>
                <a:gd name="T84" fmla="*/ 184 w 231"/>
                <a:gd name="T85" fmla="*/ 130 h 328"/>
                <a:gd name="T86" fmla="*/ 184 w 231"/>
                <a:gd name="T87" fmla="*/ 115 h 328"/>
                <a:gd name="T88" fmla="*/ 148 w 231"/>
                <a:gd name="T89" fmla="*/ 79 h 328"/>
                <a:gd name="T90" fmla="*/ 184 w 231"/>
                <a:gd name="T91" fmla="*/ 115 h 328"/>
                <a:gd name="T92" fmla="*/ 148 w 231"/>
                <a:gd name="T93" fmla="*/ 65 h 328"/>
                <a:gd name="T94" fmla="*/ 184 w 231"/>
                <a:gd name="T95" fmla="*/ 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1" h="328">
                  <a:moveTo>
                    <a:pt x="226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323"/>
                  </a:lnTo>
                  <a:lnTo>
                    <a:pt x="0" y="323"/>
                  </a:lnTo>
                  <a:lnTo>
                    <a:pt x="0" y="324"/>
                  </a:lnTo>
                  <a:lnTo>
                    <a:pt x="1" y="325"/>
                  </a:lnTo>
                  <a:lnTo>
                    <a:pt x="5" y="328"/>
                  </a:lnTo>
                  <a:lnTo>
                    <a:pt x="226" y="328"/>
                  </a:lnTo>
                  <a:lnTo>
                    <a:pt x="226" y="328"/>
                  </a:lnTo>
                  <a:lnTo>
                    <a:pt x="230" y="325"/>
                  </a:lnTo>
                  <a:lnTo>
                    <a:pt x="230" y="324"/>
                  </a:lnTo>
                  <a:lnTo>
                    <a:pt x="231" y="323"/>
                  </a:lnTo>
                  <a:lnTo>
                    <a:pt x="231" y="5"/>
                  </a:lnTo>
                  <a:lnTo>
                    <a:pt x="231" y="5"/>
                  </a:lnTo>
                  <a:lnTo>
                    <a:pt x="230" y="3"/>
                  </a:lnTo>
                  <a:lnTo>
                    <a:pt x="230" y="2"/>
                  </a:lnTo>
                  <a:lnTo>
                    <a:pt x="226" y="0"/>
                  </a:lnTo>
                  <a:lnTo>
                    <a:pt x="226" y="0"/>
                  </a:lnTo>
                  <a:close/>
                  <a:moveTo>
                    <a:pt x="83" y="270"/>
                  </a:moveTo>
                  <a:lnTo>
                    <a:pt x="45" y="270"/>
                  </a:lnTo>
                  <a:lnTo>
                    <a:pt x="45" y="232"/>
                  </a:lnTo>
                  <a:lnTo>
                    <a:pt x="83" y="232"/>
                  </a:lnTo>
                  <a:lnTo>
                    <a:pt x="83" y="270"/>
                  </a:lnTo>
                  <a:close/>
                  <a:moveTo>
                    <a:pt x="83" y="218"/>
                  </a:moveTo>
                  <a:lnTo>
                    <a:pt x="45" y="218"/>
                  </a:lnTo>
                  <a:lnTo>
                    <a:pt x="45" y="181"/>
                  </a:lnTo>
                  <a:lnTo>
                    <a:pt x="83" y="181"/>
                  </a:lnTo>
                  <a:lnTo>
                    <a:pt x="83" y="218"/>
                  </a:lnTo>
                  <a:close/>
                  <a:moveTo>
                    <a:pt x="83" y="167"/>
                  </a:moveTo>
                  <a:lnTo>
                    <a:pt x="45" y="167"/>
                  </a:lnTo>
                  <a:lnTo>
                    <a:pt x="45" y="130"/>
                  </a:lnTo>
                  <a:lnTo>
                    <a:pt x="83" y="130"/>
                  </a:lnTo>
                  <a:lnTo>
                    <a:pt x="83" y="167"/>
                  </a:lnTo>
                  <a:close/>
                  <a:moveTo>
                    <a:pt x="83" y="115"/>
                  </a:moveTo>
                  <a:lnTo>
                    <a:pt x="45" y="115"/>
                  </a:lnTo>
                  <a:lnTo>
                    <a:pt x="45" y="79"/>
                  </a:lnTo>
                  <a:lnTo>
                    <a:pt x="83" y="79"/>
                  </a:lnTo>
                  <a:lnTo>
                    <a:pt x="83" y="115"/>
                  </a:lnTo>
                  <a:close/>
                  <a:moveTo>
                    <a:pt x="83" y="65"/>
                  </a:moveTo>
                  <a:lnTo>
                    <a:pt x="45" y="65"/>
                  </a:lnTo>
                  <a:lnTo>
                    <a:pt x="45" y="28"/>
                  </a:lnTo>
                  <a:lnTo>
                    <a:pt x="83" y="28"/>
                  </a:lnTo>
                  <a:lnTo>
                    <a:pt x="83" y="65"/>
                  </a:lnTo>
                  <a:close/>
                  <a:moveTo>
                    <a:pt x="134" y="270"/>
                  </a:moveTo>
                  <a:lnTo>
                    <a:pt x="97" y="270"/>
                  </a:lnTo>
                  <a:lnTo>
                    <a:pt x="97" y="232"/>
                  </a:lnTo>
                  <a:lnTo>
                    <a:pt x="134" y="232"/>
                  </a:lnTo>
                  <a:lnTo>
                    <a:pt x="134" y="270"/>
                  </a:lnTo>
                  <a:close/>
                  <a:moveTo>
                    <a:pt x="134" y="218"/>
                  </a:moveTo>
                  <a:lnTo>
                    <a:pt x="97" y="218"/>
                  </a:lnTo>
                  <a:lnTo>
                    <a:pt x="97" y="181"/>
                  </a:lnTo>
                  <a:lnTo>
                    <a:pt x="134" y="181"/>
                  </a:lnTo>
                  <a:lnTo>
                    <a:pt x="134" y="218"/>
                  </a:lnTo>
                  <a:close/>
                  <a:moveTo>
                    <a:pt x="134" y="167"/>
                  </a:moveTo>
                  <a:lnTo>
                    <a:pt x="97" y="167"/>
                  </a:lnTo>
                  <a:lnTo>
                    <a:pt x="97" y="130"/>
                  </a:lnTo>
                  <a:lnTo>
                    <a:pt x="134" y="130"/>
                  </a:lnTo>
                  <a:lnTo>
                    <a:pt x="134" y="167"/>
                  </a:lnTo>
                  <a:close/>
                  <a:moveTo>
                    <a:pt x="134" y="115"/>
                  </a:moveTo>
                  <a:lnTo>
                    <a:pt x="97" y="115"/>
                  </a:lnTo>
                  <a:lnTo>
                    <a:pt x="97" y="79"/>
                  </a:lnTo>
                  <a:lnTo>
                    <a:pt x="134" y="79"/>
                  </a:lnTo>
                  <a:lnTo>
                    <a:pt x="134" y="115"/>
                  </a:lnTo>
                  <a:close/>
                  <a:moveTo>
                    <a:pt x="134" y="65"/>
                  </a:moveTo>
                  <a:lnTo>
                    <a:pt x="97" y="65"/>
                  </a:lnTo>
                  <a:lnTo>
                    <a:pt x="97" y="28"/>
                  </a:lnTo>
                  <a:lnTo>
                    <a:pt x="134" y="28"/>
                  </a:lnTo>
                  <a:lnTo>
                    <a:pt x="134" y="65"/>
                  </a:lnTo>
                  <a:close/>
                  <a:moveTo>
                    <a:pt x="184" y="270"/>
                  </a:moveTo>
                  <a:lnTo>
                    <a:pt x="148" y="270"/>
                  </a:lnTo>
                  <a:lnTo>
                    <a:pt x="148" y="232"/>
                  </a:lnTo>
                  <a:lnTo>
                    <a:pt x="184" y="232"/>
                  </a:lnTo>
                  <a:lnTo>
                    <a:pt x="184" y="270"/>
                  </a:lnTo>
                  <a:close/>
                  <a:moveTo>
                    <a:pt x="184" y="218"/>
                  </a:moveTo>
                  <a:lnTo>
                    <a:pt x="148" y="218"/>
                  </a:lnTo>
                  <a:lnTo>
                    <a:pt x="148" y="181"/>
                  </a:lnTo>
                  <a:lnTo>
                    <a:pt x="184" y="181"/>
                  </a:lnTo>
                  <a:lnTo>
                    <a:pt x="184" y="218"/>
                  </a:lnTo>
                  <a:close/>
                  <a:moveTo>
                    <a:pt x="184" y="167"/>
                  </a:moveTo>
                  <a:lnTo>
                    <a:pt x="148" y="167"/>
                  </a:lnTo>
                  <a:lnTo>
                    <a:pt x="148" y="130"/>
                  </a:lnTo>
                  <a:lnTo>
                    <a:pt x="184" y="130"/>
                  </a:lnTo>
                  <a:lnTo>
                    <a:pt x="184" y="167"/>
                  </a:lnTo>
                  <a:close/>
                  <a:moveTo>
                    <a:pt x="184" y="115"/>
                  </a:moveTo>
                  <a:lnTo>
                    <a:pt x="148" y="115"/>
                  </a:lnTo>
                  <a:lnTo>
                    <a:pt x="148" y="79"/>
                  </a:lnTo>
                  <a:lnTo>
                    <a:pt x="184" y="79"/>
                  </a:lnTo>
                  <a:lnTo>
                    <a:pt x="184" y="115"/>
                  </a:lnTo>
                  <a:close/>
                  <a:moveTo>
                    <a:pt x="184" y="65"/>
                  </a:moveTo>
                  <a:lnTo>
                    <a:pt x="148" y="65"/>
                  </a:lnTo>
                  <a:lnTo>
                    <a:pt x="148" y="28"/>
                  </a:lnTo>
                  <a:lnTo>
                    <a:pt x="184" y="28"/>
                  </a:lnTo>
                  <a:lnTo>
                    <a:pt x="184" y="6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99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8" name="Freeform 61">
              <a:extLst>
                <a:ext uri="{FF2B5EF4-FFF2-40B4-BE49-F238E27FC236}">
                  <a16:creationId xmlns:a16="http://schemas.microsoft.com/office/drawing/2014/main" id="{FF6F75E0-D50A-482B-AE0B-F641ABE2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641" y="2566162"/>
              <a:ext cx="369343" cy="115369"/>
            </a:xfrm>
            <a:custGeom>
              <a:avLst/>
              <a:gdLst>
                <a:gd name="T0" fmla="*/ 109 w 262"/>
                <a:gd name="T1" fmla="*/ 9 h 133"/>
                <a:gd name="T2" fmla="*/ 109 w 262"/>
                <a:gd name="T3" fmla="*/ 9 h 133"/>
                <a:gd name="T4" fmla="*/ 114 w 262"/>
                <a:gd name="T5" fmla="*/ 5 h 133"/>
                <a:gd name="T6" fmla="*/ 119 w 262"/>
                <a:gd name="T7" fmla="*/ 2 h 133"/>
                <a:gd name="T8" fmla="*/ 126 w 262"/>
                <a:gd name="T9" fmla="*/ 1 h 133"/>
                <a:gd name="T10" fmla="*/ 132 w 262"/>
                <a:gd name="T11" fmla="*/ 0 h 133"/>
                <a:gd name="T12" fmla="*/ 137 w 262"/>
                <a:gd name="T13" fmla="*/ 1 h 133"/>
                <a:gd name="T14" fmla="*/ 143 w 262"/>
                <a:gd name="T15" fmla="*/ 2 h 133"/>
                <a:gd name="T16" fmla="*/ 148 w 262"/>
                <a:gd name="T17" fmla="*/ 5 h 133"/>
                <a:gd name="T18" fmla="*/ 153 w 262"/>
                <a:gd name="T19" fmla="*/ 9 h 133"/>
                <a:gd name="T20" fmla="*/ 255 w 262"/>
                <a:gd name="T21" fmla="*/ 110 h 133"/>
                <a:gd name="T22" fmla="*/ 255 w 262"/>
                <a:gd name="T23" fmla="*/ 110 h 133"/>
                <a:gd name="T24" fmla="*/ 258 w 262"/>
                <a:gd name="T25" fmla="*/ 115 h 133"/>
                <a:gd name="T26" fmla="*/ 261 w 262"/>
                <a:gd name="T27" fmla="*/ 119 h 133"/>
                <a:gd name="T28" fmla="*/ 262 w 262"/>
                <a:gd name="T29" fmla="*/ 123 h 133"/>
                <a:gd name="T30" fmla="*/ 262 w 262"/>
                <a:gd name="T31" fmla="*/ 126 h 133"/>
                <a:gd name="T32" fmla="*/ 260 w 262"/>
                <a:gd name="T33" fmla="*/ 129 h 133"/>
                <a:gd name="T34" fmla="*/ 256 w 262"/>
                <a:gd name="T35" fmla="*/ 130 h 133"/>
                <a:gd name="T36" fmla="*/ 252 w 262"/>
                <a:gd name="T37" fmla="*/ 131 h 133"/>
                <a:gd name="T38" fmla="*/ 246 w 262"/>
                <a:gd name="T39" fmla="*/ 133 h 133"/>
                <a:gd name="T40" fmla="*/ 17 w 262"/>
                <a:gd name="T41" fmla="*/ 133 h 133"/>
                <a:gd name="T42" fmla="*/ 17 w 262"/>
                <a:gd name="T43" fmla="*/ 133 h 133"/>
                <a:gd name="T44" fmla="*/ 11 w 262"/>
                <a:gd name="T45" fmla="*/ 131 h 133"/>
                <a:gd name="T46" fmla="*/ 7 w 262"/>
                <a:gd name="T47" fmla="*/ 130 h 133"/>
                <a:gd name="T48" fmla="*/ 3 w 262"/>
                <a:gd name="T49" fmla="*/ 129 h 133"/>
                <a:gd name="T50" fmla="*/ 2 w 262"/>
                <a:gd name="T51" fmla="*/ 126 h 133"/>
                <a:gd name="T52" fmla="*/ 0 w 262"/>
                <a:gd name="T53" fmla="*/ 123 h 133"/>
                <a:gd name="T54" fmla="*/ 2 w 262"/>
                <a:gd name="T55" fmla="*/ 119 h 133"/>
                <a:gd name="T56" fmla="*/ 4 w 262"/>
                <a:gd name="T57" fmla="*/ 115 h 133"/>
                <a:gd name="T58" fmla="*/ 8 w 262"/>
                <a:gd name="T59" fmla="*/ 110 h 133"/>
                <a:gd name="T60" fmla="*/ 109 w 262"/>
                <a:gd name="T61" fmla="*/ 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2" h="133">
                  <a:moveTo>
                    <a:pt x="109" y="9"/>
                  </a:moveTo>
                  <a:lnTo>
                    <a:pt x="109" y="9"/>
                  </a:lnTo>
                  <a:lnTo>
                    <a:pt x="114" y="5"/>
                  </a:lnTo>
                  <a:lnTo>
                    <a:pt x="119" y="2"/>
                  </a:lnTo>
                  <a:lnTo>
                    <a:pt x="126" y="1"/>
                  </a:lnTo>
                  <a:lnTo>
                    <a:pt x="132" y="0"/>
                  </a:lnTo>
                  <a:lnTo>
                    <a:pt x="137" y="1"/>
                  </a:lnTo>
                  <a:lnTo>
                    <a:pt x="143" y="2"/>
                  </a:lnTo>
                  <a:lnTo>
                    <a:pt x="148" y="5"/>
                  </a:lnTo>
                  <a:lnTo>
                    <a:pt x="153" y="9"/>
                  </a:lnTo>
                  <a:lnTo>
                    <a:pt x="255" y="110"/>
                  </a:lnTo>
                  <a:lnTo>
                    <a:pt x="255" y="110"/>
                  </a:lnTo>
                  <a:lnTo>
                    <a:pt x="258" y="115"/>
                  </a:lnTo>
                  <a:lnTo>
                    <a:pt x="261" y="119"/>
                  </a:lnTo>
                  <a:lnTo>
                    <a:pt x="262" y="123"/>
                  </a:lnTo>
                  <a:lnTo>
                    <a:pt x="262" y="126"/>
                  </a:lnTo>
                  <a:lnTo>
                    <a:pt x="260" y="129"/>
                  </a:lnTo>
                  <a:lnTo>
                    <a:pt x="256" y="130"/>
                  </a:lnTo>
                  <a:lnTo>
                    <a:pt x="252" y="131"/>
                  </a:lnTo>
                  <a:lnTo>
                    <a:pt x="246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1" y="131"/>
                  </a:lnTo>
                  <a:lnTo>
                    <a:pt x="7" y="130"/>
                  </a:lnTo>
                  <a:lnTo>
                    <a:pt x="3" y="129"/>
                  </a:lnTo>
                  <a:lnTo>
                    <a:pt x="2" y="126"/>
                  </a:lnTo>
                  <a:lnTo>
                    <a:pt x="0" y="123"/>
                  </a:lnTo>
                  <a:lnTo>
                    <a:pt x="2" y="119"/>
                  </a:lnTo>
                  <a:lnTo>
                    <a:pt x="4" y="115"/>
                  </a:lnTo>
                  <a:lnTo>
                    <a:pt x="8" y="110"/>
                  </a:lnTo>
                  <a:lnTo>
                    <a:pt x="109" y="9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99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9" name="Freeform 62">
              <a:extLst>
                <a:ext uri="{FF2B5EF4-FFF2-40B4-BE49-F238E27FC236}">
                  <a16:creationId xmlns:a16="http://schemas.microsoft.com/office/drawing/2014/main" id="{425F5D13-465D-4BD5-9AF8-A41F7F4C5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2131" y="2587847"/>
              <a:ext cx="403176" cy="384272"/>
            </a:xfrm>
            <a:custGeom>
              <a:avLst/>
              <a:gdLst>
                <a:gd name="T0" fmla="*/ 7 w 286"/>
                <a:gd name="T1" fmla="*/ 0 h 443"/>
                <a:gd name="T2" fmla="*/ 4 w 286"/>
                <a:gd name="T3" fmla="*/ 0 h 443"/>
                <a:gd name="T4" fmla="*/ 2 w 286"/>
                <a:gd name="T5" fmla="*/ 4 h 443"/>
                <a:gd name="T6" fmla="*/ 0 w 286"/>
                <a:gd name="T7" fmla="*/ 436 h 443"/>
                <a:gd name="T8" fmla="*/ 2 w 286"/>
                <a:gd name="T9" fmla="*/ 439 h 443"/>
                <a:gd name="T10" fmla="*/ 4 w 286"/>
                <a:gd name="T11" fmla="*/ 441 h 443"/>
                <a:gd name="T12" fmla="*/ 280 w 286"/>
                <a:gd name="T13" fmla="*/ 443 h 443"/>
                <a:gd name="T14" fmla="*/ 282 w 286"/>
                <a:gd name="T15" fmla="*/ 441 h 443"/>
                <a:gd name="T16" fmla="*/ 286 w 286"/>
                <a:gd name="T17" fmla="*/ 439 h 443"/>
                <a:gd name="T18" fmla="*/ 286 w 286"/>
                <a:gd name="T19" fmla="*/ 7 h 443"/>
                <a:gd name="T20" fmla="*/ 286 w 286"/>
                <a:gd name="T21" fmla="*/ 4 h 443"/>
                <a:gd name="T22" fmla="*/ 282 w 286"/>
                <a:gd name="T23" fmla="*/ 0 h 443"/>
                <a:gd name="T24" fmla="*/ 280 w 286"/>
                <a:gd name="T25" fmla="*/ 0 h 443"/>
                <a:gd name="T26" fmla="*/ 57 w 286"/>
                <a:gd name="T27" fmla="*/ 393 h 443"/>
                <a:gd name="T28" fmla="*/ 103 w 286"/>
                <a:gd name="T29" fmla="*/ 348 h 443"/>
                <a:gd name="T30" fmla="*/ 103 w 286"/>
                <a:gd name="T31" fmla="*/ 333 h 443"/>
                <a:gd name="T32" fmla="*/ 57 w 286"/>
                <a:gd name="T33" fmla="*/ 287 h 443"/>
                <a:gd name="T34" fmla="*/ 103 w 286"/>
                <a:gd name="T35" fmla="*/ 333 h 443"/>
                <a:gd name="T36" fmla="*/ 57 w 286"/>
                <a:gd name="T37" fmla="*/ 269 h 443"/>
                <a:gd name="T38" fmla="*/ 103 w 286"/>
                <a:gd name="T39" fmla="*/ 224 h 443"/>
                <a:gd name="T40" fmla="*/ 103 w 286"/>
                <a:gd name="T41" fmla="*/ 206 h 443"/>
                <a:gd name="T42" fmla="*/ 57 w 286"/>
                <a:gd name="T43" fmla="*/ 161 h 443"/>
                <a:gd name="T44" fmla="*/ 103 w 286"/>
                <a:gd name="T45" fmla="*/ 206 h 443"/>
                <a:gd name="T46" fmla="*/ 57 w 286"/>
                <a:gd name="T47" fmla="*/ 143 h 443"/>
                <a:gd name="T48" fmla="*/ 103 w 286"/>
                <a:gd name="T49" fmla="*/ 98 h 443"/>
                <a:gd name="T50" fmla="*/ 103 w 286"/>
                <a:gd name="T51" fmla="*/ 80 h 443"/>
                <a:gd name="T52" fmla="*/ 57 w 286"/>
                <a:gd name="T53" fmla="*/ 34 h 443"/>
                <a:gd name="T54" fmla="*/ 103 w 286"/>
                <a:gd name="T55" fmla="*/ 80 h 443"/>
                <a:gd name="T56" fmla="*/ 120 w 286"/>
                <a:gd name="T57" fmla="*/ 393 h 443"/>
                <a:gd name="T58" fmla="*/ 166 w 286"/>
                <a:gd name="T59" fmla="*/ 348 h 443"/>
                <a:gd name="T60" fmla="*/ 166 w 286"/>
                <a:gd name="T61" fmla="*/ 333 h 443"/>
                <a:gd name="T62" fmla="*/ 120 w 286"/>
                <a:gd name="T63" fmla="*/ 287 h 443"/>
                <a:gd name="T64" fmla="*/ 166 w 286"/>
                <a:gd name="T65" fmla="*/ 333 h 443"/>
                <a:gd name="T66" fmla="*/ 120 w 286"/>
                <a:gd name="T67" fmla="*/ 269 h 443"/>
                <a:gd name="T68" fmla="*/ 166 w 286"/>
                <a:gd name="T69" fmla="*/ 224 h 443"/>
                <a:gd name="T70" fmla="*/ 166 w 286"/>
                <a:gd name="T71" fmla="*/ 206 h 443"/>
                <a:gd name="T72" fmla="*/ 120 w 286"/>
                <a:gd name="T73" fmla="*/ 161 h 443"/>
                <a:gd name="T74" fmla="*/ 166 w 286"/>
                <a:gd name="T75" fmla="*/ 206 h 443"/>
                <a:gd name="T76" fmla="*/ 120 w 286"/>
                <a:gd name="T77" fmla="*/ 143 h 443"/>
                <a:gd name="T78" fmla="*/ 166 w 286"/>
                <a:gd name="T79" fmla="*/ 98 h 443"/>
                <a:gd name="T80" fmla="*/ 166 w 286"/>
                <a:gd name="T81" fmla="*/ 80 h 443"/>
                <a:gd name="T82" fmla="*/ 120 w 286"/>
                <a:gd name="T83" fmla="*/ 34 h 443"/>
                <a:gd name="T84" fmla="*/ 166 w 286"/>
                <a:gd name="T85" fmla="*/ 80 h 443"/>
                <a:gd name="T86" fmla="*/ 184 w 286"/>
                <a:gd name="T87" fmla="*/ 393 h 443"/>
                <a:gd name="T88" fmla="*/ 229 w 286"/>
                <a:gd name="T89" fmla="*/ 348 h 443"/>
                <a:gd name="T90" fmla="*/ 229 w 286"/>
                <a:gd name="T91" fmla="*/ 333 h 443"/>
                <a:gd name="T92" fmla="*/ 184 w 286"/>
                <a:gd name="T93" fmla="*/ 287 h 443"/>
                <a:gd name="T94" fmla="*/ 229 w 286"/>
                <a:gd name="T95" fmla="*/ 333 h 443"/>
                <a:gd name="T96" fmla="*/ 184 w 286"/>
                <a:gd name="T97" fmla="*/ 269 h 443"/>
                <a:gd name="T98" fmla="*/ 229 w 286"/>
                <a:gd name="T99" fmla="*/ 224 h 443"/>
                <a:gd name="T100" fmla="*/ 229 w 286"/>
                <a:gd name="T101" fmla="*/ 206 h 443"/>
                <a:gd name="T102" fmla="*/ 184 w 286"/>
                <a:gd name="T103" fmla="*/ 161 h 443"/>
                <a:gd name="T104" fmla="*/ 229 w 286"/>
                <a:gd name="T105" fmla="*/ 206 h 443"/>
                <a:gd name="T106" fmla="*/ 184 w 286"/>
                <a:gd name="T107" fmla="*/ 143 h 443"/>
                <a:gd name="T108" fmla="*/ 229 w 286"/>
                <a:gd name="T109" fmla="*/ 98 h 443"/>
                <a:gd name="T110" fmla="*/ 229 w 286"/>
                <a:gd name="T111" fmla="*/ 80 h 443"/>
                <a:gd name="T112" fmla="*/ 184 w 286"/>
                <a:gd name="T113" fmla="*/ 34 h 443"/>
                <a:gd name="T114" fmla="*/ 229 w 286"/>
                <a:gd name="T115" fmla="*/ 8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6" h="443">
                  <a:moveTo>
                    <a:pt x="280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2" y="439"/>
                  </a:lnTo>
                  <a:lnTo>
                    <a:pt x="3" y="440"/>
                  </a:lnTo>
                  <a:lnTo>
                    <a:pt x="4" y="441"/>
                  </a:lnTo>
                  <a:lnTo>
                    <a:pt x="7" y="443"/>
                  </a:lnTo>
                  <a:lnTo>
                    <a:pt x="280" y="443"/>
                  </a:lnTo>
                  <a:lnTo>
                    <a:pt x="280" y="443"/>
                  </a:lnTo>
                  <a:lnTo>
                    <a:pt x="282" y="441"/>
                  </a:lnTo>
                  <a:lnTo>
                    <a:pt x="285" y="440"/>
                  </a:lnTo>
                  <a:lnTo>
                    <a:pt x="286" y="439"/>
                  </a:lnTo>
                  <a:lnTo>
                    <a:pt x="286" y="436"/>
                  </a:lnTo>
                  <a:lnTo>
                    <a:pt x="286" y="7"/>
                  </a:lnTo>
                  <a:lnTo>
                    <a:pt x="286" y="7"/>
                  </a:lnTo>
                  <a:lnTo>
                    <a:pt x="286" y="4"/>
                  </a:lnTo>
                  <a:lnTo>
                    <a:pt x="285" y="1"/>
                  </a:lnTo>
                  <a:lnTo>
                    <a:pt x="282" y="0"/>
                  </a:lnTo>
                  <a:lnTo>
                    <a:pt x="280" y="0"/>
                  </a:lnTo>
                  <a:lnTo>
                    <a:pt x="280" y="0"/>
                  </a:lnTo>
                  <a:close/>
                  <a:moveTo>
                    <a:pt x="103" y="393"/>
                  </a:moveTo>
                  <a:lnTo>
                    <a:pt x="57" y="393"/>
                  </a:lnTo>
                  <a:lnTo>
                    <a:pt x="57" y="348"/>
                  </a:lnTo>
                  <a:lnTo>
                    <a:pt x="103" y="348"/>
                  </a:lnTo>
                  <a:lnTo>
                    <a:pt x="103" y="393"/>
                  </a:lnTo>
                  <a:close/>
                  <a:moveTo>
                    <a:pt x="103" y="333"/>
                  </a:moveTo>
                  <a:lnTo>
                    <a:pt x="57" y="333"/>
                  </a:lnTo>
                  <a:lnTo>
                    <a:pt x="57" y="287"/>
                  </a:lnTo>
                  <a:lnTo>
                    <a:pt x="103" y="287"/>
                  </a:lnTo>
                  <a:lnTo>
                    <a:pt x="103" y="333"/>
                  </a:lnTo>
                  <a:close/>
                  <a:moveTo>
                    <a:pt x="103" y="269"/>
                  </a:moveTo>
                  <a:lnTo>
                    <a:pt x="57" y="269"/>
                  </a:lnTo>
                  <a:lnTo>
                    <a:pt x="57" y="224"/>
                  </a:lnTo>
                  <a:lnTo>
                    <a:pt x="103" y="224"/>
                  </a:lnTo>
                  <a:lnTo>
                    <a:pt x="103" y="269"/>
                  </a:lnTo>
                  <a:close/>
                  <a:moveTo>
                    <a:pt x="103" y="206"/>
                  </a:moveTo>
                  <a:lnTo>
                    <a:pt x="57" y="206"/>
                  </a:lnTo>
                  <a:lnTo>
                    <a:pt x="57" y="161"/>
                  </a:lnTo>
                  <a:lnTo>
                    <a:pt x="103" y="161"/>
                  </a:lnTo>
                  <a:lnTo>
                    <a:pt x="103" y="206"/>
                  </a:lnTo>
                  <a:close/>
                  <a:moveTo>
                    <a:pt x="103" y="143"/>
                  </a:moveTo>
                  <a:lnTo>
                    <a:pt x="57" y="143"/>
                  </a:lnTo>
                  <a:lnTo>
                    <a:pt x="57" y="98"/>
                  </a:lnTo>
                  <a:lnTo>
                    <a:pt x="103" y="98"/>
                  </a:lnTo>
                  <a:lnTo>
                    <a:pt x="103" y="143"/>
                  </a:lnTo>
                  <a:close/>
                  <a:moveTo>
                    <a:pt x="103" y="80"/>
                  </a:moveTo>
                  <a:lnTo>
                    <a:pt x="57" y="80"/>
                  </a:lnTo>
                  <a:lnTo>
                    <a:pt x="57" y="34"/>
                  </a:lnTo>
                  <a:lnTo>
                    <a:pt x="103" y="34"/>
                  </a:lnTo>
                  <a:lnTo>
                    <a:pt x="103" y="80"/>
                  </a:lnTo>
                  <a:close/>
                  <a:moveTo>
                    <a:pt x="166" y="393"/>
                  </a:moveTo>
                  <a:lnTo>
                    <a:pt x="120" y="393"/>
                  </a:lnTo>
                  <a:lnTo>
                    <a:pt x="120" y="348"/>
                  </a:lnTo>
                  <a:lnTo>
                    <a:pt x="166" y="348"/>
                  </a:lnTo>
                  <a:lnTo>
                    <a:pt x="166" y="393"/>
                  </a:lnTo>
                  <a:close/>
                  <a:moveTo>
                    <a:pt x="166" y="333"/>
                  </a:moveTo>
                  <a:lnTo>
                    <a:pt x="120" y="333"/>
                  </a:lnTo>
                  <a:lnTo>
                    <a:pt x="120" y="287"/>
                  </a:lnTo>
                  <a:lnTo>
                    <a:pt x="166" y="287"/>
                  </a:lnTo>
                  <a:lnTo>
                    <a:pt x="166" y="333"/>
                  </a:lnTo>
                  <a:close/>
                  <a:moveTo>
                    <a:pt x="166" y="269"/>
                  </a:moveTo>
                  <a:lnTo>
                    <a:pt x="120" y="269"/>
                  </a:lnTo>
                  <a:lnTo>
                    <a:pt x="120" y="224"/>
                  </a:lnTo>
                  <a:lnTo>
                    <a:pt x="166" y="224"/>
                  </a:lnTo>
                  <a:lnTo>
                    <a:pt x="166" y="269"/>
                  </a:lnTo>
                  <a:close/>
                  <a:moveTo>
                    <a:pt x="166" y="206"/>
                  </a:moveTo>
                  <a:lnTo>
                    <a:pt x="120" y="206"/>
                  </a:lnTo>
                  <a:lnTo>
                    <a:pt x="120" y="161"/>
                  </a:lnTo>
                  <a:lnTo>
                    <a:pt x="166" y="161"/>
                  </a:lnTo>
                  <a:lnTo>
                    <a:pt x="166" y="206"/>
                  </a:lnTo>
                  <a:close/>
                  <a:moveTo>
                    <a:pt x="166" y="143"/>
                  </a:moveTo>
                  <a:lnTo>
                    <a:pt x="120" y="143"/>
                  </a:lnTo>
                  <a:lnTo>
                    <a:pt x="120" y="98"/>
                  </a:lnTo>
                  <a:lnTo>
                    <a:pt x="166" y="98"/>
                  </a:lnTo>
                  <a:lnTo>
                    <a:pt x="166" y="143"/>
                  </a:lnTo>
                  <a:close/>
                  <a:moveTo>
                    <a:pt x="166" y="80"/>
                  </a:moveTo>
                  <a:lnTo>
                    <a:pt x="120" y="80"/>
                  </a:lnTo>
                  <a:lnTo>
                    <a:pt x="120" y="34"/>
                  </a:lnTo>
                  <a:lnTo>
                    <a:pt x="166" y="34"/>
                  </a:lnTo>
                  <a:lnTo>
                    <a:pt x="166" y="80"/>
                  </a:lnTo>
                  <a:close/>
                  <a:moveTo>
                    <a:pt x="229" y="393"/>
                  </a:moveTo>
                  <a:lnTo>
                    <a:pt x="184" y="393"/>
                  </a:lnTo>
                  <a:lnTo>
                    <a:pt x="184" y="348"/>
                  </a:lnTo>
                  <a:lnTo>
                    <a:pt x="229" y="348"/>
                  </a:lnTo>
                  <a:lnTo>
                    <a:pt x="229" y="393"/>
                  </a:lnTo>
                  <a:close/>
                  <a:moveTo>
                    <a:pt x="229" y="333"/>
                  </a:moveTo>
                  <a:lnTo>
                    <a:pt x="184" y="333"/>
                  </a:lnTo>
                  <a:lnTo>
                    <a:pt x="184" y="287"/>
                  </a:lnTo>
                  <a:lnTo>
                    <a:pt x="229" y="287"/>
                  </a:lnTo>
                  <a:lnTo>
                    <a:pt x="229" y="333"/>
                  </a:lnTo>
                  <a:close/>
                  <a:moveTo>
                    <a:pt x="229" y="269"/>
                  </a:moveTo>
                  <a:lnTo>
                    <a:pt x="184" y="269"/>
                  </a:lnTo>
                  <a:lnTo>
                    <a:pt x="184" y="224"/>
                  </a:lnTo>
                  <a:lnTo>
                    <a:pt x="229" y="224"/>
                  </a:lnTo>
                  <a:lnTo>
                    <a:pt x="229" y="269"/>
                  </a:lnTo>
                  <a:close/>
                  <a:moveTo>
                    <a:pt x="229" y="206"/>
                  </a:moveTo>
                  <a:lnTo>
                    <a:pt x="184" y="206"/>
                  </a:lnTo>
                  <a:lnTo>
                    <a:pt x="184" y="161"/>
                  </a:lnTo>
                  <a:lnTo>
                    <a:pt x="229" y="161"/>
                  </a:lnTo>
                  <a:lnTo>
                    <a:pt x="229" y="206"/>
                  </a:lnTo>
                  <a:close/>
                  <a:moveTo>
                    <a:pt x="229" y="143"/>
                  </a:moveTo>
                  <a:lnTo>
                    <a:pt x="184" y="143"/>
                  </a:lnTo>
                  <a:lnTo>
                    <a:pt x="184" y="98"/>
                  </a:lnTo>
                  <a:lnTo>
                    <a:pt x="229" y="98"/>
                  </a:lnTo>
                  <a:lnTo>
                    <a:pt x="229" y="143"/>
                  </a:lnTo>
                  <a:close/>
                  <a:moveTo>
                    <a:pt x="229" y="80"/>
                  </a:moveTo>
                  <a:lnTo>
                    <a:pt x="184" y="80"/>
                  </a:lnTo>
                  <a:lnTo>
                    <a:pt x="184" y="34"/>
                  </a:lnTo>
                  <a:lnTo>
                    <a:pt x="229" y="34"/>
                  </a:lnTo>
                  <a:lnTo>
                    <a:pt x="229" y="8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99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0" name="Freeform 63">
              <a:extLst>
                <a:ext uri="{FF2B5EF4-FFF2-40B4-BE49-F238E27FC236}">
                  <a16:creationId xmlns:a16="http://schemas.microsoft.com/office/drawing/2014/main" id="{11499BD3-E23A-49B0-8F75-EDD72D22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936" y="2437782"/>
              <a:ext cx="456745" cy="142258"/>
            </a:xfrm>
            <a:custGeom>
              <a:avLst/>
              <a:gdLst>
                <a:gd name="T0" fmla="*/ 135 w 324"/>
                <a:gd name="T1" fmla="*/ 11 h 164"/>
                <a:gd name="T2" fmla="*/ 135 w 324"/>
                <a:gd name="T3" fmla="*/ 11 h 164"/>
                <a:gd name="T4" fmla="*/ 140 w 324"/>
                <a:gd name="T5" fmla="*/ 6 h 164"/>
                <a:gd name="T6" fmla="*/ 148 w 324"/>
                <a:gd name="T7" fmla="*/ 3 h 164"/>
                <a:gd name="T8" fmla="*/ 154 w 324"/>
                <a:gd name="T9" fmla="*/ 0 h 164"/>
                <a:gd name="T10" fmla="*/ 162 w 324"/>
                <a:gd name="T11" fmla="*/ 0 h 164"/>
                <a:gd name="T12" fmla="*/ 169 w 324"/>
                <a:gd name="T13" fmla="*/ 0 h 164"/>
                <a:gd name="T14" fmla="*/ 177 w 324"/>
                <a:gd name="T15" fmla="*/ 3 h 164"/>
                <a:gd name="T16" fmla="*/ 183 w 324"/>
                <a:gd name="T17" fmla="*/ 6 h 164"/>
                <a:gd name="T18" fmla="*/ 190 w 324"/>
                <a:gd name="T19" fmla="*/ 11 h 164"/>
                <a:gd name="T20" fmla="*/ 315 w 324"/>
                <a:gd name="T21" fmla="*/ 137 h 164"/>
                <a:gd name="T22" fmla="*/ 315 w 324"/>
                <a:gd name="T23" fmla="*/ 137 h 164"/>
                <a:gd name="T24" fmla="*/ 320 w 324"/>
                <a:gd name="T25" fmla="*/ 142 h 164"/>
                <a:gd name="T26" fmla="*/ 322 w 324"/>
                <a:gd name="T27" fmla="*/ 147 h 164"/>
                <a:gd name="T28" fmla="*/ 324 w 324"/>
                <a:gd name="T29" fmla="*/ 152 h 164"/>
                <a:gd name="T30" fmla="*/ 324 w 324"/>
                <a:gd name="T31" fmla="*/ 156 h 164"/>
                <a:gd name="T32" fmla="*/ 321 w 324"/>
                <a:gd name="T33" fmla="*/ 159 h 164"/>
                <a:gd name="T34" fmla="*/ 317 w 324"/>
                <a:gd name="T35" fmla="*/ 162 h 164"/>
                <a:gd name="T36" fmla="*/ 311 w 324"/>
                <a:gd name="T37" fmla="*/ 163 h 164"/>
                <a:gd name="T38" fmla="*/ 303 w 324"/>
                <a:gd name="T39" fmla="*/ 164 h 164"/>
                <a:gd name="T40" fmla="*/ 20 w 324"/>
                <a:gd name="T41" fmla="*/ 164 h 164"/>
                <a:gd name="T42" fmla="*/ 20 w 324"/>
                <a:gd name="T43" fmla="*/ 164 h 164"/>
                <a:gd name="T44" fmla="*/ 13 w 324"/>
                <a:gd name="T45" fmla="*/ 163 h 164"/>
                <a:gd name="T46" fmla="*/ 8 w 324"/>
                <a:gd name="T47" fmla="*/ 162 h 164"/>
                <a:gd name="T48" fmla="*/ 4 w 324"/>
                <a:gd name="T49" fmla="*/ 159 h 164"/>
                <a:gd name="T50" fmla="*/ 1 w 324"/>
                <a:gd name="T51" fmla="*/ 156 h 164"/>
                <a:gd name="T52" fmla="*/ 0 w 324"/>
                <a:gd name="T53" fmla="*/ 152 h 164"/>
                <a:gd name="T54" fmla="*/ 1 w 324"/>
                <a:gd name="T55" fmla="*/ 147 h 164"/>
                <a:gd name="T56" fmla="*/ 4 w 324"/>
                <a:gd name="T57" fmla="*/ 142 h 164"/>
                <a:gd name="T58" fmla="*/ 9 w 324"/>
                <a:gd name="T59" fmla="*/ 137 h 164"/>
                <a:gd name="T60" fmla="*/ 135 w 324"/>
                <a:gd name="T61" fmla="*/ 1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4" h="164">
                  <a:moveTo>
                    <a:pt x="135" y="11"/>
                  </a:moveTo>
                  <a:lnTo>
                    <a:pt x="135" y="11"/>
                  </a:lnTo>
                  <a:lnTo>
                    <a:pt x="140" y="6"/>
                  </a:lnTo>
                  <a:lnTo>
                    <a:pt x="148" y="3"/>
                  </a:lnTo>
                  <a:lnTo>
                    <a:pt x="154" y="0"/>
                  </a:lnTo>
                  <a:lnTo>
                    <a:pt x="162" y="0"/>
                  </a:lnTo>
                  <a:lnTo>
                    <a:pt x="169" y="0"/>
                  </a:lnTo>
                  <a:lnTo>
                    <a:pt x="177" y="3"/>
                  </a:lnTo>
                  <a:lnTo>
                    <a:pt x="183" y="6"/>
                  </a:lnTo>
                  <a:lnTo>
                    <a:pt x="190" y="11"/>
                  </a:lnTo>
                  <a:lnTo>
                    <a:pt x="315" y="137"/>
                  </a:lnTo>
                  <a:lnTo>
                    <a:pt x="315" y="137"/>
                  </a:lnTo>
                  <a:lnTo>
                    <a:pt x="320" y="142"/>
                  </a:lnTo>
                  <a:lnTo>
                    <a:pt x="322" y="147"/>
                  </a:lnTo>
                  <a:lnTo>
                    <a:pt x="324" y="152"/>
                  </a:lnTo>
                  <a:lnTo>
                    <a:pt x="324" y="156"/>
                  </a:lnTo>
                  <a:lnTo>
                    <a:pt x="321" y="159"/>
                  </a:lnTo>
                  <a:lnTo>
                    <a:pt x="317" y="162"/>
                  </a:lnTo>
                  <a:lnTo>
                    <a:pt x="311" y="163"/>
                  </a:lnTo>
                  <a:lnTo>
                    <a:pt x="303" y="16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13" y="163"/>
                  </a:lnTo>
                  <a:lnTo>
                    <a:pt x="8" y="162"/>
                  </a:lnTo>
                  <a:lnTo>
                    <a:pt x="4" y="159"/>
                  </a:lnTo>
                  <a:lnTo>
                    <a:pt x="1" y="156"/>
                  </a:lnTo>
                  <a:lnTo>
                    <a:pt x="0" y="152"/>
                  </a:lnTo>
                  <a:lnTo>
                    <a:pt x="1" y="147"/>
                  </a:lnTo>
                  <a:lnTo>
                    <a:pt x="4" y="142"/>
                  </a:lnTo>
                  <a:lnTo>
                    <a:pt x="9" y="137"/>
                  </a:lnTo>
                  <a:lnTo>
                    <a:pt x="135" y="1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99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1" name="等腰三角形 49">
              <a:extLst>
                <a:ext uri="{FF2B5EF4-FFF2-40B4-BE49-F238E27FC236}">
                  <a16:creationId xmlns:a16="http://schemas.microsoft.com/office/drawing/2014/main" id="{C57A804A-4C00-4DEF-B8F2-D4B9956330AB}"/>
                </a:ext>
              </a:extLst>
            </p:cNvPr>
            <p:cNvSpPr/>
            <p:nvPr/>
          </p:nvSpPr>
          <p:spPr>
            <a:xfrm rot="16200000">
              <a:off x="2764781" y="3453318"/>
              <a:ext cx="1339223" cy="891342"/>
            </a:xfrm>
            <a:prstGeom prst="triangle">
              <a:avLst>
                <a:gd name="adj" fmla="val 78365"/>
              </a:avLst>
            </a:prstGeom>
            <a:gradFill>
              <a:gsLst>
                <a:gs pos="0">
                  <a:srgbClr val="77D4F9"/>
                </a:gs>
                <a:gs pos="100000">
                  <a:srgbClr val="FF7A00"/>
                </a:gs>
                <a:gs pos="10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lIns="121887" tIns="60944" rIns="121887" bIns="60944" rtlCol="0" anchor="ctr"/>
            <a:lstStyle/>
            <a:p>
              <a:pPr algn="ctr"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99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TextBox 30">
              <a:extLst>
                <a:ext uri="{FF2B5EF4-FFF2-40B4-BE49-F238E27FC236}">
                  <a16:creationId xmlns:a16="http://schemas.microsoft.com/office/drawing/2014/main" id="{17C77F97-EEBD-4568-B937-F76A8FF24996}"/>
                </a:ext>
              </a:extLst>
            </p:cNvPr>
            <p:cNvSpPr txBox="1"/>
            <p:nvPr/>
          </p:nvSpPr>
          <p:spPr>
            <a:xfrm>
              <a:off x="870058" y="4540042"/>
              <a:ext cx="2747455" cy="596157"/>
            </a:xfrm>
            <a:prstGeom prst="rect">
              <a:avLst/>
            </a:prstGeom>
            <a:noFill/>
          </p:spPr>
          <p:txBody>
            <a:bodyPr wrap="square" lIns="121871" tIns="60936" rIns="121871" bIns="60936" rtlCol="0">
              <a:spAutoFit/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399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DME: </a:t>
              </a:r>
            </a:p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399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Unified management and O&amp;M of central and branch offices</a:t>
              </a:r>
              <a:endParaRPr lang="en-US" altLang="zh-CN" sz="1799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3" name="TextBox 30">
              <a:extLst>
                <a:ext uri="{FF2B5EF4-FFF2-40B4-BE49-F238E27FC236}">
                  <a16:creationId xmlns:a16="http://schemas.microsoft.com/office/drawing/2014/main" id="{C160110D-0EA7-433E-B794-865FE5CA14BB}"/>
                </a:ext>
              </a:extLst>
            </p:cNvPr>
            <p:cNvSpPr txBox="1"/>
            <p:nvPr/>
          </p:nvSpPr>
          <p:spPr>
            <a:xfrm>
              <a:off x="4240028" y="1280088"/>
              <a:ext cx="2253497" cy="817034"/>
            </a:xfrm>
            <a:prstGeom prst="rect">
              <a:avLst/>
            </a:prstGeom>
            <a:noFill/>
          </p:spPr>
          <p:txBody>
            <a:bodyPr wrap="square" lIns="121871" tIns="60936" rIns="121871" bIns="60936" rtlCol="0">
              <a:spAutoFit/>
            </a:bodyPr>
            <a:lstStyle/>
            <a:p>
              <a:pPr defTabSz="914034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399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Device Manager: </a:t>
              </a:r>
            </a:p>
            <a:p>
              <a:pPr defTabSz="914034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399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single-node integrated management</a:t>
              </a:r>
              <a:endParaRPr lang="en-US" altLang="zh-CN" sz="2799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4" name="TextBox 443">
              <a:extLst>
                <a:ext uri="{FF2B5EF4-FFF2-40B4-BE49-F238E27FC236}">
                  <a16:creationId xmlns:a16="http://schemas.microsoft.com/office/drawing/2014/main" id="{ECAA0662-FF46-4E14-9D30-69DF7CF14A5E}"/>
                </a:ext>
              </a:extLst>
            </p:cNvPr>
            <p:cNvSpPr txBox="1"/>
            <p:nvPr/>
          </p:nvSpPr>
          <p:spPr>
            <a:xfrm>
              <a:off x="2179519" y="1801985"/>
              <a:ext cx="758181" cy="228825"/>
            </a:xfrm>
            <a:prstGeom prst="rect">
              <a:avLst/>
            </a:prstGeom>
            <a:noFill/>
          </p:spPr>
          <p:txBody>
            <a:bodyPr wrap="square" lIns="121871" tIns="60936" rIns="121871" bIns="60936" rtlCol="0">
              <a:spAutoFit/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19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branch</a:t>
              </a:r>
            </a:p>
          </p:txBody>
        </p:sp>
        <p:sp>
          <p:nvSpPr>
            <p:cNvPr id="215" name="TextBox 443">
              <a:extLst>
                <a:ext uri="{FF2B5EF4-FFF2-40B4-BE49-F238E27FC236}">
                  <a16:creationId xmlns:a16="http://schemas.microsoft.com/office/drawing/2014/main" id="{836FCC42-C05F-4608-B844-4A0250500D77}"/>
                </a:ext>
              </a:extLst>
            </p:cNvPr>
            <p:cNvSpPr txBox="1"/>
            <p:nvPr/>
          </p:nvSpPr>
          <p:spPr>
            <a:xfrm>
              <a:off x="2963213" y="2913514"/>
              <a:ext cx="1082982" cy="228825"/>
            </a:xfrm>
            <a:prstGeom prst="rect">
              <a:avLst/>
            </a:prstGeom>
            <a:noFill/>
          </p:spPr>
          <p:txBody>
            <a:bodyPr wrap="square" lIns="121871" tIns="60936" rIns="121871" bIns="60936" rtlCol="0">
              <a:spAutoFit/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19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branch</a:t>
              </a:r>
            </a:p>
          </p:txBody>
        </p:sp>
        <p:sp>
          <p:nvSpPr>
            <p:cNvPr id="223" name="TextBox 443">
              <a:extLst>
                <a:ext uri="{FF2B5EF4-FFF2-40B4-BE49-F238E27FC236}">
                  <a16:creationId xmlns:a16="http://schemas.microsoft.com/office/drawing/2014/main" id="{2D95B92C-2F35-4F84-851E-0DB5C5DC7EAD}"/>
                </a:ext>
              </a:extLst>
            </p:cNvPr>
            <p:cNvSpPr txBox="1"/>
            <p:nvPr/>
          </p:nvSpPr>
          <p:spPr>
            <a:xfrm>
              <a:off x="3125240" y="2310212"/>
              <a:ext cx="731344" cy="228825"/>
            </a:xfrm>
            <a:prstGeom prst="rect">
              <a:avLst/>
            </a:prstGeom>
            <a:noFill/>
          </p:spPr>
          <p:txBody>
            <a:bodyPr wrap="square" lIns="121871" tIns="60936" rIns="121871" bIns="60936" rtlCol="0">
              <a:spAutoFit/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19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branch</a:t>
              </a:r>
            </a:p>
          </p:txBody>
        </p:sp>
        <p:sp>
          <p:nvSpPr>
            <p:cNvPr id="224" name="TextBox 443">
              <a:extLst>
                <a:ext uri="{FF2B5EF4-FFF2-40B4-BE49-F238E27FC236}">
                  <a16:creationId xmlns:a16="http://schemas.microsoft.com/office/drawing/2014/main" id="{919374F2-22A4-42D5-91E1-0665FD120063}"/>
                </a:ext>
              </a:extLst>
            </p:cNvPr>
            <p:cNvSpPr txBox="1"/>
            <p:nvPr/>
          </p:nvSpPr>
          <p:spPr>
            <a:xfrm>
              <a:off x="2733950" y="4137716"/>
              <a:ext cx="1094499" cy="228825"/>
            </a:xfrm>
            <a:prstGeom prst="rect">
              <a:avLst/>
            </a:prstGeom>
            <a:noFill/>
          </p:spPr>
          <p:txBody>
            <a:bodyPr wrap="square" lIns="121871" tIns="60936" rIns="121871" bIns="60936" rtlCol="0">
              <a:spAutoFit/>
            </a:bodyPr>
            <a:lstStyle/>
            <a:p>
              <a:pPr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19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branch</a:t>
              </a:r>
            </a:p>
          </p:txBody>
        </p:sp>
        <p:sp>
          <p:nvSpPr>
            <p:cNvPr id="241" name="等腰三角形 39">
              <a:extLst>
                <a:ext uri="{FF2B5EF4-FFF2-40B4-BE49-F238E27FC236}">
                  <a16:creationId xmlns:a16="http://schemas.microsoft.com/office/drawing/2014/main" id="{66333874-7FAF-4474-AD0A-6FE76F753B58}"/>
                </a:ext>
              </a:extLst>
            </p:cNvPr>
            <p:cNvSpPr/>
            <p:nvPr/>
          </p:nvSpPr>
          <p:spPr>
            <a:xfrm>
              <a:off x="918672" y="3129088"/>
              <a:ext cx="1298827" cy="852725"/>
            </a:xfrm>
            <a:prstGeom prst="triangle">
              <a:avLst>
                <a:gd name="adj" fmla="val 35203"/>
              </a:avLst>
            </a:prstGeom>
            <a:gradFill>
              <a:gsLst>
                <a:gs pos="0">
                  <a:srgbClr val="77D4F9"/>
                </a:gs>
                <a:gs pos="100000">
                  <a:srgbClr val="FF7A00"/>
                </a:gs>
                <a:gs pos="10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lIns="121887" tIns="60944" rIns="121887" bIns="60944" rtlCol="0" anchor="ctr"/>
            <a:lstStyle/>
            <a:p>
              <a:pPr algn="ctr"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99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43" name="Picture 1" descr="C:\Users\d00288795.CHINA\AppData\Roaming\eSpace_Desktop\UserData\d00288795\imagefiles\FA4F7BCE-C38B-4BD3-BC8B-5ECCBA470673.png">
              <a:extLst>
                <a:ext uri="{FF2B5EF4-FFF2-40B4-BE49-F238E27FC236}">
                  <a16:creationId xmlns:a16="http://schemas.microsoft.com/office/drawing/2014/main" id="{4F2CFC1F-4F7C-4210-A850-A0B3ADAB4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93" y="4063688"/>
              <a:ext cx="1232006" cy="37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4" name="等腰三角形 49">
              <a:extLst>
                <a:ext uri="{FF2B5EF4-FFF2-40B4-BE49-F238E27FC236}">
                  <a16:creationId xmlns:a16="http://schemas.microsoft.com/office/drawing/2014/main" id="{17B04D65-A526-4658-BE58-09643D84BCBD}"/>
                </a:ext>
              </a:extLst>
            </p:cNvPr>
            <p:cNvSpPr/>
            <p:nvPr/>
          </p:nvSpPr>
          <p:spPr>
            <a:xfrm rot="16200000">
              <a:off x="3540457" y="1774787"/>
              <a:ext cx="1039079" cy="463092"/>
            </a:xfrm>
            <a:prstGeom prst="triangle">
              <a:avLst>
                <a:gd name="adj" fmla="val 25265"/>
              </a:avLst>
            </a:prstGeom>
            <a:gradFill>
              <a:gsLst>
                <a:gs pos="0">
                  <a:srgbClr val="77D4F9"/>
                </a:gs>
                <a:gs pos="100000">
                  <a:srgbClr val="FF7A00"/>
                </a:gs>
                <a:gs pos="10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lIns="121887" tIns="60944" rIns="121887" bIns="60944" rtlCol="0" anchor="ctr"/>
            <a:lstStyle/>
            <a:p>
              <a:pPr algn="ctr" defTabSz="9140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99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6" name="组合 190">
              <a:extLst>
                <a:ext uri="{FF2B5EF4-FFF2-40B4-BE49-F238E27FC236}">
                  <a16:creationId xmlns:a16="http://schemas.microsoft.com/office/drawing/2014/main" id="{867C9DF2-9CCE-4E2B-BFF2-3433B814C1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2666" y="3707443"/>
              <a:ext cx="2121414" cy="605134"/>
              <a:chOff x="7143851" y="2151667"/>
              <a:chExt cx="3373505" cy="1137072"/>
            </a:xfrm>
          </p:grpSpPr>
          <p:grpSp>
            <p:nvGrpSpPr>
              <p:cNvPr id="257" name="组合 534">
                <a:extLst>
                  <a:ext uri="{FF2B5EF4-FFF2-40B4-BE49-F238E27FC236}">
                    <a16:creationId xmlns:a16="http://schemas.microsoft.com/office/drawing/2014/main" id="{06AE8CA1-BF9E-4E9A-89DE-8AFBED6CA989}"/>
                  </a:ext>
                </a:extLst>
              </p:cNvPr>
              <p:cNvGrpSpPr/>
              <p:nvPr/>
            </p:nvGrpSpPr>
            <p:grpSpPr>
              <a:xfrm>
                <a:off x="7939581" y="2151667"/>
                <a:ext cx="1968974" cy="1046504"/>
                <a:chOff x="5896299" y="639995"/>
                <a:chExt cx="3292665" cy="1490535"/>
              </a:xfrm>
              <a:solidFill>
                <a:srgbClr val="000000">
                  <a:lumMod val="50000"/>
                  <a:lumOff val="50000"/>
                </a:srgbClr>
              </a:solidFill>
            </p:grpSpPr>
            <p:sp>
              <p:nvSpPr>
                <p:cNvPr id="259" name="Freeform 27">
                  <a:extLst>
                    <a:ext uri="{FF2B5EF4-FFF2-40B4-BE49-F238E27FC236}">
                      <a16:creationId xmlns:a16="http://schemas.microsoft.com/office/drawing/2014/main" id="{674252ED-AF24-4E4E-BB12-031CBCE3CB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46280" y="639995"/>
                  <a:ext cx="2442684" cy="1430384"/>
                </a:xfrm>
                <a:custGeom>
                  <a:avLst/>
                  <a:gdLst/>
                  <a:ahLst/>
                  <a:cxnLst>
                    <a:cxn ang="0">
                      <a:pos x="8324" y="38"/>
                    </a:cxn>
                    <a:cxn ang="0">
                      <a:pos x="9087" y="203"/>
                    </a:cxn>
                    <a:cxn ang="0">
                      <a:pos x="9799" y="487"/>
                    </a:cxn>
                    <a:cxn ang="0">
                      <a:pos x="10451" y="880"/>
                    </a:cxn>
                    <a:cxn ang="0">
                      <a:pos x="11031" y="1370"/>
                    </a:cxn>
                    <a:cxn ang="0">
                      <a:pos x="11529" y="1947"/>
                    </a:cxn>
                    <a:cxn ang="0">
                      <a:pos x="11934" y="2598"/>
                    </a:cxn>
                    <a:cxn ang="0">
                      <a:pos x="12234" y="3314"/>
                    </a:cxn>
                    <a:cxn ang="0">
                      <a:pos x="12378" y="3497"/>
                    </a:cxn>
                    <a:cxn ang="0">
                      <a:pos x="12496" y="3494"/>
                    </a:cxn>
                    <a:cxn ang="0">
                      <a:pos x="13119" y="3540"/>
                    </a:cxn>
                    <a:cxn ang="0">
                      <a:pos x="13870" y="3738"/>
                    </a:cxn>
                    <a:cxn ang="0">
                      <a:pos x="14554" y="4074"/>
                    </a:cxn>
                    <a:cxn ang="0">
                      <a:pos x="15156" y="4535"/>
                    </a:cxn>
                    <a:cxn ang="0">
                      <a:pos x="15663" y="5102"/>
                    </a:cxn>
                    <a:cxn ang="0">
                      <a:pos x="16056" y="5761"/>
                    </a:cxn>
                    <a:cxn ang="0">
                      <a:pos x="16320" y="6494"/>
                    </a:cxn>
                    <a:cxn ang="0">
                      <a:pos x="16438" y="7286"/>
                    </a:cxn>
                    <a:cxn ang="0">
                      <a:pos x="16401" y="8075"/>
                    </a:cxn>
                    <a:cxn ang="0">
                      <a:pos x="16222" y="8813"/>
                    </a:cxn>
                    <a:cxn ang="0">
                      <a:pos x="15915" y="9491"/>
                    </a:cxn>
                    <a:cxn ang="0">
                      <a:pos x="15494" y="10093"/>
                    </a:cxn>
                    <a:cxn ang="0">
                      <a:pos x="14974" y="10606"/>
                    </a:cxn>
                    <a:cxn ang="0">
                      <a:pos x="14369" y="11014"/>
                    </a:cxn>
                    <a:cxn ang="0">
                      <a:pos x="13693" y="11305"/>
                    </a:cxn>
                    <a:cxn ang="0">
                      <a:pos x="12960" y="11462"/>
                    </a:cxn>
                    <a:cxn ang="0">
                      <a:pos x="3341" y="11487"/>
                    </a:cxn>
                    <a:cxn ang="0">
                      <a:pos x="2760" y="11436"/>
                    </a:cxn>
                    <a:cxn ang="0">
                      <a:pos x="2156" y="11265"/>
                    </a:cxn>
                    <a:cxn ang="0">
                      <a:pos x="1603" y="10987"/>
                    </a:cxn>
                    <a:cxn ang="0">
                      <a:pos x="1113" y="10615"/>
                    </a:cxn>
                    <a:cxn ang="0">
                      <a:pos x="697" y="10159"/>
                    </a:cxn>
                    <a:cxn ang="0">
                      <a:pos x="368" y="9631"/>
                    </a:cxn>
                    <a:cxn ang="0">
                      <a:pos x="137" y="9044"/>
                    </a:cxn>
                    <a:cxn ang="0">
                      <a:pos x="15" y="8410"/>
                    </a:cxn>
                    <a:cxn ang="0">
                      <a:pos x="15" y="7754"/>
                    </a:cxn>
                    <a:cxn ang="0">
                      <a:pos x="132" y="7132"/>
                    </a:cxn>
                    <a:cxn ang="0">
                      <a:pos x="354" y="6556"/>
                    </a:cxn>
                    <a:cxn ang="0">
                      <a:pos x="671" y="6034"/>
                    </a:cxn>
                    <a:cxn ang="0">
                      <a:pos x="1072" y="5582"/>
                    </a:cxn>
                    <a:cxn ang="0">
                      <a:pos x="1546" y="5208"/>
                    </a:cxn>
                    <a:cxn ang="0">
                      <a:pos x="2082" y="4924"/>
                    </a:cxn>
                    <a:cxn ang="0">
                      <a:pos x="2668" y="4741"/>
                    </a:cxn>
                    <a:cxn ang="0">
                      <a:pos x="3015" y="4212"/>
                    </a:cxn>
                    <a:cxn ang="0">
                      <a:pos x="3225" y="3295"/>
                    </a:cxn>
                    <a:cxn ang="0">
                      <a:pos x="3597" y="2453"/>
                    </a:cxn>
                    <a:cxn ang="0">
                      <a:pos x="4113" y="1704"/>
                    </a:cxn>
                    <a:cxn ang="0">
                      <a:pos x="4754" y="1069"/>
                    </a:cxn>
                    <a:cxn ang="0">
                      <a:pos x="5503" y="565"/>
                    </a:cxn>
                    <a:cxn ang="0">
                      <a:pos x="6342" y="211"/>
                    </a:cxn>
                    <a:cxn ang="0">
                      <a:pos x="7250" y="25"/>
                    </a:cxn>
                    <a:cxn ang="0">
                      <a:pos x="9148" y="9515"/>
                    </a:cxn>
                    <a:cxn ang="0">
                      <a:pos x="9106" y="9484"/>
                    </a:cxn>
                    <a:cxn ang="0">
                      <a:pos x="9023" y="9509"/>
                    </a:cxn>
                    <a:cxn ang="0">
                      <a:pos x="9156" y="9528"/>
                    </a:cxn>
                    <a:cxn ang="0">
                      <a:pos x="6408" y="9503"/>
                    </a:cxn>
                    <a:cxn ang="0">
                      <a:pos x="6368" y="9519"/>
                    </a:cxn>
                  </a:cxnLst>
                  <a:rect l="0" t="0" r="r" b="b"/>
                  <a:pathLst>
                    <a:path w="16443" h="11487">
                      <a:moveTo>
                        <a:pt x="7726" y="0"/>
                      </a:moveTo>
                      <a:lnTo>
                        <a:pt x="7928" y="4"/>
                      </a:lnTo>
                      <a:lnTo>
                        <a:pt x="8127" y="17"/>
                      </a:lnTo>
                      <a:lnTo>
                        <a:pt x="8324" y="38"/>
                      </a:lnTo>
                      <a:lnTo>
                        <a:pt x="8519" y="68"/>
                      </a:lnTo>
                      <a:lnTo>
                        <a:pt x="8711" y="105"/>
                      </a:lnTo>
                      <a:lnTo>
                        <a:pt x="8900" y="150"/>
                      </a:lnTo>
                      <a:lnTo>
                        <a:pt x="9087" y="203"/>
                      </a:lnTo>
                      <a:lnTo>
                        <a:pt x="9270" y="263"/>
                      </a:lnTo>
                      <a:lnTo>
                        <a:pt x="9450" y="331"/>
                      </a:lnTo>
                      <a:lnTo>
                        <a:pt x="9626" y="406"/>
                      </a:lnTo>
                      <a:lnTo>
                        <a:pt x="9799" y="487"/>
                      </a:lnTo>
                      <a:lnTo>
                        <a:pt x="9969" y="576"/>
                      </a:lnTo>
                      <a:lnTo>
                        <a:pt x="10133" y="670"/>
                      </a:lnTo>
                      <a:lnTo>
                        <a:pt x="10294" y="772"/>
                      </a:lnTo>
                      <a:lnTo>
                        <a:pt x="10451" y="880"/>
                      </a:lnTo>
                      <a:lnTo>
                        <a:pt x="10604" y="994"/>
                      </a:lnTo>
                      <a:lnTo>
                        <a:pt x="10751" y="1113"/>
                      </a:lnTo>
                      <a:lnTo>
                        <a:pt x="10893" y="1239"/>
                      </a:lnTo>
                      <a:lnTo>
                        <a:pt x="11031" y="1370"/>
                      </a:lnTo>
                      <a:lnTo>
                        <a:pt x="11164" y="1507"/>
                      </a:lnTo>
                      <a:lnTo>
                        <a:pt x="11291" y="1648"/>
                      </a:lnTo>
                      <a:lnTo>
                        <a:pt x="11412" y="1795"/>
                      </a:lnTo>
                      <a:lnTo>
                        <a:pt x="11529" y="1947"/>
                      </a:lnTo>
                      <a:lnTo>
                        <a:pt x="11640" y="2102"/>
                      </a:lnTo>
                      <a:lnTo>
                        <a:pt x="11743" y="2264"/>
                      </a:lnTo>
                      <a:lnTo>
                        <a:pt x="11842" y="2429"/>
                      </a:lnTo>
                      <a:lnTo>
                        <a:pt x="11934" y="2598"/>
                      </a:lnTo>
                      <a:lnTo>
                        <a:pt x="12019" y="2772"/>
                      </a:lnTo>
                      <a:lnTo>
                        <a:pt x="12097" y="2948"/>
                      </a:lnTo>
                      <a:lnTo>
                        <a:pt x="12169" y="3129"/>
                      </a:lnTo>
                      <a:lnTo>
                        <a:pt x="12234" y="3314"/>
                      </a:lnTo>
                      <a:lnTo>
                        <a:pt x="12291" y="3501"/>
                      </a:lnTo>
                      <a:lnTo>
                        <a:pt x="12320" y="3499"/>
                      </a:lnTo>
                      <a:lnTo>
                        <a:pt x="12349" y="3498"/>
                      </a:lnTo>
                      <a:lnTo>
                        <a:pt x="12378" y="3497"/>
                      </a:lnTo>
                      <a:lnTo>
                        <a:pt x="12407" y="3496"/>
                      </a:lnTo>
                      <a:lnTo>
                        <a:pt x="12437" y="3495"/>
                      </a:lnTo>
                      <a:lnTo>
                        <a:pt x="12466" y="3494"/>
                      </a:lnTo>
                      <a:lnTo>
                        <a:pt x="12496" y="3494"/>
                      </a:lnTo>
                      <a:lnTo>
                        <a:pt x="12524" y="3494"/>
                      </a:lnTo>
                      <a:lnTo>
                        <a:pt x="12726" y="3499"/>
                      </a:lnTo>
                      <a:lnTo>
                        <a:pt x="12924" y="3515"/>
                      </a:lnTo>
                      <a:lnTo>
                        <a:pt x="13119" y="3540"/>
                      </a:lnTo>
                      <a:lnTo>
                        <a:pt x="13313" y="3575"/>
                      </a:lnTo>
                      <a:lnTo>
                        <a:pt x="13502" y="3621"/>
                      </a:lnTo>
                      <a:lnTo>
                        <a:pt x="13688" y="3674"/>
                      </a:lnTo>
                      <a:lnTo>
                        <a:pt x="13870" y="3738"/>
                      </a:lnTo>
                      <a:lnTo>
                        <a:pt x="14047" y="3809"/>
                      </a:lnTo>
                      <a:lnTo>
                        <a:pt x="14221" y="3889"/>
                      </a:lnTo>
                      <a:lnTo>
                        <a:pt x="14390" y="3977"/>
                      </a:lnTo>
                      <a:lnTo>
                        <a:pt x="14554" y="4074"/>
                      </a:lnTo>
                      <a:lnTo>
                        <a:pt x="14712" y="4179"/>
                      </a:lnTo>
                      <a:lnTo>
                        <a:pt x="14867" y="4290"/>
                      </a:lnTo>
                      <a:lnTo>
                        <a:pt x="15015" y="4409"/>
                      </a:lnTo>
                      <a:lnTo>
                        <a:pt x="15156" y="4535"/>
                      </a:lnTo>
                      <a:lnTo>
                        <a:pt x="15293" y="4667"/>
                      </a:lnTo>
                      <a:lnTo>
                        <a:pt x="15423" y="4806"/>
                      </a:lnTo>
                      <a:lnTo>
                        <a:pt x="15546" y="4951"/>
                      </a:lnTo>
                      <a:lnTo>
                        <a:pt x="15663" y="5102"/>
                      </a:lnTo>
                      <a:lnTo>
                        <a:pt x="15772" y="5259"/>
                      </a:lnTo>
                      <a:lnTo>
                        <a:pt x="15875" y="5421"/>
                      </a:lnTo>
                      <a:lnTo>
                        <a:pt x="15969" y="5588"/>
                      </a:lnTo>
                      <a:lnTo>
                        <a:pt x="16056" y="5761"/>
                      </a:lnTo>
                      <a:lnTo>
                        <a:pt x="16134" y="5938"/>
                      </a:lnTo>
                      <a:lnTo>
                        <a:pt x="16205" y="6119"/>
                      </a:lnTo>
                      <a:lnTo>
                        <a:pt x="16266" y="6305"/>
                      </a:lnTo>
                      <a:lnTo>
                        <a:pt x="16320" y="6494"/>
                      </a:lnTo>
                      <a:lnTo>
                        <a:pt x="16363" y="6687"/>
                      </a:lnTo>
                      <a:lnTo>
                        <a:pt x="16398" y="6884"/>
                      </a:lnTo>
                      <a:lnTo>
                        <a:pt x="16422" y="7083"/>
                      </a:lnTo>
                      <a:lnTo>
                        <a:pt x="16438" y="7286"/>
                      </a:lnTo>
                      <a:lnTo>
                        <a:pt x="16443" y="7490"/>
                      </a:lnTo>
                      <a:lnTo>
                        <a:pt x="16438" y="7688"/>
                      </a:lnTo>
                      <a:lnTo>
                        <a:pt x="16425" y="7883"/>
                      </a:lnTo>
                      <a:lnTo>
                        <a:pt x="16401" y="8075"/>
                      </a:lnTo>
                      <a:lnTo>
                        <a:pt x="16369" y="8264"/>
                      </a:lnTo>
                      <a:lnTo>
                        <a:pt x="16328" y="8451"/>
                      </a:lnTo>
                      <a:lnTo>
                        <a:pt x="16280" y="8634"/>
                      </a:lnTo>
                      <a:lnTo>
                        <a:pt x="16222" y="8813"/>
                      </a:lnTo>
                      <a:lnTo>
                        <a:pt x="16156" y="8989"/>
                      </a:lnTo>
                      <a:lnTo>
                        <a:pt x="16083" y="9161"/>
                      </a:lnTo>
                      <a:lnTo>
                        <a:pt x="16003" y="9328"/>
                      </a:lnTo>
                      <a:lnTo>
                        <a:pt x="15915" y="9491"/>
                      </a:lnTo>
                      <a:lnTo>
                        <a:pt x="15820" y="9649"/>
                      </a:lnTo>
                      <a:lnTo>
                        <a:pt x="15717" y="9802"/>
                      </a:lnTo>
                      <a:lnTo>
                        <a:pt x="15610" y="9950"/>
                      </a:lnTo>
                      <a:lnTo>
                        <a:pt x="15494" y="10093"/>
                      </a:lnTo>
                      <a:lnTo>
                        <a:pt x="15373" y="10230"/>
                      </a:lnTo>
                      <a:lnTo>
                        <a:pt x="15246" y="10361"/>
                      </a:lnTo>
                      <a:lnTo>
                        <a:pt x="15113" y="10487"/>
                      </a:lnTo>
                      <a:lnTo>
                        <a:pt x="14974" y="10606"/>
                      </a:lnTo>
                      <a:lnTo>
                        <a:pt x="14831" y="10718"/>
                      </a:lnTo>
                      <a:lnTo>
                        <a:pt x="14682" y="10824"/>
                      </a:lnTo>
                      <a:lnTo>
                        <a:pt x="14527" y="10923"/>
                      </a:lnTo>
                      <a:lnTo>
                        <a:pt x="14369" y="11014"/>
                      </a:lnTo>
                      <a:lnTo>
                        <a:pt x="14206" y="11098"/>
                      </a:lnTo>
                      <a:lnTo>
                        <a:pt x="14039" y="11176"/>
                      </a:lnTo>
                      <a:lnTo>
                        <a:pt x="13868" y="11244"/>
                      </a:lnTo>
                      <a:lnTo>
                        <a:pt x="13693" y="11305"/>
                      </a:lnTo>
                      <a:lnTo>
                        <a:pt x="13514" y="11357"/>
                      </a:lnTo>
                      <a:lnTo>
                        <a:pt x="13332" y="11401"/>
                      </a:lnTo>
                      <a:lnTo>
                        <a:pt x="13147" y="11436"/>
                      </a:lnTo>
                      <a:lnTo>
                        <a:pt x="12960" y="11462"/>
                      </a:lnTo>
                      <a:lnTo>
                        <a:pt x="12770" y="11479"/>
                      </a:lnTo>
                      <a:lnTo>
                        <a:pt x="12770" y="11487"/>
                      </a:lnTo>
                      <a:lnTo>
                        <a:pt x="12524" y="11487"/>
                      </a:lnTo>
                      <a:lnTo>
                        <a:pt x="3341" y="11487"/>
                      </a:lnTo>
                      <a:lnTo>
                        <a:pt x="3079" y="11487"/>
                      </a:lnTo>
                      <a:lnTo>
                        <a:pt x="3079" y="11477"/>
                      </a:lnTo>
                      <a:lnTo>
                        <a:pt x="2919" y="11459"/>
                      </a:lnTo>
                      <a:lnTo>
                        <a:pt x="2760" y="11436"/>
                      </a:lnTo>
                      <a:lnTo>
                        <a:pt x="2605" y="11404"/>
                      </a:lnTo>
                      <a:lnTo>
                        <a:pt x="2453" y="11365"/>
                      </a:lnTo>
                      <a:lnTo>
                        <a:pt x="2303" y="11318"/>
                      </a:lnTo>
                      <a:lnTo>
                        <a:pt x="2156" y="11265"/>
                      </a:lnTo>
                      <a:lnTo>
                        <a:pt x="2013" y="11205"/>
                      </a:lnTo>
                      <a:lnTo>
                        <a:pt x="1872" y="11139"/>
                      </a:lnTo>
                      <a:lnTo>
                        <a:pt x="1736" y="11067"/>
                      </a:lnTo>
                      <a:lnTo>
                        <a:pt x="1603" y="10987"/>
                      </a:lnTo>
                      <a:lnTo>
                        <a:pt x="1474" y="10903"/>
                      </a:lnTo>
                      <a:lnTo>
                        <a:pt x="1349" y="10813"/>
                      </a:lnTo>
                      <a:lnTo>
                        <a:pt x="1229" y="10716"/>
                      </a:lnTo>
                      <a:lnTo>
                        <a:pt x="1113" y="10615"/>
                      </a:lnTo>
                      <a:lnTo>
                        <a:pt x="1001" y="10508"/>
                      </a:lnTo>
                      <a:lnTo>
                        <a:pt x="895" y="10396"/>
                      </a:lnTo>
                      <a:lnTo>
                        <a:pt x="793" y="10280"/>
                      </a:lnTo>
                      <a:lnTo>
                        <a:pt x="697" y="10159"/>
                      </a:lnTo>
                      <a:lnTo>
                        <a:pt x="606" y="10033"/>
                      </a:lnTo>
                      <a:lnTo>
                        <a:pt x="521" y="9903"/>
                      </a:lnTo>
                      <a:lnTo>
                        <a:pt x="441" y="9769"/>
                      </a:lnTo>
                      <a:lnTo>
                        <a:pt x="368" y="9631"/>
                      </a:lnTo>
                      <a:lnTo>
                        <a:pt x="300" y="9490"/>
                      </a:lnTo>
                      <a:lnTo>
                        <a:pt x="239" y="9345"/>
                      </a:lnTo>
                      <a:lnTo>
                        <a:pt x="185" y="9197"/>
                      </a:lnTo>
                      <a:lnTo>
                        <a:pt x="137" y="9044"/>
                      </a:lnTo>
                      <a:lnTo>
                        <a:pt x="96" y="8890"/>
                      </a:lnTo>
                      <a:lnTo>
                        <a:pt x="62" y="8733"/>
                      </a:lnTo>
                      <a:lnTo>
                        <a:pt x="35" y="8573"/>
                      </a:lnTo>
                      <a:lnTo>
                        <a:pt x="15" y="8410"/>
                      </a:lnTo>
                      <a:lnTo>
                        <a:pt x="4" y="8246"/>
                      </a:lnTo>
                      <a:lnTo>
                        <a:pt x="0" y="8079"/>
                      </a:lnTo>
                      <a:lnTo>
                        <a:pt x="4" y="7916"/>
                      </a:lnTo>
                      <a:lnTo>
                        <a:pt x="15" y="7754"/>
                      </a:lnTo>
                      <a:lnTo>
                        <a:pt x="34" y="7596"/>
                      </a:lnTo>
                      <a:lnTo>
                        <a:pt x="60" y="7439"/>
                      </a:lnTo>
                      <a:lnTo>
                        <a:pt x="92" y="7284"/>
                      </a:lnTo>
                      <a:lnTo>
                        <a:pt x="132" y="7132"/>
                      </a:lnTo>
                      <a:lnTo>
                        <a:pt x="178" y="6983"/>
                      </a:lnTo>
                      <a:lnTo>
                        <a:pt x="230" y="6837"/>
                      </a:lnTo>
                      <a:lnTo>
                        <a:pt x="289" y="6694"/>
                      </a:lnTo>
                      <a:lnTo>
                        <a:pt x="354" y="6556"/>
                      </a:lnTo>
                      <a:lnTo>
                        <a:pt x="424" y="6420"/>
                      </a:lnTo>
                      <a:lnTo>
                        <a:pt x="502" y="6287"/>
                      </a:lnTo>
                      <a:lnTo>
                        <a:pt x="584" y="6159"/>
                      </a:lnTo>
                      <a:lnTo>
                        <a:pt x="671" y="6034"/>
                      </a:lnTo>
                      <a:lnTo>
                        <a:pt x="765" y="5914"/>
                      </a:lnTo>
                      <a:lnTo>
                        <a:pt x="862" y="5799"/>
                      </a:lnTo>
                      <a:lnTo>
                        <a:pt x="965" y="5688"/>
                      </a:lnTo>
                      <a:lnTo>
                        <a:pt x="1072" y="5582"/>
                      </a:lnTo>
                      <a:lnTo>
                        <a:pt x="1184" y="5480"/>
                      </a:lnTo>
                      <a:lnTo>
                        <a:pt x="1301" y="5384"/>
                      </a:lnTo>
                      <a:lnTo>
                        <a:pt x="1421" y="5293"/>
                      </a:lnTo>
                      <a:lnTo>
                        <a:pt x="1546" y="5208"/>
                      </a:lnTo>
                      <a:lnTo>
                        <a:pt x="1675" y="5128"/>
                      </a:lnTo>
                      <a:lnTo>
                        <a:pt x="1807" y="5054"/>
                      </a:lnTo>
                      <a:lnTo>
                        <a:pt x="1942" y="4986"/>
                      </a:lnTo>
                      <a:lnTo>
                        <a:pt x="2082" y="4924"/>
                      </a:lnTo>
                      <a:lnTo>
                        <a:pt x="2224" y="4869"/>
                      </a:lnTo>
                      <a:lnTo>
                        <a:pt x="2369" y="4819"/>
                      </a:lnTo>
                      <a:lnTo>
                        <a:pt x="2517" y="4777"/>
                      </a:lnTo>
                      <a:lnTo>
                        <a:pt x="2668" y="4741"/>
                      </a:lnTo>
                      <a:lnTo>
                        <a:pt x="2821" y="4713"/>
                      </a:lnTo>
                      <a:lnTo>
                        <a:pt x="2976" y="4692"/>
                      </a:lnTo>
                      <a:lnTo>
                        <a:pt x="2990" y="4450"/>
                      </a:lnTo>
                      <a:lnTo>
                        <a:pt x="3015" y="4212"/>
                      </a:lnTo>
                      <a:lnTo>
                        <a:pt x="3051" y="3976"/>
                      </a:lnTo>
                      <a:lnTo>
                        <a:pt x="3098" y="3744"/>
                      </a:lnTo>
                      <a:lnTo>
                        <a:pt x="3156" y="3517"/>
                      </a:lnTo>
                      <a:lnTo>
                        <a:pt x="3225" y="3295"/>
                      </a:lnTo>
                      <a:lnTo>
                        <a:pt x="3303" y="3076"/>
                      </a:lnTo>
                      <a:lnTo>
                        <a:pt x="3391" y="2863"/>
                      </a:lnTo>
                      <a:lnTo>
                        <a:pt x="3489" y="2655"/>
                      </a:lnTo>
                      <a:lnTo>
                        <a:pt x="3597" y="2453"/>
                      </a:lnTo>
                      <a:lnTo>
                        <a:pt x="3713" y="2256"/>
                      </a:lnTo>
                      <a:lnTo>
                        <a:pt x="3837" y="2065"/>
                      </a:lnTo>
                      <a:lnTo>
                        <a:pt x="3971" y="1882"/>
                      </a:lnTo>
                      <a:lnTo>
                        <a:pt x="4113" y="1704"/>
                      </a:lnTo>
                      <a:lnTo>
                        <a:pt x="4262" y="1535"/>
                      </a:lnTo>
                      <a:lnTo>
                        <a:pt x="4419" y="1371"/>
                      </a:lnTo>
                      <a:lnTo>
                        <a:pt x="4583" y="1216"/>
                      </a:lnTo>
                      <a:lnTo>
                        <a:pt x="4754" y="1069"/>
                      </a:lnTo>
                      <a:lnTo>
                        <a:pt x="4932" y="930"/>
                      </a:lnTo>
                      <a:lnTo>
                        <a:pt x="5117" y="800"/>
                      </a:lnTo>
                      <a:lnTo>
                        <a:pt x="5307" y="677"/>
                      </a:lnTo>
                      <a:lnTo>
                        <a:pt x="5503" y="565"/>
                      </a:lnTo>
                      <a:lnTo>
                        <a:pt x="5705" y="462"/>
                      </a:lnTo>
                      <a:lnTo>
                        <a:pt x="5912" y="368"/>
                      </a:lnTo>
                      <a:lnTo>
                        <a:pt x="6124" y="284"/>
                      </a:lnTo>
                      <a:lnTo>
                        <a:pt x="6342" y="211"/>
                      </a:lnTo>
                      <a:lnTo>
                        <a:pt x="6563" y="147"/>
                      </a:lnTo>
                      <a:lnTo>
                        <a:pt x="6788" y="95"/>
                      </a:lnTo>
                      <a:lnTo>
                        <a:pt x="7018" y="54"/>
                      </a:lnTo>
                      <a:lnTo>
                        <a:pt x="7250" y="25"/>
                      </a:lnTo>
                      <a:lnTo>
                        <a:pt x="7487" y="6"/>
                      </a:lnTo>
                      <a:lnTo>
                        <a:pt x="7726" y="0"/>
                      </a:lnTo>
                      <a:close/>
                      <a:moveTo>
                        <a:pt x="9156" y="9528"/>
                      </a:moveTo>
                      <a:lnTo>
                        <a:pt x="9148" y="9515"/>
                      </a:lnTo>
                      <a:lnTo>
                        <a:pt x="9141" y="9503"/>
                      </a:lnTo>
                      <a:lnTo>
                        <a:pt x="9134" y="9491"/>
                      </a:lnTo>
                      <a:lnTo>
                        <a:pt x="9127" y="9478"/>
                      </a:lnTo>
                      <a:lnTo>
                        <a:pt x="9106" y="9484"/>
                      </a:lnTo>
                      <a:lnTo>
                        <a:pt x="9086" y="9491"/>
                      </a:lnTo>
                      <a:lnTo>
                        <a:pt x="9065" y="9498"/>
                      </a:lnTo>
                      <a:lnTo>
                        <a:pt x="9045" y="9503"/>
                      </a:lnTo>
                      <a:lnTo>
                        <a:pt x="9023" y="9509"/>
                      </a:lnTo>
                      <a:lnTo>
                        <a:pt x="9003" y="9515"/>
                      </a:lnTo>
                      <a:lnTo>
                        <a:pt x="8982" y="9521"/>
                      </a:lnTo>
                      <a:lnTo>
                        <a:pt x="8961" y="9528"/>
                      </a:lnTo>
                      <a:lnTo>
                        <a:pt x="9156" y="9528"/>
                      </a:lnTo>
                      <a:close/>
                      <a:moveTo>
                        <a:pt x="6492" y="9528"/>
                      </a:moveTo>
                      <a:lnTo>
                        <a:pt x="6464" y="9519"/>
                      </a:lnTo>
                      <a:lnTo>
                        <a:pt x="6435" y="9511"/>
                      </a:lnTo>
                      <a:lnTo>
                        <a:pt x="6408" y="9503"/>
                      </a:lnTo>
                      <a:lnTo>
                        <a:pt x="6379" y="9495"/>
                      </a:lnTo>
                      <a:lnTo>
                        <a:pt x="6376" y="9503"/>
                      </a:lnTo>
                      <a:lnTo>
                        <a:pt x="6372" y="9511"/>
                      </a:lnTo>
                      <a:lnTo>
                        <a:pt x="6368" y="9519"/>
                      </a:lnTo>
                      <a:lnTo>
                        <a:pt x="6364" y="9528"/>
                      </a:lnTo>
                      <a:lnTo>
                        <a:pt x="6492" y="9528"/>
                      </a:lnTo>
                      <a:close/>
                    </a:path>
                  </a:pathLst>
                </a:custGeom>
                <a:solidFill>
                  <a:srgbClr val="20B4E9"/>
                </a:solidFill>
                <a:ln w="12700" cap="flat" cmpd="sng" algn="ctr">
                  <a:solidFill>
                    <a:srgbClr val="35BFC7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lIns="91404" tIns="45702" rIns="91404" bIns="45702"/>
                <a:lstStyle/>
                <a:p>
                  <a:pPr defTabSz="914034">
                    <a:defRPr/>
                  </a:pPr>
                  <a:endParaRPr lang="zh-CN" altLang="en-US" sz="1999" kern="0" dirty="0">
                    <a:solidFill>
                      <a:prstClr val="black"/>
                    </a:solidFill>
                    <a:latin typeface="Microsoft YaHei"/>
                    <a:ea typeface="Microsoft YaHei"/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Freeform 27">
                  <a:extLst>
                    <a:ext uri="{FF2B5EF4-FFF2-40B4-BE49-F238E27FC236}">
                      <a16:creationId xmlns:a16="http://schemas.microsoft.com/office/drawing/2014/main" id="{C83F09A7-A28D-4C5F-8A99-D20650C086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96299" y="1130300"/>
                  <a:ext cx="1613407" cy="1000230"/>
                </a:xfrm>
                <a:custGeom>
                  <a:avLst/>
                  <a:gdLst/>
                  <a:ahLst/>
                  <a:cxnLst>
                    <a:cxn ang="0">
                      <a:pos x="8324" y="38"/>
                    </a:cxn>
                    <a:cxn ang="0">
                      <a:pos x="9087" y="203"/>
                    </a:cxn>
                    <a:cxn ang="0">
                      <a:pos x="9799" y="487"/>
                    </a:cxn>
                    <a:cxn ang="0">
                      <a:pos x="10451" y="880"/>
                    </a:cxn>
                    <a:cxn ang="0">
                      <a:pos x="11031" y="1370"/>
                    </a:cxn>
                    <a:cxn ang="0">
                      <a:pos x="11529" y="1947"/>
                    </a:cxn>
                    <a:cxn ang="0">
                      <a:pos x="11934" y="2598"/>
                    </a:cxn>
                    <a:cxn ang="0">
                      <a:pos x="12234" y="3314"/>
                    </a:cxn>
                    <a:cxn ang="0">
                      <a:pos x="12378" y="3497"/>
                    </a:cxn>
                    <a:cxn ang="0">
                      <a:pos x="12496" y="3494"/>
                    </a:cxn>
                    <a:cxn ang="0">
                      <a:pos x="13119" y="3540"/>
                    </a:cxn>
                    <a:cxn ang="0">
                      <a:pos x="13870" y="3738"/>
                    </a:cxn>
                    <a:cxn ang="0">
                      <a:pos x="14554" y="4074"/>
                    </a:cxn>
                    <a:cxn ang="0">
                      <a:pos x="15156" y="4535"/>
                    </a:cxn>
                    <a:cxn ang="0">
                      <a:pos x="15663" y="5102"/>
                    </a:cxn>
                    <a:cxn ang="0">
                      <a:pos x="16056" y="5761"/>
                    </a:cxn>
                    <a:cxn ang="0">
                      <a:pos x="16320" y="6494"/>
                    </a:cxn>
                    <a:cxn ang="0">
                      <a:pos x="16438" y="7286"/>
                    </a:cxn>
                    <a:cxn ang="0">
                      <a:pos x="16401" y="8075"/>
                    </a:cxn>
                    <a:cxn ang="0">
                      <a:pos x="16222" y="8813"/>
                    </a:cxn>
                    <a:cxn ang="0">
                      <a:pos x="15915" y="9491"/>
                    </a:cxn>
                    <a:cxn ang="0">
                      <a:pos x="15494" y="10093"/>
                    </a:cxn>
                    <a:cxn ang="0">
                      <a:pos x="14974" y="10606"/>
                    </a:cxn>
                    <a:cxn ang="0">
                      <a:pos x="14369" y="11014"/>
                    </a:cxn>
                    <a:cxn ang="0">
                      <a:pos x="13693" y="11305"/>
                    </a:cxn>
                    <a:cxn ang="0">
                      <a:pos x="12960" y="11462"/>
                    </a:cxn>
                    <a:cxn ang="0">
                      <a:pos x="3341" y="11487"/>
                    </a:cxn>
                    <a:cxn ang="0">
                      <a:pos x="2760" y="11436"/>
                    </a:cxn>
                    <a:cxn ang="0">
                      <a:pos x="2156" y="11265"/>
                    </a:cxn>
                    <a:cxn ang="0">
                      <a:pos x="1603" y="10987"/>
                    </a:cxn>
                    <a:cxn ang="0">
                      <a:pos x="1113" y="10615"/>
                    </a:cxn>
                    <a:cxn ang="0">
                      <a:pos x="697" y="10159"/>
                    </a:cxn>
                    <a:cxn ang="0">
                      <a:pos x="368" y="9631"/>
                    </a:cxn>
                    <a:cxn ang="0">
                      <a:pos x="137" y="9044"/>
                    </a:cxn>
                    <a:cxn ang="0">
                      <a:pos x="15" y="8410"/>
                    </a:cxn>
                    <a:cxn ang="0">
                      <a:pos x="15" y="7754"/>
                    </a:cxn>
                    <a:cxn ang="0">
                      <a:pos x="132" y="7132"/>
                    </a:cxn>
                    <a:cxn ang="0">
                      <a:pos x="354" y="6556"/>
                    </a:cxn>
                    <a:cxn ang="0">
                      <a:pos x="671" y="6034"/>
                    </a:cxn>
                    <a:cxn ang="0">
                      <a:pos x="1072" y="5582"/>
                    </a:cxn>
                    <a:cxn ang="0">
                      <a:pos x="1546" y="5208"/>
                    </a:cxn>
                    <a:cxn ang="0">
                      <a:pos x="2082" y="4924"/>
                    </a:cxn>
                    <a:cxn ang="0">
                      <a:pos x="2668" y="4741"/>
                    </a:cxn>
                    <a:cxn ang="0">
                      <a:pos x="3015" y="4212"/>
                    </a:cxn>
                    <a:cxn ang="0">
                      <a:pos x="3225" y="3295"/>
                    </a:cxn>
                    <a:cxn ang="0">
                      <a:pos x="3597" y="2453"/>
                    </a:cxn>
                    <a:cxn ang="0">
                      <a:pos x="4113" y="1704"/>
                    </a:cxn>
                    <a:cxn ang="0">
                      <a:pos x="4754" y="1069"/>
                    </a:cxn>
                    <a:cxn ang="0">
                      <a:pos x="5503" y="565"/>
                    </a:cxn>
                    <a:cxn ang="0">
                      <a:pos x="6342" y="211"/>
                    </a:cxn>
                    <a:cxn ang="0">
                      <a:pos x="7250" y="25"/>
                    </a:cxn>
                    <a:cxn ang="0">
                      <a:pos x="9148" y="9515"/>
                    </a:cxn>
                    <a:cxn ang="0">
                      <a:pos x="9106" y="9484"/>
                    </a:cxn>
                    <a:cxn ang="0">
                      <a:pos x="9023" y="9509"/>
                    </a:cxn>
                    <a:cxn ang="0">
                      <a:pos x="9156" y="9528"/>
                    </a:cxn>
                    <a:cxn ang="0">
                      <a:pos x="6408" y="9503"/>
                    </a:cxn>
                    <a:cxn ang="0">
                      <a:pos x="6368" y="9519"/>
                    </a:cxn>
                  </a:cxnLst>
                  <a:rect l="0" t="0" r="r" b="b"/>
                  <a:pathLst>
                    <a:path w="16443" h="11487">
                      <a:moveTo>
                        <a:pt x="7726" y="0"/>
                      </a:moveTo>
                      <a:lnTo>
                        <a:pt x="7928" y="4"/>
                      </a:lnTo>
                      <a:lnTo>
                        <a:pt x="8127" y="17"/>
                      </a:lnTo>
                      <a:lnTo>
                        <a:pt x="8324" y="38"/>
                      </a:lnTo>
                      <a:lnTo>
                        <a:pt x="8519" y="68"/>
                      </a:lnTo>
                      <a:lnTo>
                        <a:pt x="8711" y="105"/>
                      </a:lnTo>
                      <a:lnTo>
                        <a:pt x="8900" y="150"/>
                      </a:lnTo>
                      <a:lnTo>
                        <a:pt x="9087" y="203"/>
                      </a:lnTo>
                      <a:lnTo>
                        <a:pt x="9270" y="263"/>
                      </a:lnTo>
                      <a:lnTo>
                        <a:pt x="9450" y="331"/>
                      </a:lnTo>
                      <a:lnTo>
                        <a:pt x="9626" y="406"/>
                      </a:lnTo>
                      <a:lnTo>
                        <a:pt x="9799" y="487"/>
                      </a:lnTo>
                      <a:lnTo>
                        <a:pt x="9969" y="576"/>
                      </a:lnTo>
                      <a:lnTo>
                        <a:pt x="10133" y="670"/>
                      </a:lnTo>
                      <a:lnTo>
                        <a:pt x="10294" y="772"/>
                      </a:lnTo>
                      <a:lnTo>
                        <a:pt x="10451" y="880"/>
                      </a:lnTo>
                      <a:lnTo>
                        <a:pt x="10604" y="994"/>
                      </a:lnTo>
                      <a:lnTo>
                        <a:pt x="10751" y="1113"/>
                      </a:lnTo>
                      <a:lnTo>
                        <a:pt x="10893" y="1239"/>
                      </a:lnTo>
                      <a:lnTo>
                        <a:pt x="11031" y="1370"/>
                      </a:lnTo>
                      <a:lnTo>
                        <a:pt x="11164" y="1507"/>
                      </a:lnTo>
                      <a:lnTo>
                        <a:pt x="11291" y="1648"/>
                      </a:lnTo>
                      <a:lnTo>
                        <a:pt x="11412" y="1795"/>
                      </a:lnTo>
                      <a:lnTo>
                        <a:pt x="11529" y="1947"/>
                      </a:lnTo>
                      <a:lnTo>
                        <a:pt x="11640" y="2102"/>
                      </a:lnTo>
                      <a:lnTo>
                        <a:pt x="11743" y="2264"/>
                      </a:lnTo>
                      <a:lnTo>
                        <a:pt x="11842" y="2429"/>
                      </a:lnTo>
                      <a:lnTo>
                        <a:pt x="11934" y="2598"/>
                      </a:lnTo>
                      <a:lnTo>
                        <a:pt x="12019" y="2772"/>
                      </a:lnTo>
                      <a:lnTo>
                        <a:pt x="12097" y="2948"/>
                      </a:lnTo>
                      <a:lnTo>
                        <a:pt x="12169" y="3129"/>
                      </a:lnTo>
                      <a:lnTo>
                        <a:pt x="12234" y="3314"/>
                      </a:lnTo>
                      <a:lnTo>
                        <a:pt x="12291" y="3501"/>
                      </a:lnTo>
                      <a:lnTo>
                        <a:pt x="12320" y="3499"/>
                      </a:lnTo>
                      <a:lnTo>
                        <a:pt x="12349" y="3498"/>
                      </a:lnTo>
                      <a:lnTo>
                        <a:pt x="12378" y="3497"/>
                      </a:lnTo>
                      <a:lnTo>
                        <a:pt x="12407" y="3496"/>
                      </a:lnTo>
                      <a:lnTo>
                        <a:pt x="12437" y="3495"/>
                      </a:lnTo>
                      <a:lnTo>
                        <a:pt x="12466" y="3494"/>
                      </a:lnTo>
                      <a:lnTo>
                        <a:pt x="12496" y="3494"/>
                      </a:lnTo>
                      <a:lnTo>
                        <a:pt x="12524" y="3494"/>
                      </a:lnTo>
                      <a:lnTo>
                        <a:pt x="12726" y="3499"/>
                      </a:lnTo>
                      <a:lnTo>
                        <a:pt x="12924" y="3515"/>
                      </a:lnTo>
                      <a:lnTo>
                        <a:pt x="13119" y="3540"/>
                      </a:lnTo>
                      <a:lnTo>
                        <a:pt x="13313" y="3575"/>
                      </a:lnTo>
                      <a:lnTo>
                        <a:pt x="13502" y="3621"/>
                      </a:lnTo>
                      <a:lnTo>
                        <a:pt x="13688" y="3674"/>
                      </a:lnTo>
                      <a:lnTo>
                        <a:pt x="13870" y="3738"/>
                      </a:lnTo>
                      <a:lnTo>
                        <a:pt x="14047" y="3809"/>
                      </a:lnTo>
                      <a:lnTo>
                        <a:pt x="14221" y="3889"/>
                      </a:lnTo>
                      <a:lnTo>
                        <a:pt x="14390" y="3977"/>
                      </a:lnTo>
                      <a:lnTo>
                        <a:pt x="14554" y="4074"/>
                      </a:lnTo>
                      <a:lnTo>
                        <a:pt x="14712" y="4179"/>
                      </a:lnTo>
                      <a:lnTo>
                        <a:pt x="14867" y="4290"/>
                      </a:lnTo>
                      <a:lnTo>
                        <a:pt x="15015" y="4409"/>
                      </a:lnTo>
                      <a:lnTo>
                        <a:pt x="15156" y="4535"/>
                      </a:lnTo>
                      <a:lnTo>
                        <a:pt x="15293" y="4667"/>
                      </a:lnTo>
                      <a:lnTo>
                        <a:pt x="15423" y="4806"/>
                      </a:lnTo>
                      <a:lnTo>
                        <a:pt x="15546" y="4951"/>
                      </a:lnTo>
                      <a:lnTo>
                        <a:pt x="15663" y="5102"/>
                      </a:lnTo>
                      <a:lnTo>
                        <a:pt x="15772" y="5259"/>
                      </a:lnTo>
                      <a:lnTo>
                        <a:pt x="15875" y="5421"/>
                      </a:lnTo>
                      <a:lnTo>
                        <a:pt x="15969" y="5588"/>
                      </a:lnTo>
                      <a:lnTo>
                        <a:pt x="16056" y="5761"/>
                      </a:lnTo>
                      <a:lnTo>
                        <a:pt x="16134" y="5938"/>
                      </a:lnTo>
                      <a:lnTo>
                        <a:pt x="16205" y="6119"/>
                      </a:lnTo>
                      <a:lnTo>
                        <a:pt x="16266" y="6305"/>
                      </a:lnTo>
                      <a:lnTo>
                        <a:pt x="16320" y="6494"/>
                      </a:lnTo>
                      <a:lnTo>
                        <a:pt x="16363" y="6687"/>
                      </a:lnTo>
                      <a:lnTo>
                        <a:pt x="16398" y="6884"/>
                      </a:lnTo>
                      <a:lnTo>
                        <a:pt x="16422" y="7083"/>
                      </a:lnTo>
                      <a:lnTo>
                        <a:pt x="16438" y="7286"/>
                      </a:lnTo>
                      <a:lnTo>
                        <a:pt x="16443" y="7490"/>
                      </a:lnTo>
                      <a:lnTo>
                        <a:pt x="16438" y="7688"/>
                      </a:lnTo>
                      <a:lnTo>
                        <a:pt x="16425" y="7883"/>
                      </a:lnTo>
                      <a:lnTo>
                        <a:pt x="16401" y="8075"/>
                      </a:lnTo>
                      <a:lnTo>
                        <a:pt x="16369" y="8264"/>
                      </a:lnTo>
                      <a:lnTo>
                        <a:pt x="16328" y="8451"/>
                      </a:lnTo>
                      <a:lnTo>
                        <a:pt x="16280" y="8634"/>
                      </a:lnTo>
                      <a:lnTo>
                        <a:pt x="16222" y="8813"/>
                      </a:lnTo>
                      <a:lnTo>
                        <a:pt x="16156" y="8989"/>
                      </a:lnTo>
                      <a:lnTo>
                        <a:pt x="16083" y="9161"/>
                      </a:lnTo>
                      <a:lnTo>
                        <a:pt x="16003" y="9328"/>
                      </a:lnTo>
                      <a:lnTo>
                        <a:pt x="15915" y="9491"/>
                      </a:lnTo>
                      <a:lnTo>
                        <a:pt x="15820" y="9649"/>
                      </a:lnTo>
                      <a:lnTo>
                        <a:pt x="15717" y="9802"/>
                      </a:lnTo>
                      <a:lnTo>
                        <a:pt x="15610" y="9950"/>
                      </a:lnTo>
                      <a:lnTo>
                        <a:pt x="15494" y="10093"/>
                      </a:lnTo>
                      <a:lnTo>
                        <a:pt x="15373" y="10230"/>
                      </a:lnTo>
                      <a:lnTo>
                        <a:pt x="15246" y="10361"/>
                      </a:lnTo>
                      <a:lnTo>
                        <a:pt x="15113" y="10487"/>
                      </a:lnTo>
                      <a:lnTo>
                        <a:pt x="14974" y="10606"/>
                      </a:lnTo>
                      <a:lnTo>
                        <a:pt x="14831" y="10718"/>
                      </a:lnTo>
                      <a:lnTo>
                        <a:pt x="14682" y="10824"/>
                      </a:lnTo>
                      <a:lnTo>
                        <a:pt x="14527" y="10923"/>
                      </a:lnTo>
                      <a:lnTo>
                        <a:pt x="14369" y="11014"/>
                      </a:lnTo>
                      <a:lnTo>
                        <a:pt x="14206" y="11098"/>
                      </a:lnTo>
                      <a:lnTo>
                        <a:pt x="14039" y="11176"/>
                      </a:lnTo>
                      <a:lnTo>
                        <a:pt x="13868" y="11244"/>
                      </a:lnTo>
                      <a:lnTo>
                        <a:pt x="13693" y="11305"/>
                      </a:lnTo>
                      <a:lnTo>
                        <a:pt x="13514" y="11357"/>
                      </a:lnTo>
                      <a:lnTo>
                        <a:pt x="13332" y="11401"/>
                      </a:lnTo>
                      <a:lnTo>
                        <a:pt x="13147" y="11436"/>
                      </a:lnTo>
                      <a:lnTo>
                        <a:pt x="12960" y="11462"/>
                      </a:lnTo>
                      <a:lnTo>
                        <a:pt x="12770" y="11479"/>
                      </a:lnTo>
                      <a:lnTo>
                        <a:pt x="12770" y="11487"/>
                      </a:lnTo>
                      <a:lnTo>
                        <a:pt x="12524" y="11487"/>
                      </a:lnTo>
                      <a:lnTo>
                        <a:pt x="3341" y="11487"/>
                      </a:lnTo>
                      <a:lnTo>
                        <a:pt x="3079" y="11487"/>
                      </a:lnTo>
                      <a:lnTo>
                        <a:pt x="3079" y="11477"/>
                      </a:lnTo>
                      <a:lnTo>
                        <a:pt x="2919" y="11459"/>
                      </a:lnTo>
                      <a:lnTo>
                        <a:pt x="2760" y="11436"/>
                      </a:lnTo>
                      <a:lnTo>
                        <a:pt x="2605" y="11404"/>
                      </a:lnTo>
                      <a:lnTo>
                        <a:pt x="2453" y="11365"/>
                      </a:lnTo>
                      <a:lnTo>
                        <a:pt x="2303" y="11318"/>
                      </a:lnTo>
                      <a:lnTo>
                        <a:pt x="2156" y="11265"/>
                      </a:lnTo>
                      <a:lnTo>
                        <a:pt x="2013" y="11205"/>
                      </a:lnTo>
                      <a:lnTo>
                        <a:pt x="1872" y="11139"/>
                      </a:lnTo>
                      <a:lnTo>
                        <a:pt x="1736" y="11067"/>
                      </a:lnTo>
                      <a:lnTo>
                        <a:pt x="1603" y="10987"/>
                      </a:lnTo>
                      <a:lnTo>
                        <a:pt x="1474" y="10903"/>
                      </a:lnTo>
                      <a:lnTo>
                        <a:pt x="1349" y="10813"/>
                      </a:lnTo>
                      <a:lnTo>
                        <a:pt x="1229" y="10716"/>
                      </a:lnTo>
                      <a:lnTo>
                        <a:pt x="1113" y="10615"/>
                      </a:lnTo>
                      <a:lnTo>
                        <a:pt x="1001" y="10508"/>
                      </a:lnTo>
                      <a:lnTo>
                        <a:pt x="895" y="10396"/>
                      </a:lnTo>
                      <a:lnTo>
                        <a:pt x="793" y="10280"/>
                      </a:lnTo>
                      <a:lnTo>
                        <a:pt x="697" y="10159"/>
                      </a:lnTo>
                      <a:lnTo>
                        <a:pt x="606" y="10033"/>
                      </a:lnTo>
                      <a:lnTo>
                        <a:pt x="521" y="9903"/>
                      </a:lnTo>
                      <a:lnTo>
                        <a:pt x="441" y="9769"/>
                      </a:lnTo>
                      <a:lnTo>
                        <a:pt x="368" y="9631"/>
                      </a:lnTo>
                      <a:lnTo>
                        <a:pt x="300" y="9490"/>
                      </a:lnTo>
                      <a:lnTo>
                        <a:pt x="239" y="9345"/>
                      </a:lnTo>
                      <a:lnTo>
                        <a:pt x="185" y="9197"/>
                      </a:lnTo>
                      <a:lnTo>
                        <a:pt x="137" y="9044"/>
                      </a:lnTo>
                      <a:lnTo>
                        <a:pt x="96" y="8890"/>
                      </a:lnTo>
                      <a:lnTo>
                        <a:pt x="62" y="8733"/>
                      </a:lnTo>
                      <a:lnTo>
                        <a:pt x="35" y="8573"/>
                      </a:lnTo>
                      <a:lnTo>
                        <a:pt x="15" y="8410"/>
                      </a:lnTo>
                      <a:lnTo>
                        <a:pt x="4" y="8246"/>
                      </a:lnTo>
                      <a:lnTo>
                        <a:pt x="0" y="8079"/>
                      </a:lnTo>
                      <a:lnTo>
                        <a:pt x="4" y="7916"/>
                      </a:lnTo>
                      <a:lnTo>
                        <a:pt x="15" y="7754"/>
                      </a:lnTo>
                      <a:lnTo>
                        <a:pt x="34" y="7596"/>
                      </a:lnTo>
                      <a:lnTo>
                        <a:pt x="60" y="7439"/>
                      </a:lnTo>
                      <a:lnTo>
                        <a:pt x="92" y="7284"/>
                      </a:lnTo>
                      <a:lnTo>
                        <a:pt x="132" y="7132"/>
                      </a:lnTo>
                      <a:lnTo>
                        <a:pt x="178" y="6983"/>
                      </a:lnTo>
                      <a:lnTo>
                        <a:pt x="230" y="6837"/>
                      </a:lnTo>
                      <a:lnTo>
                        <a:pt x="289" y="6694"/>
                      </a:lnTo>
                      <a:lnTo>
                        <a:pt x="354" y="6556"/>
                      </a:lnTo>
                      <a:lnTo>
                        <a:pt x="424" y="6420"/>
                      </a:lnTo>
                      <a:lnTo>
                        <a:pt x="502" y="6287"/>
                      </a:lnTo>
                      <a:lnTo>
                        <a:pt x="584" y="6159"/>
                      </a:lnTo>
                      <a:lnTo>
                        <a:pt x="671" y="6034"/>
                      </a:lnTo>
                      <a:lnTo>
                        <a:pt x="765" y="5914"/>
                      </a:lnTo>
                      <a:lnTo>
                        <a:pt x="862" y="5799"/>
                      </a:lnTo>
                      <a:lnTo>
                        <a:pt x="965" y="5688"/>
                      </a:lnTo>
                      <a:lnTo>
                        <a:pt x="1072" y="5582"/>
                      </a:lnTo>
                      <a:lnTo>
                        <a:pt x="1184" y="5480"/>
                      </a:lnTo>
                      <a:lnTo>
                        <a:pt x="1301" y="5384"/>
                      </a:lnTo>
                      <a:lnTo>
                        <a:pt x="1421" y="5293"/>
                      </a:lnTo>
                      <a:lnTo>
                        <a:pt x="1546" y="5208"/>
                      </a:lnTo>
                      <a:lnTo>
                        <a:pt x="1675" y="5128"/>
                      </a:lnTo>
                      <a:lnTo>
                        <a:pt x="1807" y="5054"/>
                      </a:lnTo>
                      <a:lnTo>
                        <a:pt x="1942" y="4986"/>
                      </a:lnTo>
                      <a:lnTo>
                        <a:pt x="2082" y="4924"/>
                      </a:lnTo>
                      <a:lnTo>
                        <a:pt x="2224" y="4869"/>
                      </a:lnTo>
                      <a:lnTo>
                        <a:pt x="2369" y="4819"/>
                      </a:lnTo>
                      <a:lnTo>
                        <a:pt x="2517" y="4777"/>
                      </a:lnTo>
                      <a:lnTo>
                        <a:pt x="2668" y="4741"/>
                      </a:lnTo>
                      <a:lnTo>
                        <a:pt x="2821" y="4713"/>
                      </a:lnTo>
                      <a:lnTo>
                        <a:pt x="2976" y="4692"/>
                      </a:lnTo>
                      <a:lnTo>
                        <a:pt x="2990" y="4450"/>
                      </a:lnTo>
                      <a:lnTo>
                        <a:pt x="3015" y="4212"/>
                      </a:lnTo>
                      <a:lnTo>
                        <a:pt x="3051" y="3976"/>
                      </a:lnTo>
                      <a:lnTo>
                        <a:pt x="3098" y="3744"/>
                      </a:lnTo>
                      <a:lnTo>
                        <a:pt x="3156" y="3517"/>
                      </a:lnTo>
                      <a:lnTo>
                        <a:pt x="3225" y="3295"/>
                      </a:lnTo>
                      <a:lnTo>
                        <a:pt x="3303" y="3076"/>
                      </a:lnTo>
                      <a:lnTo>
                        <a:pt x="3391" y="2863"/>
                      </a:lnTo>
                      <a:lnTo>
                        <a:pt x="3489" y="2655"/>
                      </a:lnTo>
                      <a:lnTo>
                        <a:pt x="3597" y="2453"/>
                      </a:lnTo>
                      <a:lnTo>
                        <a:pt x="3713" y="2256"/>
                      </a:lnTo>
                      <a:lnTo>
                        <a:pt x="3837" y="2065"/>
                      </a:lnTo>
                      <a:lnTo>
                        <a:pt x="3971" y="1882"/>
                      </a:lnTo>
                      <a:lnTo>
                        <a:pt x="4113" y="1704"/>
                      </a:lnTo>
                      <a:lnTo>
                        <a:pt x="4262" y="1535"/>
                      </a:lnTo>
                      <a:lnTo>
                        <a:pt x="4419" y="1371"/>
                      </a:lnTo>
                      <a:lnTo>
                        <a:pt x="4583" y="1216"/>
                      </a:lnTo>
                      <a:lnTo>
                        <a:pt x="4754" y="1069"/>
                      </a:lnTo>
                      <a:lnTo>
                        <a:pt x="4932" y="930"/>
                      </a:lnTo>
                      <a:lnTo>
                        <a:pt x="5117" y="800"/>
                      </a:lnTo>
                      <a:lnTo>
                        <a:pt x="5307" y="677"/>
                      </a:lnTo>
                      <a:lnTo>
                        <a:pt x="5503" y="565"/>
                      </a:lnTo>
                      <a:lnTo>
                        <a:pt x="5705" y="462"/>
                      </a:lnTo>
                      <a:lnTo>
                        <a:pt x="5912" y="368"/>
                      </a:lnTo>
                      <a:lnTo>
                        <a:pt x="6124" y="284"/>
                      </a:lnTo>
                      <a:lnTo>
                        <a:pt x="6342" y="211"/>
                      </a:lnTo>
                      <a:lnTo>
                        <a:pt x="6563" y="147"/>
                      </a:lnTo>
                      <a:lnTo>
                        <a:pt x="6788" y="95"/>
                      </a:lnTo>
                      <a:lnTo>
                        <a:pt x="7018" y="54"/>
                      </a:lnTo>
                      <a:lnTo>
                        <a:pt x="7250" y="25"/>
                      </a:lnTo>
                      <a:lnTo>
                        <a:pt x="7487" y="6"/>
                      </a:lnTo>
                      <a:lnTo>
                        <a:pt x="7726" y="0"/>
                      </a:lnTo>
                      <a:close/>
                      <a:moveTo>
                        <a:pt x="9156" y="9528"/>
                      </a:moveTo>
                      <a:lnTo>
                        <a:pt x="9148" y="9515"/>
                      </a:lnTo>
                      <a:lnTo>
                        <a:pt x="9141" y="9503"/>
                      </a:lnTo>
                      <a:lnTo>
                        <a:pt x="9134" y="9491"/>
                      </a:lnTo>
                      <a:lnTo>
                        <a:pt x="9127" y="9478"/>
                      </a:lnTo>
                      <a:lnTo>
                        <a:pt x="9106" y="9484"/>
                      </a:lnTo>
                      <a:lnTo>
                        <a:pt x="9086" y="9491"/>
                      </a:lnTo>
                      <a:lnTo>
                        <a:pt x="9065" y="9498"/>
                      </a:lnTo>
                      <a:lnTo>
                        <a:pt x="9045" y="9503"/>
                      </a:lnTo>
                      <a:lnTo>
                        <a:pt x="9023" y="9509"/>
                      </a:lnTo>
                      <a:lnTo>
                        <a:pt x="9003" y="9515"/>
                      </a:lnTo>
                      <a:lnTo>
                        <a:pt x="8982" y="9521"/>
                      </a:lnTo>
                      <a:lnTo>
                        <a:pt x="8961" y="9528"/>
                      </a:lnTo>
                      <a:lnTo>
                        <a:pt x="9156" y="9528"/>
                      </a:lnTo>
                      <a:close/>
                      <a:moveTo>
                        <a:pt x="6492" y="9528"/>
                      </a:moveTo>
                      <a:lnTo>
                        <a:pt x="6464" y="9519"/>
                      </a:lnTo>
                      <a:lnTo>
                        <a:pt x="6435" y="9511"/>
                      </a:lnTo>
                      <a:lnTo>
                        <a:pt x="6408" y="9503"/>
                      </a:lnTo>
                      <a:lnTo>
                        <a:pt x="6379" y="9495"/>
                      </a:lnTo>
                      <a:lnTo>
                        <a:pt x="6376" y="9503"/>
                      </a:lnTo>
                      <a:lnTo>
                        <a:pt x="6372" y="9511"/>
                      </a:lnTo>
                      <a:lnTo>
                        <a:pt x="6368" y="9519"/>
                      </a:lnTo>
                      <a:lnTo>
                        <a:pt x="6364" y="9528"/>
                      </a:lnTo>
                      <a:lnTo>
                        <a:pt x="6492" y="9528"/>
                      </a:lnTo>
                      <a:close/>
                    </a:path>
                  </a:pathLst>
                </a:custGeom>
                <a:solidFill>
                  <a:srgbClr val="20B4E9"/>
                </a:solidFill>
                <a:ln w="12700" cap="flat" cmpd="sng" algn="ctr">
                  <a:solidFill>
                    <a:srgbClr val="35BFC7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lIns="91404" tIns="45702" rIns="91404" bIns="45702"/>
                <a:lstStyle/>
                <a:p>
                  <a:pPr defTabSz="914034">
                    <a:defRPr/>
                  </a:pPr>
                  <a:endParaRPr lang="zh-CN" altLang="en-US" sz="1999" kern="0">
                    <a:solidFill>
                      <a:prstClr val="black"/>
                    </a:solidFill>
                    <a:latin typeface="Microsoft YaHei"/>
                    <a:ea typeface="Microsoft YaHei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8" name="椭圆 6">
                <a:extLst>
                  <a:ext uri="{FF2B5EF4-FFF2-40B4-BE49-F238E27FC236}">
                    <a16:creationId xmlns:a16="http://schemas.microsoft.com/office/drawing/2014/main" id="{A5B9A102-3B80-4B09-B153-CC32519EB8DC}"/>
                  </a:ext>
                </a:extLst>
              </p:cNvPr>
              <p:cNvSpPr/>
              <p:nvPr/>
            </p:nvSpPr>
            <p:spPr>
              <a:xfrm>
                <a:off x="7143851" y="2695328"/>
                <a:ext cx="3373505" cy="5934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11426" tIns="11426" rIns="11426" bIns="11426" spcCol="1270" anchor="ctr"/>
              <a:lstStyle/>
              <a:p>
                <a:pPr algn="ctr" defTabSz="914034">
                  <a:defRPr/>
                </a:pPr>
                <a:endParaRPr lang="zh-CN" altLang="en-US" sz="1799" b="1" kern="0" dirty="0">
                  <a:solidFill>
                    <a:srgbClr val="1D1D1A"/>
                  </a:solidFill>
                  <a:latin typeface="Microsoft YaHei"/>
                  <a:ea typeface="Microsoft YaHei"/>
                  <a:cs typeface="+mn-ea"/>
                  <a:sym typeface="+mn-lt"/>
                </a:endParaRPr>
              </a:p>
            </p:txBody>
          </p:sp>
        </p:grpSp>
        <p:grpSp>
          <p:nvGrpSpPr>
            <p:cNvPr id="261" name="组合 77">
              <a:extLst>
                <a:ext uri="{FF2B5EF4-FFF2-40B4-BE49-F238E27FC236}">
                  <a16:creationId xmlns:a16="http://schemas.microsoft.com/office/drawing/2014/main" id="{6A710172-E9CB-4239-A4E2-E7E4984F0D6D}"/>
                </a:ext>
              </a:extLst>
            </p:cNvPr>
            <p:cNvGrpSpPr/>
            <p:nvPr/>
          </p:nvGrpSpPr>
          <p:grpSpPr>
            <a:xfrm>
              <a:off x="4444811" y="3769555"/>
              <a:ext cx="320861" cy="292034"/>
              <a:chOff x="4405060" y="2642707"/>
              <a:chExt cx="3450358" cy="2847263"/>
            </a:xfrm>
          </p:grpSpPr>
          <p:sp>
            <p:nvSpPr>
              <p:cNvPr id="262" name="Freeform 2">
                <a:extLst>
                  <a:ext uri="{FF2B5EF4-FFF2-40B4-BE49-F238E27FC236}">
                    <a16:creationId xmlns:a16="http://schemas.microsoft.com/office/drawing/2014/main" id="{BD907252-73D8-425B-9521-A1D4183E1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4839" y="4061841"/>
                <a:ext cx="895043" cy="580725"/>
              </a:xfrm>
              <a:custGeom>
                <a:avLst/>
                <a:gdLst>
                  <a:gd name="T0" fmla="*/ 1514 w 2315"/>
                  <a:gd name="T1" fmla="*/ 1502 h 1503"/>
                  <a:gd name="T2" fmla="*/ 1514 w 2315"/>
                  <a:gd name="T3" fmla="*/ 1502 h 1503"/>
                  <a:gd name="T4" fmla="*/ 543 w 2315"/>
                  <a:gd name="T5" fmla="*/ 1189 h 1503"/>
                  <a:gd name="T6" fmla="*/ 15 w 2315"/>
                  <a:gd name="T7" fmla="*/ 472 h 1503"/>
                  <a:gd name="T8" fmla="*/ 50 w 2315"/>
                  <a:gd name="T9" fmla="*/ 353 h 1503"/>
                  <a:gd name="T10" fmla="*/ 1024 w 2315"/>
                  <a:gd name="T11" fmla="*/ 0 h 1503"/>
                  <a:gd name="T12" fmla="*/ 1093 w 2315"/>
                  <a:gd name="T13" fmla="*/ 0 h 1503"/>
                  <a:gd name="T14" fmla="*/ 2277 w 2315"/>
                  <a:gd name="T15" fmla="*/ 572 h 1503"/>
                  <a:gd name="T16" fmla="*/ 2295 w 2315"/>
                  <a:gd name="T17" fmla="*/ 689 h 1503"/>
                  <a:gd name="T18" fmla="*/ 2142 w 2315"/>
                  <a:gd name="T19" fmla="*/ 1338 h 1503"/>
                  <a:gd name="T20" fmla="*/ 2062 w 2315"/>
                  <a:gd name="T21" fmla="*/ 1433 h 1503"/>
                  <a:gd name="T22" fmla="*/ 1514 w 2315"/>
                  <a:gd name="T23" fmla="*/ 1502 h 1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15" h="1503">
                    <a:moveTo>
                      <a:pt x="1514" y="1502"/>
                    </a:moveTo>
                    <a:lnTo>
                      <a:pt x="1514" y="1502"/>
                    </a:lnTo>
                    <a:cubicBezTo>
                      <a:pt x="1141" y="1502"/>
                      <a:pt x="812" y="1396"/>
                      <a:pt x="543" y="1189"/>
                    </a:cubicBezTo>
                    <a:cubicBezTo>
                      <a:pt x="312" y="1012"/>
                      <a:pt x="129" y="766"/>
                      <a:pt x="15" y="472"/>
                    </a:cubicBezTo>
                    <a:cubicBezTo>
                      <a:pt x="0" y="430"/>
                      <a:pt x="13" y="379"/>
                      <a:pt x="50" y="353"/>
                    </a:cubicBezTo>
                    <a:cubicBezTo>
                      <a:pt x="365" y="117"/>
                      <a:pt x="693" y="0"/>
                      <a:pt x="1024" y="0"/>
                    </a:cubicBezTo>
                    <a:cubicBezTo>
                      <a:pt x="1048" y="0"/>
                      <a:pt x="1072" y="0"/>
                      <a:pt x="1093" y="0"/>
                    </a:cubicBezTo>
                    <a:cubicBezTo>
                      <a:pt x="1729" y="32"/>
                      <a:pt x="2192" y="482"/>
                      <a:pt x="2277" y="572"/>
                    </a:cubicBezTo>
                    <a:cubicBezTo>
                      <a:pt x="2309" y="604"/>
                      <a:pt x="2314" y="649"/>
                      <a:pt x="2295" y="689"/>
                    </a:cubicBezTo>
                    <a:cubicBezTo>
                      <a:pt x="2182" y="922"/>
                      <a:pt x="2150" y="1168"/>
                      <a:pt x="2142" y="1338"/>
                    </a:cubicBezTo>
                    <a:cubicBezTo>
                      <a:pt x="2142" y="1383"/>
                      <a:pt x="2107" y="1423"/>
                      <a:pt x="2062" y="1433"/>
                    </a:cubicBezTo>
                    <a:cubicBezTo>
                      <a:pt x="1872" y="1478"/>
                      <a:pt x="1689" y="1502"/>
                      <a:pt x="1514" y="1502"/>
                    </a:cubicBez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63" name="Freeform 3">
                <a:extLst>
                  <a:ext uri="{FF2B5EF4-FFF2-40B4-BE49-F238E27FC236}">
                    <a16:creationId xmlns:a16="http://schemas.microsoft.com/office/drawing/2014/main" id="{9E890E98-D156-446C-89FF-3551D3B6C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9470" y="4009120"/>
                <a:ext cx="983865" cy="661002"/>
              </a:xfrm>
              <a:custGeom>
                <a:avLst/>
                <a:gdLst>
                  <a:gd name="T0" fmla="*/ 1139 w 2544"/>
                  <a:gd name="T1" fmla="*/ 207 h 1709"/>
                  <a:gd name="T2" fmla="*/ 1139 w 2544"/>
                  <a:gd name="T3" fmla="*/ 207 h 1709"/>
                  <a:gd name="T4" fmla="*/ 1203 w 2544"/>
                  <a:gd name="T5" fmla="*/ 207 h 1709"/>
                  <a:gd name="T6" fmla="*/ 2318 w 2544"/>
                  <a:gd name="T7" fmla="*/ 747 h 1709"/>
                  <a:gd name="T8" fmla="*/ 2153 w 2544"/>
                  <a:gd name="T9" fmla="*/ 1436 h 1709"/>
                  <a:gd name="T10" fmla="*/ 1629 w 2544"/>
                  <a:gd name="T11" fmla="*/ 1501 h 1709"/>
                  <a:gd name="T12" fmla="*/ 228 w 2544"/>
                  <a:gd name="T13" fmla="*/ 538 h 1709"/>
                  <a:gd name="T14" fmla="*/ 1139 w 2544"/>
                  <a:gd name="T15" fmla="*/ 207 h 1709"/>
                  <a:gd name="T16" fmla="*/ 1139 w 2544"/>
                  <a:gd name="T17" fmla="*/ 0 h 1709"/>
                  <a:gd name="T18" fmla="*/ 1139 w 2544"/>
                  <a:gd name="T19" fmla="*/ 0 h 1709"/>
                  <a:gd name="T20" fmla="*/ 104 w 2544"/>
                  <a:gd name="T21" fmla="*/ 371 h 1709"/>
                  <a:gd name="T22" fmla="*/ 35 w 2544"/>
                  <a:gd name="T23" fmla="*/ 612 h 1709"/>
                  <a:gd name="T24" fmla="*/ 594 w 2544"/>
                  <a:gd name="T25" fmla="*/ 1375 h 1709"/>
                  <a:gd name="T26" fmla="*/ 1629 w 2544"/>
                  <a:gd name="T27" fmla="*/ 1708 h 1709"/>
                  <a:gd name="T28" fmla="*/ 2204 w 2544"/>
                  <a:gd name="T29" fmla="*/ 1637 h 1709"/>
                  <a:gd name="T30" fmla="*/ 2360 w 2544"/>
                  <a:gd name="T31" fmla="*/ 1444 h 1709"/>
                  <a:gd name="T32" fmla="*/ 2503 w 2544"/>
                  <a:gd name="T33" fmla="*/ 837 h 1709"/>
                  <a:gd name="T34" fmla="*/ 2469 w 2544"/>
                  <a:gd name="T35" fmla="*/ 604 h 1709"/>
                  <a:gd name="T36" fmla="*/ 1214 w 2544"/>
                  <a:gd name="T37" fmla="*/ 0 h 1709"/>
                  <a:gd name="T38" fmla="*/ 1139 w 2544"/>
                  <a:gd name="T39" fmla="*/ 0 h 1709"/>
                  <a:gd name="T40" fmla="*/ 1139 w 2544"/>
                  <a:gd name="T41" fmla="*/ 207 h 1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44" h="1709">
                    <a:moveTo>
                      <a:pt x="1139" y="207"/>
                    </a:moveTo>
                    <a:lnTo>
                      <a:pt x="1139" y="207"/>
                    </a:lnTo>
                    <a:cubicBezTo>
                      <a:pt x="1160" y="207"/>
                      <a:pt x="1181" y="207"/>
                      <a:pt x="1203" y="207"/>
                    </a:cubicBezTo>
                    <a:cubicBezTo>
                      <a:pt x="1804" y="236"/>
                      <a:pt x="2246" y="673"/>
                      <a:pt x="2318" y="747"/>
                    </a:cubicBezTo>
                    <a:cubicBezTo>
                      <a:pt x="2196" y="993"/>
                      <a:pt x="2161" y="1258"/>
                      <a:pt x="2153" y="1436"/>
                    </a:cubicBezTo>
                    <a:cubicBezTo>
                      <a:pt x="1965" y="1480"/>
                      <a:pt x="1791" y="1501"/>
                      <a:pt x="1629" y="1501"/>
                    </a:cubicBezTo>
                    <a:cubicBezTo>
                      <a:pt x="877" y="1501"/>
                      <a:pt x="427" y="1046"/>
                      <a:pt x="228" y="538"/>
                    </a:cubicBezTo>
                    <a:cubicBezTo>
                      <a:pt x="522" y="318"/>
                      <a:pt x="829" y="207"/>
                      <a:pt x="1139" y="207"/>
                    </a:cubicBezTo>
                    <a:lnTo>
                      <a:pt x="1139" y="0"/>
                    </a:lnTo>
                    <a:lnTo>
                      <a:pt x="1139" y="0"/>
                    </a:lnTo>
                    <a:cubicBezTo>
                      <a:pt x="784" y="0"/>
                      <a:pt x="435" y="125"/>
                      <a:pt x="104" y="371"/>
                    </a:cubicBezTo>
                    <a:cubicBezTo>
                      <a:pt x="30" y="426"/>
                      <a:pt x="0" y="527"/>
                      <a:pt x="35" y="612"/>
                    </a:cubicBezTo>
                    <a:cubicBezTo>
                      <a:pt x="157" y="924"/>
                      <a:pt x="350" y="1187"/>
                      <a:pt x="594" y="1375"/>
                    </a:cubicBezTo>
                    <a:cubicBezTo>
                      <a:pt x="885" y="1597"/>
                      <a:pt x="1232" y="1708"/>
                      <a:pt x="1629" y="1708"/>
                    </a:cubicBezTo>
                    <a:cubicBezTo>
                      <a:pt x="1812" y="1708"/>
                      <a:pt x="2002" y="1684"/>
                      <a:pt x="2204" y="1637"/>
                    </a:cubicBezTo>
                    <a:cubicBezTo>
                      <a:pt x="2294" y="1616"/>
                      <a:pt x="2357" y="1536"/>
                      <a:pt x="2360" y="1444"/>
                    </a:cubicBezTo>
                    <a:cubicBezTo>
                      <a:pt x="2368" y="1287"/>
                      <a:pt x="2397" y="1054"/>
                      <a:pt x="2503" y="837"/>
                    </a:cubicBezTo>
                    <a:cubicBezTo>
                      <a:pt x="2543" y="760"/>
                      <a:pt x="2527" y="665"/>
                      <a:pt x="2469" y="604"/>
                    </a:cubicBezTo>
                    <a:cubicBezTo>
                      <a:pt x="2376" y="508"/>
                      <a:pt x="1889" y="32"/>
                      <a:pt x="1214" y="0"/>
                    </a:cubicBezTo>
                    <a:cubicBezTo>
                      <a:pt x="1189" y="0"/>
                      <a:pt x="1166" y="0"/>
                      <a:pt x="1139" y="0"/>
                    </a:cubicBezTo>
                    <a:lnTo>
                      <a:pt x="1139" y="207"/>
                    </a:ln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64" name="Freeform 4">
                <a:extLst>
                  <a:ext uri="{FF2B5EF4-FFF2-40B4-BE49-F238E27FC236}">
                    <a16:creationId xmlns:a16="http://schemas.microsoft.com/office/drawing/2014/main" id="{58B1E0C5-CD53-4344-A709-34B7620D9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6054" y="2927946"/>
                <a:ext cx="2029221" cy="1332253"/>
              </a:xfrm>
              <a:custGeom>
                <a:avLst/>
                <a:gdLst>
                  <a:gd name="T0" fmla="*/ 2449 w 5244"/>
                  <a:gd name="T1" fmla="*/ 3443 h 3444"/>
                  <a:gd name="T2" fmla="*/ 2449 w 5244"/>
                  <a:gd name="T3" fmla="*/ 3443 h 3444"/>
                  <a:gd name="T4" fmla="*/ 2378 w 5244"/>
                  <a:gd name="T5" fmla="*/ 3414 h 3444"/>
                  <a:gd name="T6" fmla="*/ 1221 w 5244"/>
                  <a:gd name="T7" fmla="*/ 2876 h 3444"/>
                  <a:gd name="T8" fmla="*/ 1149 w 5244"/>
                  <a:gd name="T9" fmla="*/ 2876 h 3444"/>
                  <a:gd name="T10" fmla="*/ 225 w 5244"/>
                  <a:gd name="T11" fmla="*/ 3188 h 3444"/>
                  <a:gd name="T12" fmla="*/ 167 w 5244"/>
                  <a:gd name="T13" fmla="*/ 3207 h 3444"/>
                  <a:gd name="T14" fmla="*/ 129 w 5244"/>
                  <a:gd name="T15" fmla="*/ 3199 h 3444"/>
                  <a:gd name="T16" fmla="*/ 66 w 5244"/>
                  <a:gd name="T17" fmla="*/ 3128 h 3444"/>
                  <a:gd name="T18" fmla="*/ 24 w 5244"/>
                  <a:gd name="T19" fmla="*/ 2524 h 3444"/>
                  <a:gd name="T20" fmla="*/ 678 w 5244"/>
                  <a:gd name="T21" fmla="*/ 1366 h 3444"/>
                  <a:gd name="T22" fmla="*/ 1194 w 5244"/>
                  <a:gd name="T23" fmla="*/ 474 h 3444"/>
                  <a:gd name="T24" fmla="*/ 2333 w 5244"/>
                  <a:gd name="T25" fmla="*/ 0 h 3444"/>
                  <a:gd name="T26" fmla="*/ 2336 w 5244"/>
                  <a:gd name="T27" fmla="*/ 0 h 3444"/>
                  <a:gd name="T28" fmla="*/ 2362 w 5244"/>
                  <a:gd name="T29" fmla="*/ 5 h 3444"/>
                  <a:gd name="T30" fmla="*/ 3377 w 5244"/>
                  <a:gd name="T31" fmla="*/ 628 h 3444"/>
                  <a:gd name="T32" fmla="*/ 3753 w 5244"/>
                  <a:gd name="T33" fmla="*/ 1150 h 3444"/>
                  <a:gd name="T34" fmla="*/ 3755 w 5244"/>
                  <a:gd name="T35" fmla="*/ 1152 h 3444"/>
                  <a:gd name="T36" fmla="*/ 3763 w 5244"/>
                  <a:gd name="T37" fmla="*/ 1157 h 3444"/>
                  <a:gd name="T38" fmla="*/ 3766 w 5244"/>
                  <a:gd name="T39" fmla="*/ 1155 h 3444"/>
                  <a:gd name="T40" fmla="*/ 4248 w 5244"/>
                  <a:gd name="T41" fmla="*/ 1057 h 3444"/>
                  <a:gd name="T42" fmla="*/ 4918 w 5244"/>
                  <a:gd name="T43" fmla="*/ 1269 h 3444"/>
                  <a:gd name="T44" fmla="*/ 5151 w 5244"/>
                  <a:gd name="T45" fmla="*/ 2055 h 3444"/>
                  <a:gd name="T46" fmla="*/ 4311 w 5244"/>
                  <a:gd name="T47" fmla="*/ 2860 h 3444"/>
                  <a:gd name="T48" fmla="*/ 3638 w 5244"/>
                  <a:gd name="T49" fmla="*/ 2958 h 3444"/>
                  <a:gd name="T50" fmla="*/ 3615 w 5244"/>
                  <a:gd name="T51" fmla="*/ 2958 h 3444"/>
                  <a:gd name="T52" fmla="*/ 3615 w 5244"/>
                  <a:gd name="T53" fmla="*/ 2958 h 3444"/>
                  <a:gd name="T54" fmla="*/ 3612 w 5244"/>
                  <a:gd name="T55" fmla="*/ 2958 h 3444"/>
                  <a:gd name="T56" fmla="*/ 3601 w 5244"/>
                  <a:gd name="T57" fmla="*/ 2958 h 3444"/>
                  <a:gd name="T58" fmla="*/ 3591 w 5244"/>
                  <a:gd name="T59" fmla="*/ 2958 h 3444"/>
                  <a:gd name="T60" fmla="*/ 3363 w 5244"/>
                  <a:gd name="T61" fmla="*/ 2979 h 3444"/>
                  <a:gd name="T62" fmla="*/ 3358 w 5244"/>
                  <a:gd name="T63" fmla="*/ 2979 h 3444"/>
                  <a:gd name="T64" fmla="*/ 2555 w 5244"/>
                  <a:gd name="T65" fmla="*/ 3371 h 3444"/>
                  <a:gd name="T66" fmla="*/ 2532 w 5244"/>
                  <a:gd name="T67" fmla="*/ 3403 h 3444"/>
                  <a:gd name="T68" fmla="*/ 2457 w 5244"/>
                  <a:gd name="T69" fmla="*/ 3443 h 3444"/>
                  <a:gd name="T70" fmla="*/ 2449 w 5244"/>
                  <a:gd name="T71" fmla="*/ 3443 h 3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44" h="3444">
                    <a:moveTo>
                      <a:pt x="2449" y="3443"/>
                    </a:moveTo>
                    <a:lnTo>
                      <a:pt x="2449" y="3443"/>
                    </a:lnTo>
                    <a:cubicBezTo>
                      <a:pt x="2423" y="3443"/>
                      <a:pt x="2397" y="3432"/>
                      <a:pt x="2378" y="3414"/>
                    </a:cubicBezTo>
                    <a:cubicBezTo>
                      <a:pt x="2222" y="3263"/>
                      <a:pt x="1795" y="2905"/>
                      <a:pt x="1221" y="2876"/>
                    </a:cubicBezTo>
                    <a:cubicBezTo>
                      <a:pt x="1197" y="2876"/>
                      <a:pt x="1173" y="2876"/>
                      <a:pt x="1149" y="2876"/>
                    </a:cubicBezTo>
                    <a:cubicBezTo>
                      <a:pt x="834" y="2876"/>
                      <a:pt x="522" y="2979"/>
                      <a:pt x="225" y="3188"/>
                    </a:cubicBezTo>
                    <a:cubicBezTo>
                      <a:pt x="206" y="3199"/>
                      <a:pt x="188" y="3207"/>
                      <a:pt x="167" y="3207"/>
                    </a:cubicBezTo>
                    <a:cubicBezTo>
                      <a:pt x="154" y="3207"/>
                      <a:pt x="140" y="3204"/>
                      <a:pt x="129" y="3199"/>
                    </a:cubicBezTo>
                    <a:cubicBezTo>
                      <a:pt x="98" y="3186"/>
                      <a:pt x="74" y="3159"/>
                      <a:pt x="66" y="3128"/>
                    </a:cubicBezTo>
                    <a:cubicBezTo>
                      <a:pt x="16" y="2921"/>
                      <a:pt x="0" y="2712"/>
                      <a:pt x="24" y="2524"/>
                    </a:cubicBezTo>
                    <a:cubicBezTo>
                      <a:pt x="111" y="1817"/>
                      <a:pt x="522" y="1472"/>
                      <a:pt x="678" y="1366"/>
                    </a:cubicBezTo>
                    <a:cubicBezTo>
                      <a:pt x="678" y="1224"/>
                      <a:pt x="739" y="906"/>
                      <a:pt x="1194" y="474"/>
                    </a:cubicBezTo>
                    <a:cubicBezTo>
                      <a:pt x="1610" y="82"/>
                      <a:pt x="2087" y="11"/>
                      <a:pt x="2333" y="0"/>
                    </a:cubicBezTo>
                    <a:cubicBezTo>
                      <a:pt x="2333" y="0"/>
                      <a:pt x="2333" y="0"/>
                      <a:pt x="2336" y="0"/>
                    </a:cubicBezTo>
                    <a:cubicBezTo>
                      <a:pt x="2344" y="0"/>
                      <a:pt x="2354" y="3"/>
                      <a:pt x="2362" y="5"/>
                    </a:cubicBezTo>
                    <a:cubicBezTo>
                      <a:pt x="2741" y="103"/>
                      <a:pt x="3082" y="313"/>
                      <a:pt x="3377" y="628"/>
                    </a:cubicBezTo>
                    <a:cubicBezTo>
                      <a:pt x="3609" y="877"/>
                      <a:pt x="3731" y="1104"/>
                      <a:pt x="3753" y="1150"/>
                    </a:cubicBezTo>
                    <a:cubicBezTo>
                      <a:pt x="3753" y="1150"/>
                      <a:pt x="3755" y="1150"/>
                      <a:pt x="3755" y="1152"/>
                    </a:cubicBezTo>
                    <a:cubicBezTo>
                      <a:pt x="3758" y="1157"/>
                      <a:pt x="3760" y="1157"/>
                      <a:pt x="3763" y="1157"/>
                    </a:cubicBezTo>
                    <a:cubicBezTo>
                      <a:pt x="3763" y="1157"/>
                      <a:pt x="3766" y="1157"/>
                      <a:pt x="3766" y="1155"/>
                    </a:cubicBezTo>
                    <a:cubicBezTo>
                      <a:pt x="3901" y="1091"/>
                      <a:pt x="4070" y="1057"/>
                      <a:pt x="4248" y="1057"/>
                    </a:cubicBezTo>
                    <a:cubicBezTo>
                      <a:pt x="4510" y="1057"/>
                      <a:pt x="4748" y="1134"/>
                      <a:pt x="4918" y="1269"/>
                    </a:cubicBezTo>
                    <a:cubicBezTo>
                      <a:pt x="5076" y="1393"/>
                      <a:pt x="5243" y="1631"/>
                      <a:pt x="5151" y="2055"/>
                    </a:cubicBezTo>
                    <a:cubicBezTo>
                      <a:pt x="5063" y="2444"/>
                      <a:pt x="4780" y="2714"/>
                      <a:pt x="4311" y="2860"/>
                    </a:cubicBezTo>
                    <a:cubicBezTo>
                      <a:pt x="4007" y="2950"/>
                      <a:pt x="3720" y="2958"/>
                      <a:pt x="3638" y="2958"/>
                    </a:cubicBezTo>
                    <a:cubicBezTo>
                      <a:pt x="3628" y="2958"/>
                      <a:pt x="3620" y="2958"/>
                      <a:pt x="3615" y="2958"/>
                    </a:cubicBezTo>
                    <a:lnTo>
                      <a:pt x="3615" y="2958"/>
                    </a:lnTo>
                    <a:lnTo>
                      <a:pt x="3612" y="2958"/>
                    </a:lnTo>
                    <a:cubicBezTo>
                      <a:pt x="3609" y="2958"/>
                      <a:pt x="3604" y="2958"/>
                      <a:pt x="3601" y="2958"/>
                    </a:cubicBezTo>
                    <a:cubicBezTo>
                      <a:pt x="3596" y="2958"/>
                      <a:pt x="3594" y="2958"/>
                      <a:pt x="3591" y="2958"/>
                    </a:cubicBezTo>
                    <a:cubicBezTo>
                      <a:pt x="3488" y="2961"/>
                      <a:pt x="3366" y="2979"/>
                      <a:pt x="3363" y="2979"/>
                    </a:cubicBezTo>
                    <a:cubicBezTo>
                      <a:pt x="3360" y="2979"/>
                      <a:pt x="3360" y="2979"/>
                      <a:pt x="3358" y="2979"/>
                    </a:cubicBezTo>
                    <a:cubicBezTo>
                      <a:pt x="3011" y="3011"/>
                      <a:pt x="2744" y="3144"/>
                      <a:pt x="2555" y="3371"/>
                    </a:cubicBezTo>
                    <a:cubicBezTo>
                      <a:pt x="2547" y="3382"/>
                      <a:pt x="2539" y="3392"/>
                      <a:pt x="2532" y="3403"/>
                    </a:cubicBezTo>
                    <a:cubicBezTo>
                      <a:pt x="2513" y="3427"/>
                      <a:pt x="2487" y="3440"/>
                      <a:pt x="2457" y="3443"/>
                    </a:cubicBezTo>
                    <a:cubicBezTo>
                      <a:pt x="2455" y="3443"/>
                      <a:pt x="2452" y="3443"/>
                      <a:pt x="2449" y="3443"/>
                    </a:cubicBez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65" name="Freeform 5">
                <a:extLst>
                  <a:ext uri="{FF2B5EF4-FFF2-40B4-BE49-F238E27FC236}">
                    <a16:creationId xmlns:a16="http://schemas.microsoft.com/office/drawing/2014/main" id="{CBC10669-D85E-410F-9B6A-80D48CAB6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060" y="2888663"/>
                <a:ext cx="2112919" cy="1412528"/>
              </a:xfrm>
              <a:custGeom>
                <a:avLst/>
                <a:gdLst>
                  <a:gd name="T0" fmla="*/ 2439 w 5461"/>
                  <a:gd name="T1" fmla="*/ 209 h 3650"/>
                  <a:gd name="T2" fmla="*/ 2439 w 5461"/>
                  <a:gd name="T3" fmla="*/ 209 h 3650"/>
                  <a:gd name="T4" fmla="*/ 3405 w 5461"/>
                  <a:gd name="T5" fmla="*/ 800 h 3650"/>
                  <a:gd name="T6" fmla="*/ 3763 w 5461"/>
                  <a:gd name="T7" fmla="*/ 1300 h 3650"/>
                  <a:gd name="T8" fmla="*/ 3866 w 5461"/>
                  <a:gd name="T9" fmla="*/ 1364 h 3650"/>
                  <a:gd name="T10" fmla="*/ 3914 w 5461"/>
                  <a:gd name="T11" fmla="*/ 1353 h 3650"/>
                  <a:gd name="T12" fmla="*/ 4351 w 5461"/>
                  <a:gd name="T13" fmla="*/ 1263 h 3650"/>
                  <a:gd name="T14" fmla="*/ 4957 w 5461"/>
                  <a:gd name="T15" fmla="*/ 1451 h 3650"/>
                  <a:gd name="T16" fmla="*/ 5153 w 5461"/>
                  <a:gd name="T17" fmla="*/ 2137 h 3650"/>
                  <a:gd name="T18" fmla="*/ 4383 w 5461"/>
                  <a:gd name="T19" fmla="*/ 2862 h 3650"/>
                  <a:gd name="T20" fmla="*/ 3741 w 5461"/>
                  <a:gd name="T21" fmla="*/ 2958 h 3650"/>
                  <a:gd name="T22" fmla="*/ 3720 w 5461"/>
                  <a:gd name="T23" fmla="*/ 2958 h 3650"/>
                  <a:gd name="T24" fmla="*/ 3718 w 5461"/>
                  <a:gd name="T25" fmla="*/ 2958 h 3650"/>
                  <a:gd name="T26" fmla="*/ 3704 w 5461"/>
                  <a:gd name="T27" fmla="*/ 2958 h 3650"/>
                  <a:gd name="T28" fmla="*/ 3704 w 5461"/>
                  <a:gd name="T29" fmla="*/ 2958 h 3650"/>
                  <a:gd name="T30" fmla="*/ 3450 w 5461"/>
                  <a:gd name="T31" fmla="*/ 2979 h 3650"/>
                  <a:gd name="T32" fmla="*/ 2579 w 5461"/>
                  <a:gd name="T33" fmla="*/ 3408 h 3650"/>
                  <a:gd name="T34" fmla="*/ 2552 w 5461"/>
                  <a:gd name="T35" fmla="*/ 3442 h 3650"/>
                  <a:gd name="T36" fmla="*/ 1329 w 5461"/>
                  <a:gd name="T37" fmla="*/ 2876 h 3650"/>
                  <a:gd name="T38" fmla="*/ 1252 w 5461"/>
                  <a:gd name="T39" fmla="*/ 2876 h 3650"/>
                  <a:gd name="T40" fmla="*/ 270 w 5461"/>
                  <a:gd name="T41" fmla="*/ 3204 h 3650"/>
                  <a:gd name="T42" fmla="*/ 230 w 5461"/>
                  <a:gd name="T43" fmla="*/ 2640 h 3650"/>
                  <a:gd name="T44" fmla="*/ 892 w 5461"/>
                  <a:gd name="T45" fmla="*/ 1523 h 3650"/>
                  <a:gd name="T46" fmla="*/ 1369 w 5461"/>
                  <a:gd name="T47" fmla="*/ 654 h 3650"/>
                  <a:gd name="T48" fmla="*/ 2439 w 5461"/>
                  <a:gd name="T49" fmla="*/ 209 h 3650"/>
                  <a:gd name="T50" fmla="*/ 2439 w 5461"/>
                  <a:gd name="T51" fmla="*/ 0 h 3650"/>
                  <a:gd name="T52" fmla="*/ 2439 w 5461"/>
                  <a:gd name="T53" fmla="*/ 0 h 3650"/>
                  <a:gd name="T54" fmla="*/ 2431 w 5461"/>
                  <a:gd name="T55" fmla="*/ 0 h 3650"/>
                  <a:gd name="T56" fmla="*/ 1226 w 5461"/>
                  <a:gd name="T57" fmla="*/ 503 h 3650"/>
                  <a:gd name="T58" fmla="*/ 720 w 5461"/>
                  <a:gd name="T59" fmla="*/ 1226 h 3650"/>
                  <a:gd name="T60" fmla="*/ 680 w 5461"/>
                  <a:gd name="T61" fmla="*/ 1414 h 3650"/>
                  <a:gd name="T62" fmla="*/ 23 w 5461"/>
                  <a:gd name="T63" fmla="*/ 2614 h 3650"/>
                  <a:gd name="T64" fmla="*/ 69 w 5461"/>
                  <a:gd name="T65" fmla="*/ 3254 h 3650"/>
                  <a:gd name="T66" fmla="*/ 196 w 5461"/>
                  <a:gd name="T67" fmla="*/ 3400 h 3650"/>
                  <a:gd name="T68" fmla="*/ 270 w 5461"/>
                  <a:gd name="T69" fmla="*/ 3413 h 3650"/>
                  <a:gd name="T70" fmla="*/ 386 w 5461"/>
                  <a:gd name="T71" fmla="*/ 3376 h 3650"/>
                  <a:gd name="T72" fmla="*/ 1252 w 5461"/>
                  <a:gd name="T73" fmla="*/ 3082 h 3650"/>
                  <a:gd name="T74" fmla="*/ 1321 w 5461"/>
                  <a:gd name="T75" fmla="*/ 3082 h 3650"/>
                  <a:gd name="T76" fmla="*/ 2407 w 5461"/>
                  <a:gd name="T77" fmla="*/ 3590 h 3650"/>
                  <a:gd name="T78" fmla="*/ 2552 w 5461"/>
                  <a:gd name="T79" fmla="*/ 3649 h 3650"/>
                  <a:gd name="T80" fmla="*/ 2569 w 5461"/>
                  <a:gd name="T81" fmla="*/ 3649 h 3650"/>
                  <a:gd name="T82" fmla="*/ 2717 w 5461"/>
                  <a:gd name="T83" fmla="*/ 3567 h 3650"/>
                  <a:gd name="T84" fmla="*/ 2740 w 5461"/>
                  <a:gd name="T85" fmla="*/ 3540 h 3650"/>
                  <a:gd name="T86" fmla="*/ 3469 w 5461"/>
                  <a:gd name="T87" fmla="*/ 3185 h 3650"/>
                  <a:gd name="T88" fmla="*/ 3482 w 5461"/>
                  <a:gd name="T89" fmla="*/ 3183 h 3650"/>
                  <a:gd name="T90" fmla="*/ 3691 w 5461"/>
                  <a:gd name="T91" fmla="*/ 3164 h 3650"/>
                  <a:gd name="T92" fmla="*/ 3704 w 5461"/>
                  <a:gd name="T93" fmla="*/ 3164 h 3650"/>
                  <a:gd name="T94" fmla="*/ 3720 w 5461"/>
                  <a:gd name="T95" fmla="*/ 3164 h 3650"/>
                  <a:gd name="T96" fmla="*/ 3741 w 5461"/>
                  <a:gd name="T97" fmla="*/ 3164 h 3650"/>
                  <a:gd name="T98" fmla="*/ 4443 w 5461"/>
                  <a:gd name="T99" fmla="*/ 3061 h 3650"/>
                  <a:gd name="T100" fmla="*/ 5042 w 5461"/>
                  <a:gd name="T101" fmla="*/ 2733 h 3650"/>
                  <a:gd name="T102" fmla="*/ 5355 w 5461"/>
                  <a:gd name="T103" fmla="*/ 2182 h 3650"/>
                  <a:gd name="T104" fmla="*/ 5087 w 5461"/>
                  <a:gd name="T105" fmla="*/ 1289 h 3650"/>
                  <a:gd name="T106" fmla="*/ 4351 w 5461"/>
                  <a:gd name="T107" fmla="*/ 1057 h 3650"/>
                  <a:gd name="T108" fmla="*/ 3908 w 5461"/>
                  <a:gd name="T109" fmla="*/ 1130 h 3650"/>
                  <a:gd name="T110" fmla="*/ 3556 w 5461"/>
                  <a:gd name="T111" fmla="*/ 659 h 3650"/>
                  <a:gd name="T112" fmla="*/ 2492 w 5461"/>
                  <a:gd name="T113" fmla="*/ 8 h 3650"/>
                  <a:gd name="T114" fmla="*/ 2439 w 5461"/>
                  <a:gd name="T115" fmla="*/ 0 h 3650"/>
                  <a:gd name="T116" fmla="*/ 2439 w 5461"/>
                  <a:gd name="T117" fmla="*/ 209 h 3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61" h="3650">
                    <a:moveTo>
                      <a:pt x="2439" y="209"/>
                    </a:moveTo>
                    <a:lnTo>
                      <a:pt x="2439" y="209"/>
                    </a:lnTo>
                    <a:cubicBezTo>
                      <a:pt x="2799" y="302"/>
                      <a:pt x="3122" y="500"/>
                      <a:pt x="3405" y="800"/>
                    </a:cubicBezTo>
                    <a:cubicBezTo>
                      <a:pt x="3646" y="1059"/>
                      <a:pt x="3763" y="1297"/>
                      <a:pt x="3763" y="1300"/>
                    </a:cubicBezTo>
                    <a:cubicBezTo>
                      <a:pt x="3784" y="1340"/>
                      <a:pt x="3823" y="1364"/>
                      <a:pt x="3866" y="1364"/>
                    </a:cubicBezTo>
                    <a:cubicBezTo>
                      <a:pt x="3882" y="1364"/>
                      <a:pt x="3898" y="1358"/>
                      <a:pt x="3914" y="1353"/>
                    </a:cubicBezTo>
                    <a:cubicBezTo>
                      <a:pt x="4033" y="1295"/>
                      <a:pt x="4189" y="1263"/>
                      <a:pt x="4351" y="1263"/>
                    </a:cubicBezTo>
                    <a:cubicBezTo>
                      <a:pt x="4565" y="1263"/>
                      <a:pt x="4793" y="1321"/>
                      <a:pt x="4957" y="1451"/>
                    </a:cubicBezTo>
                    <a:cubicBezTo>
                      <a:pt x="5153" y="1607"/>
                      <a:pt x="5219" y="1838"/>
                      <a:pt x="5153" y="2137"/>
                    </a:cubicBezTo>
                    <a:cubicBezTo>
                      <a:pt x="5073" y="2486"/>
                      <a:pt x="4817" y="2730"/>
                      <a:pt x="4383" y="2862"/>
                    </a:cubicBezTo>
                    <a:cubicBezTo>
                      <a:pt x="4094" y="2950"/>
                      <a:pt x="3818" y="2958"/>
                      <a:pt x="3741" y="2958"/>
                    </a:cubicBezTo>
                    <a:cubicBezTo>
                      <a:pt x="3728" y="2958"/>
                      <a:pt x="3720" y="2958"/>
                      <a:pt x="3720" y="2958"/>
                    </a:cubicBezTo>
                    <a:lnTo>
                      <a:pt x="3718" y="2958"/>
                    </a:lnTo>
                    <a:cubicBezTo>
                      <a:pt x="3712" y="2958"/>
                      <a:pt x="3710" y="2958"/>
                      <a:pt x="3704" y="2958"/>
                    </a:cubicBezTo>
                    <a:lnTo>
                      <a:pt x="3704" y="2958"/>
                    </a:lnTo>
                    <a:cubicBezTo>
                      <a:pt x="3591" y="2958"/>
                      <a:pt x="3450" y="2979"/>
                      <a:pt x="3450" y="2979"/>
                    </a:cubicBezTo>
                    <a:cubicBezTo>
                      <a:pt x="3077" y="3013"/>
                      <a:pt x="2783" y="3159"/>
                      <a:pt x="2579" y="3408"/>
                    </a:cubicBezTo>
                    <a:cubicBezTo>
                      <a:pt x="2571" y="3419"/>
                      <a:pt x="2560" y="3432"/>
                      <a:pt x="2552" y="3442"/>
                    </a:cubicBezTo>
                    <a:cubicBezTo>
                      <a:pt x="2399" y="3291"/>
                      <a:pt x="1946" y="2907"/>
                      <a:pt x="1329" y="2876"/>
                    </a:cubicBezTo>
                    <a:cubicBezTo>
                      <a:pt x="1305" y="2876"/>
                      <a:pt x="1279" y="2876"/>
                      <a:pt x="1252" y="2876"/>
                    </a:cubicBezTo>
                    <a:cubicBezTo>
                      <a:pt x="916" y="2876"/>
                      <a:pt x="585" y="2984"/>
                      <a:pt x="270" y="3204"/>
                    </a:cubicBezTo>
                    <a:cubicBezTo>
                      <a:pt x="219" y="3008"/>
                      <a:pt x="209" y="2812"/>
                      <a:pt x="230" y="2640"/>
                    </a:cubicBezTo>
                    <a:cubicBezTo>
                      <a:pt x="331" y="1822"/>
                      <a:pt x="892" y="1523"/>
                      <a:pt x="892" y="1523"/>
                    </a:cubicBezTo>
                    <a:cubicBezTo>
                      <a:pt x="892" y="1523"/>
                      <a:pt x="799" y="1191"/>
                      <a:pt x="1369" y="654"/>
                    </a:cubicBezTo>
                    <a:cubicBezTo>
                      <a:pt x="1755" y="286"/>
                      <a:pt x="2195" y="217"/>
                      <a:pt x="2439" y="209"/>
                    </a:cubicBezTo>
                    <a:lnTo>
                      <a:pt x="2439" y="0"/>
                    </a:lnTo>
                    <a:lnTo>
                      <a:pt x="2439" y="0"/>
                    </a:lnTo>
                    <a:cubicBezTo>
                      <a:pt x="2436" y="0"/>
                      <a:pt x="2433" y="0"/>
                      <a:pt x="2431" y="0"/>
                    </a:cubicBezTo>
                    <a:cubicBezTo>
                      <a:pt x="2171" y="10"/>
                      <a:pt x="1665" y="87"/>
                      <a:pt x="1226" y="503"/>
                    </a:cubicBezTo>
                    <a:cubicBezTo>
                      <a:pt x="964" y="749"/>
                      <a:pt x="794" y="993"/>
                      <a:pt x="720" y="1226"/>
                    </a:cubicBezTo>
                    <a:cubicBezTo>
                      <a:pt x="696" y="1300"/>
                      <a:pt x="686" y="1364"/>
                      <a:pt x="680" y="1414"/>
                    </a:cubicBezTo>
                    <a:cubicBezTo>
                      <a:pt x="487" y="1560"/>
                      <a:pt x="108" y="1925"/>
                      <a:pt x="23" y="2614"/>
                    </a:cubicBezTo>
                    <a:cubicBezTo>
                      <a:pt x="0" y="2815"/>
                      <a:pt x="16" y="3037"/>
                      <a:pt x="69" y="3254"/>
                    </a:cubicBezTo>
                    <a:cubicBezTo>
                      <a:pt x="84" y="3320"/>
                      <a:pt x="132" y="3373"/>
                      <a:pt x="196" y="3400"/>
                    </a:cubicBezTo>
                    <a:cubicBezTo>
                      <a:pt x="219" y="3408"/>
                      <a:pt x="243" y="3413"/>
                      <a:pt x="270" y="3413"/>
                    </a:cubicBezTo>
                    <a:cubicBezTo>
                      <a:pt x="309" y="3413"/>
                      <a:pt x="352" y="3400"/>
                      <a:pt x="386" y="3376"/>
                    </a:cubicBezTo>
                    <a:cubicBezTo>
                      <a:pt x="667" y="3180"/>
                      <a:pt x="958" y="3082"/>
                      <a:pt x="1252" y="3082"/>
                    </a:cubicBezTo>
                    <a:cubicBezTo>
                      <a:pt x="1276" y="3082"/>
                      <a:pt x="1297" y="3082"/>
                      <a:pt x="1321" y="3082"/>
                    </a:cubicBezTo>
                    <a:cubicBezTo>
                      <a:pt x="1859" y="3109"/>
                      <a:pt x="2261" y="3448"/>
                      <a:pt x="2407" y="3590"/>
                    </a:cubicBezTo>
                    <a:cubicBezTo>
                      <a:pt x="2447" y="3628"/>
                      <a:pt x="2500" y="3649"/>
                      <a:pt x="2552" y="3649"/>
                    </a:cubicBezTo>
                    <a:cubicBezTo>
                      <a:pt x="2558" y="3649"/>
                      <a:pt x="2563" y="3649"/>
                      <a:pt x="2569" y="3649"/>
                    </a:cubicBezTo>
                    <a:cubicBezTo>
                      <a:pt x="2627" y="3644"/>
                      <a:pt x="2682" y="3615"/>
                      <a:pt x="2717" y="3567"/>
                    </a:cubicBezTo>
                    <a:cubicBezTo>
                      <a:pt x="2725" y="3556"/>
                      <a:pt x="2732" y="3548"/>
                      <a:pt x="2740" y="3540"/>
                    </a:cubicBezTo>
                    <a:cubicBezTo>
                      <a:pt x="2907" y="3334"/>
                      <a:pt x="3154" y="3214"/>
                      <a:pt x="3469" y="3185"/>
                    </a:cubicBezTo>
                    <a:cubicBezTo>
                      <a:pt x="3474" y="3185"/>
                      <a:pt x="3477" y="3185"/>
                      <a:pt x="3482" y="3183"/>
                    </a:cubicBezTo>
                    <a:cubicBezTo>
                      <a:pt x="3482" y="3183"/>
                      <a:pt x="3599" y="3167"/>
                      <a:pt x="3691" y="3164"/>
                    </a:cubicBezTo>
                    <a:cubicBezTo>
                      <a:pt x="3694" y="3164"/>
                      <a:pt x="3699" y="3164"/>
                      <a:pt x="3704" y="3164"/>
                    </a:cubicBezTo>
                    <a:cubicBezTo>
                      <a:pt x="3710" y="3164"/>
                      <a:pt x="3715" y="3164"/>
                      <a:pt x="3720" y="3164"/>
                    </a:cubicBezTo>
                    <a:cubicBezTo>
                      <a:pt x="3728" y="3164"/>
                      <a:pt x="3736" y="3164"/>
                      <a:pt x="3741" y="3164"/>
                    </a:cubicBezTo>
                    <a:cubicBezTo>
                      <a:pt x="3826" y="3164"/>
                      <a:pt x="4128" y="3156"/>
                      <a:pt x="4443" y="3061"/>
                    </a:cubicBezTo>
                    <a:cubicBezTo>
                      <a:pt x="4690" y="2987"/>
                      <a:pt x="4891" y="2876"/>
                      <a:pt x="5042" y="2733"/>
                    </a:cubicBezTo>
                    <a:cubicBezTo>
                      <a:pt x="5201" y="2582"/>
                      <a:pt x="5307" y="2396"/>
                      <a:pt x="5355" y="2182"/>
                    </a:cubicBezTo>
                    <a:cubicBezTo>
                      <a:pt x="5460" y="1705"/>
                      <a:pt x="5267" y="1435"/>
                      <a:pt x="5087" y="1289"/>
                    </a:cubicBezTo>
                    <a:cubicBezTo>
                      <a:pt x="4896" y="1138"/>
                      <a:pt x="4637" y="1057"/>
                      <a:pt x="4351" y="1057"/>
                    </a:cubicBezTo>
                    <a:cubicBezTo>
                      <a:pt x="4195" y="1057"/>
                      <a:pt x="4038" y="1083"/>
                      <a:pt x="3908" y="1130"/>
                    </a:cubicBezTo>
                    <a:cubicBezTo>
                      <a:pt x="3850" y="1030"/>
                      <a:pt x="3734" y="850"/>
                      <a:pt x="3556" y="659"/>
                    </a:cubicBezTo>
                    <a:cubicBezTo>
                      <a:pt x="3246" y="331"/>
                      <a:pt x="2889" y="111"/>
                      <a:pt x="2492" y="8"/>
                    </a:cubicBezTo>
                    <a:cubicBezTo>
                      <a:pt x="2473" y="3"/>
                      <a:pt x="2457" y="0"/>
                      <a:pt x="2439" y="0"/>
                    </a:cubicBezTo>
                    <a:lnTo>
                      <a:pt x="2439" y="209"/>
                    </a:ln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66" name="Freeform 6">
                <a:extLst>
                  <a:ext uri="{FF2B5EF4-FFF2-40B4-BE49-F238E27FC236}">
                    <a16:creationId xmlns:a16="http://schemas.microsoft.com/office/drawing/2014/main" id="{11316290-DE9A-4F7A-B789-92D0822A4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2557" y="3650436"/>
                <a:ext cx="2309349" cy="1800249"/>
              </a:xfrm>
              <a:custGeom>
                <a:avLst/>
                <a:gdLst>
                  <a:gd name="T0" fmla="*/ 4388 w 5967"/>
                  <a:gd name="T1" fmla="*/ 4650 h 4651"/>
                  <a:gd name="T2" fmla="*/ 4388 w 5967"/>
                  <a:gd name="T3" fmla="*/ 4650 h 4651"/>
                  <a:gd name="T4" fmla="*/ 4364 w 5967"/>
                  <a:gd name="T5" fmla="*/ 4647 h 4651"/>
                  <a:gd name="T6" fmla="*/ 2979 w 5967"/>
                  <a:gd name="T7" fmla="*/ 3702 h 4651"/>
                  <a:gd name="T8" fmla="*/ 2780 w 5967"/>
                  <a:gd name="T9" fmla="*/ 3167 h 4651"/>
                  <a:gd name="T10" fmla="*/ 2460 w 5967"/>
                  <a:gd name="T11" fmla="*/ 3212 h 4651"/>
                  <a:gd name="T12" fmla="*/ 1960 w 5967"/>
                  <a:gd name="T13" fmla="*/ 3082 h 4651"/>
                  <a:gd name="T14" fmla="*/ 1279 w 5967"/>
                  <a:gd name="T15" fmla="*/ 3262 h 4651"/>
                  <a:gd name="T16" fmla="*/ 392 w 5967"/>
                  <a:gd name="T17" fmla="*/ 2883 h 4651"/>
                  <a:gd name="T18" fmla="*/ 13 w 5967"/>
                  <a:gd name="T19" fmla="*/ 2388 h 4651"/>
                  <a:gd name="T20" fmla="*/ 0 w 5967"/>
                  <a:gd name="T21" fmla="*/ 2333 h 4651"/>
                  <a:gd name="T22" fmla="*/ 283 w 5967"/>
                  <a:gd name="T23" fmla="*/ 1520 h 4651"/>
                  <a:gd name="T24" fmla="*/ 1070 w 5967"/>
                  <a:gd name="T25" fmla="*/ 1136 h 4651"/>
                  <a:gd name="T26" fmla="*/ 1311 w 5967"/>
                  <a:gd name="T27" fmla="*/ 1115 h 4651"/>
                  <a:gd name="T28" fmla="*/ 1321 w 5967"/>
                  <a:gd name="T29" fmla="*/ 1115 h 4651"/>
                  <a:gd name="T30" fmla="*/ 1329 w 5967"/>
                  <a:gd name="T31" fmla="*/ 1115 h 4651"/>
                  <a:gd name="T32" fmla="*/ 1353 w 5967"/>
                  <a:gd name="T33" fmla="*/ 1115 h 4651"/>
                  <a:gd name="T34" fmla="*/ 2023 w 5967"/>
                  <a:gd name="T35" fmla="*/ 1017 h 4651"/>
                  <a:gd name="T36" fmla="*/ 2881 w 5967"/>
                  <a:gd name="T37" fmla="*/ 198 h 4651"/>
                  <a:gd name="T38" fmla="*/ 2892 w 5967"/>
                  <a:gd name="T39" fmla="*/ 145 h 4651"/>
                  <a:gd name="T40" fmla="*/ 2971 w 5967"/>
                  <a:gd name="T41" fmla="*/ 61 h 4651"/>
                  <a:gd name="T42" fmla="*/ 3501 w 5967"/>
                  <a:gd name="T43" fmla="*/ 0 h 4651"/>
                  <a:gd name="T44" fmla="*/ 4333 w 5967"/>
                  <a:gd name="T45" fmla="*/ 254 h 4651"/>
                  <a:gd name="T46" fmla="*/ 4860 w 5967"/>
                  <a:gd name="T47" fmla="*/ 1271 h 4651"/>
                  <a:gd name="T48" fmla="*/ 4788 w 5967"/>
                  <a:gd name="T49" fmla="*/ 1382 h 4651"/>
                  <a:gd name="T50" fmla="*/ 4441 w 5967"/>
                  <a:gd name="T51" fmla="*/ 1625 h 4651"/>
                  <a:gd name="T52" fmla="*/ 4359 w 5967"/>
                  <a:gd name="T53" fmla="*/ 2235 h 4651"/>
                  <a:gd name="T54" fmla="*/ 4367 w 5967"/>
                  <a:gd name="T55" fmla="*/ 2240 h 4651"/>
                  <a:gd name="T56" fmla="*/ 4372 w 5967"/>
                  <a:gd name="T57" fmla="*/ 2240 h 4651"/>
                  <a:gd name="T58" fmla="*/ 4375 w 5967"/>
                  <a:gd name="T59" fmla="*/ 2227 h 4651"/>
                  <a:gd name="T60" fmla="*/ 4454 w 5967"/>
                  <a:gd name="T61" fmla="*/ 1636 h 4651"/>
                  <a:gd name="T62" fmla="*/ 5034 w 5967"/>
                  <a:gd name="T63" fmla="*/ 1364 h 4651"/>
                  <a:gd name="T64" fmla="*/ 5108 w 5967"/>
                  <a:gd name="T65" fmla="*/ 1366 h 4651"/>
                  <a:gd name="T66" fmla="*/ 5884 w 5967"/>
                  <a:gd name="T67" fmla="*/ 1753 h 4651"/>
                  <a:gd name="T68" fmla="*/ 5911 w 5967"/>
                  <a:gd name="T69" fmla="*/ 1814 h 4651"/>
                  <a:gd name="T70" fmla="*/ 5132 w 5967"/>
                  <a:gd name="T71" fmla="*/ 3246 h 4651"/>
                  <a:gd name="T72" fmla="*/ 4333 w 5967"/>
                  <a:gd name="T73" fmla="*/ 3585 h 4651"/>
                  <a:gd name="T74" fmla="*/ 4356 w 5967"/>
                  <a:gd name="T75" fmla="*/ 3948 h 4651"/>
                  <a:gd name="T76" fmla="*/ 4714 w 5967"/>
                  <a:gd name="T77" fmla="*/ 4247 h 4651"/>
                  <a:gd name="T78" fmla="*/ 4783 w 5967"/>
                  <a:gd name="T79" fmla="*/ 4332 h 4651"/>
                  <a:gd name="T80" fmla="*/ 4740 w 5967"/>
                  <a:gd name="T81" fmla="*/ 4430 h 4651"/>
                  <a:gd name="T82" fmla="*/ 4446 w 5967"/>
                  <a:gd name="T83" fmla="*/ 4631 h 4651"/>
                  <a:gd name="T84" fmla="*/ 4388 w 5967"/>
                  <a:gd name="T85" fmla="*/ 4650 h 4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67" h="4651">
                    <a:moveTo>
                      <a:pt x="4388" y="4650"/>
                    </a:moveTo>
                    <a:lnTo>
                      <a:pt x="4388" y="4650"/>
                    </a:lnTo>
                    <a:cubicBezTo>
                      <a:pt x="4380" y="4650"/>
                      <a:pt x="4372" y="4647"/>
                      <a:pt x="4364" y="4647"/>
                    </a:cubicBezTo>
                    <a:cubicBezTo>
                      <a:pt x="3556" y="4446"/>
                      <a:pt x="3167" y="4022"/>
                      <a:pt x="2979" y="3702"/>
                    </a:cubicBezTo>
                    <a:cubicBezTo>
                      <a:pt x="2855" y="3487"/>
                      <a:pt x="2805" y="3291"/>
                      <a:pt x="2780" y="3167"/>
                    </a:cubicBezTo>
                    <a:cubicBezTo>
                      <a:pt x="2672" y="3196"/>
                      <a:pt x="2563" y="3212"/>
                      <a:pt x="2460" y="3212"/>
                    </a:cubicBezTo>
                    <a:cubicBezTo>
                      <a:pt x="2216" y="3212"/>
                      <a:pt x="2044" y="3132"/>
                      <a:pt x="1960" y="3082"/>
                    </a:cubicBezTo>
                    <a:cubicBezTo>
                      <a:pt x="1729" y="3201"/>
                      <a:pt x="1499" y="3262"/>
                      <a:pt x="1279" y="3262"/>
                    </a:cubicBezTo>
                    <a:cubicBezTo>
                      <a:pt x="956" y="3262"/>
                      <a:pt x="659" y="3135"/>
                      <a:pt x="392" y="2883"/>
                    </a:cubicBezTo>
                    <a:cubicBezTo>
                      <a:pt x="186" y="2690"/>
                      <a:pt x="58" y="2473"/>
                      <a:pt x="13" y="2388"/>
                    </a:cubicBezTo>
                    <a:cubicBezTo>
                      <a:pt x="3" y="2373"/>
                      <a:pt x="0" y="2354"/>
                      <a:pt x="0" y="2333"/>
                    </a:cubicBezTo>
                    <a:cubicBezTo>
                      <a:pt x="13" y="2105"/>
                      <a:pt x="74" y="1776"/>
                      <a:pt x="283" y="1520"/>
                    </a:cubicBezTo>
                    <a:cubicBezTo>
                      <a:pt x="466" y="1297"/>
                      <a:pt x="731" y="1167"/>
                      <a:pt x="1070" y="1136"/>
                    </a:cubicBezTo>
                    <a:cubicBezTo>
                      <a:pt x="1311" y="1115"/>
                      <a:pt x="1311" y="1115"/>
                      <a:pt x="1311" y="1115"/>
                    </a:cubicBezTo>
                    <a:cubicBezTo>
                      <a:pt x="1313" y="1115"/>
                      <a:pt x="1316" y="1115"/>
                      <a:pt x="1321" y="1115"/>
                    </a:cubicBezTo>
                    <a:cubicBezTo>
                      <a:pt x="1321" y="1115"/>
                      <a:pt x="1327" y="1115"/>
                      <a:pt x="1329" y="1115"/>
                    </a:cubicBezTo>
                    <a:cubicBezTo>
                      <a:pt x="1332" y="1115"/>
                      <a:pt x="1340" y="1115"/>
                      <a:pt x="1353" y="1115"/>
                    </a:cubicBezTo>
                    <a:cubicBezTo>
                      <a:pt x="1432" y="1115"/>
                      <a:pt x="1719" y="1107"/>
                      <a:pt x="2023" y="1017"/>
                    </a:cubicBezTo>
                    <a:cubicBezTo>
                      <a:pt x="2497" y="873"/>
                      <a:pt x="2794" y="590"/>
                      <a:pt x="2881" y="198"/>
                    </a:cubicBezTo>
                    <a:cubicBezTo>
                      <a:pt x="2884" y="180"/>
                      <a:pt x="2887" y="164"/>
                      <a:pt x="2892" y="145"/>
                    </a:cubicBezTo>
                    <a:cubicBezTo>
                      <a:pt x="2897" y="103"/>
                      <a:pt x="2929" y="71"/>
                      <a:pt x="2971" y="61"/>
                    </a:cubicBezTo>
                    <a:cubicBezTo>
                      <a:pt x="3159" y="21"/>
                      <a:pt x="3340" y="0"/>
                      <a:pt x="3501" y="0"/>
                    </a:cubicBezTo>
                    <a:cubicBezTo>
                      <a:pt x="3832" y="0"/>
                      <a:pt x="4113" y="84"/>
                      <a:pt x="4333" y="254"/>
                    </a:cubicBezTo>
                    <a:cubicBezTo>
                      <a:pt x="4735" y="561"/>
                      <a:pt x="4835" y="1067"/>
                      <a:pt x="4860" y="1271"/>
                    </a:cubicBezTo>
                    <a:cubicBezTo>
                      <a:pt x="4865" y="1318"/>
                      <a:pt x="4835" y="1366"/>
                      <a:pt x="4788" y="1382"/>
                    </a:cubicBezTo>
                    <a:cubicBezTo>
                      <a:pt x="4645" y="1424"/>
                      <a:pt x="4523" y="1509"/>
                      <a:pt x="4441" y="1625"/>
                    </a:cubicBezTo>
                    <a:cubicBezTo>
                      <a:pt x="4308" y="1803"/>
                      <a:pt x="4279" y="2036"/>
                      <a:pt x="4359" y="2235"/>
                    </a:cubicBezTo>
                    <a:cubicBezTo>
                      <a:pt x="4359" y="2240"/>
                      <a:pt x="4364" y="2240"/>
                      <a:pt x="4367" y="2240"/>
                    </a:cubicBezTo>
                    <a:cubicBezTo>
                      <a:pt x="4367" y="2240"/>
                      <a:pt x="4369" y="2240"/>
                      <a:pt x="4372" y="2240"/>
                    </a:cubicBezTo>
                    <a:cubicBezTo>
                      <a:pt x="4375" y="2237"/>
                      <a:pt x="4377" y="2232"/>
                      <a:pt x="4375" y="2227"/>
                    </a:cubicBezTo>
                    <a:cubicBezTo>
                      <a:pt x="4298" y="2036"/>
                      <a:pt x="4327" y="1808"/>
                      <a:pt x="4454" y="1636"/>
                    </a:cubicBezTo>
                    <a:cubicBezTo>
                      <a:pt x="4584" y="1462"/>
                      <a:pt x="4791" y="1364"/>
                      <a:pt x="5034" y="1364"/>
                    </a:cubicBezTo>
                    <a:cubicBezTo>
                      <a:pt x="5058" y="1364"/>
                      <a:pt x="5084" y="1364"/>
                      <a:pt x="5108" y="1366"/>
                    </a:cubicBezTo>
                    <a:cubicBezTo>
                      <a:pt x="5476" y="1395"/>
                      <a:pt x="5733" y="1591"/>
                      <a:pt x="5884" y="1753"/>
                    </a:cubicBezTo>
                    <a:cubicBezTo>
                      <a:pt x="5900" y="1769"/>
                      <a:pt x="5911" y="1790"/>
                      <a:pt x="5911" y="1814"/>
                    </a:cubicBezTo>
                    <a:cubicBezTo>
                      <a:pt x="5966" y="2399"/>
                      <a:pt x="5696" y="2894"/>
                      <a:pt x="5132" y="3246"/>
                    </a:cubicBezTo>
                    <a:cubicBezTo>
                      <a:pt x="4801" y="3453"/>
                      <a:pt x="4467" y="3551"/>
                      <a:pt x="4333" y="3585"/>
                    </a:cubicBezTo>
                    <a:cubicBezTo>
                      <a:pt x="4295" y="3720"/>
                      <a:pt x="4303" y="3842"/>
                      <a:pt x="4356" y="3948"/>
                    </a:cubicBezTo>
                    <a:cubicBezTo>
                      <a:pt x="4459" y="4157"/>
                      <a:pt x="4711" y="4247"/>
                      <a:pt x="4714" y="4247"/>
                    </a:cubicBezTo>
                    <a:cubicBezTo>
                      <a:pt x="4751" y="4260"/>
                      <a:pt x="4777" y="4292"/>
                      <a:pt x="4783" y="4332"/>
                    </a:cubicBezTo>
                    <a:cubicBezTo>
                      <a:pt x="4791" y="4369"/>
                      <a:pt x="4772" y="4409"/>
                      <a:pt x="4740" y="4430"/>
                    </a:cubicBezTo>
                    <a:cubicBezTo>
                      <a:pt x="4446" y="4631"/>
                      <a:pt x="4446" y="4631"/>
                      <a:pt x="4446" y="4631"/>
                    </a:cubicBezTo>
                    <a:cubicBezTo>
                      <a:pt x="4431" y="4642"/>
                      <a:pt x="4409" y="4650"/>
                      <a:pt x="4388" y="4650"/>
                    </a:cubicBez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67" name="Freeform 7">
                <a:extLst>
                  <a:ext uri="{FF2B5EF4-FFF2-40B4-BE49-F238E27FC236}">
                    <a16:creationId xmlns:a16="http://schemas.microsoft.com/office/drawing/2014/main" id="{2203562E-8865-4617-9317-F974EDADD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9855" y="3609444"/>
                <a:ext cx="2393045" cy="1880526"/>
              </a:xfrm>
              <a:custGeom>
                <a:avLst/>
                <a:gdLst>
                  <a:gd name="T0" fmla="*/ 3607 w 6182"/>
                  <a:gd name="T1" fmla="*/ 209 h 4860"/>
                  <a:gd name="T2" fmla="*/ 4862 w 6182"/>
                  <a:gd name="T3" fmla="*/ 1388 h 4860"/>
                  <a:gd name="T4" fmla="*/ 4370 w 6182"/>
                  <a:gd name="T5" fmla="*/ 2381 h 4860"/>
                  <a:gd name="T6" fmla="*/ 4515 w 6182"/>
                  <a:gd name="T7" fmla="*/ 2441 h 4860"/>
                  <a:gd name="T8" fmla="*/ 4645 w 6182"/>
                  <a:gd name="T9" fmla="*/ 1803 h 4860"/>
                  <a:gd name="T10" fmla="*/ 5206 w 6182"/>
                  <a:gd name="T11" fmla="*/ 1575 h 4860"/>
                  <a:gd name="T12" fmla="*/ 4356 w 6182"/>
                  <a:gd name="T13" fmla="*/ 3604 h 4860"/>
                  <a:gd name="T14" fmla="*/ 4494 w 6182"/>
                  <a:gd name="T15" fmla="*/ 4653 h 4860"/>
                  <a:gd name="T16" fmla="*/ 2566 w 6182"/>
                  <a:gd name="T17" fmla="*/ 3215 h 4860"/>
                  <a:gd name="T18" fmla="*/ 1385 w 6182"/>
                  <a:gd name="T19" fmla="*/ 3265 h 4860"/>
                  <a:gd name="T20" fmla="*/ 469 w 6182"/>
                  <a:gd name="T21" fmla="*/ 1692 h 4860"/>
                  <a:gd name="T22" fmla="*/ 1427 w 6182"/>
                  <a:gd name="T23" fmla="*/ 1324 h 4860"/>
                  <a:gd name="T24" fmla="*/ 1459 w 6182"/>
                  <a:gd name="T25" fmla="*/ 1324 h 4860"/>
                  <a:gd name="T26" fmla="*/ 3088 w 6182"/>
                  <a:gd name="T27" fmla="*/ 326 h 4860"/>
                  <a:gd name="T28" fmla="*/ 3607 w 6182"/>
                  <a:gd name="T29" fmla="*/ 209 h 4860"/>
                  <a:gd name="T30" fmla="*/ 3607 w 6182"/>
                  <a:gd name="T31" fmla="*/ 0 h 4860"/>
                  <a:gd name="T32" fmla="*/ 3053 w 6182"/>
                  <a:gd name="T33" fmla="*/ 66 h 4860"/>
                  <a:gd name="T34" fmla="*/ 2886 w 6182"/>
                  <a:gd name="T35" fmla="*/ 281 h 4860"/>
                  <a:gd name="T36" fmla="*/ 1459 w 6182"/>
                  <a:gd name="T37" fmla="*/ 1117 h 4860"/>
                  <a:gd name="T38" fmla="*/ 1427 w 6182"/>
                  <a:gd name="T39" fmla="*/ 1117 h 4860"/>
                  <a:gd name="T40" fmla="*/ 1168 w 6182"/>
                  <a:gd name="T41" fmla="*/ 1138 h 4860"/>
                  <a:gd name="T42" fmla="*/ 307 w 6182"/>
                  <a:gd name="T43" fmla="*/ 1562 h 4860"/>
                  <a:gd name="T44" fmla="*/ 27 w 6182"/>
                  <a:gd name="T45" fmla="*/ 2542 h 4860"/>
                  <a:gd name="T46" fmla="*/ 1385 w 6182"/>
                  <a:gd name="T47" fmla="*/ 3474 h 4860"/>
                  <a:gd name="T48" fmla="*/ 2566 w 6182"/>
                  <a:gd name="T49" fmla="*/ 3421 h 4860"/>
                  <a:gd name="T50" fmla="*/ 2995 w 6182"/>
                  <a:gd name="T51" fmla="*/ 3861 h 4860"/>
                  <a:gd name="T52" fmla="*/ 4446 w 6182"/>
                  <a:gd name="T53" fmla="*/ 4851 h 4860"/>
                  <a:gd name="T54" fmla="*/ 4611 w 6182"/>
                  <a:gd name="T55" fmla="*/ 4822 h 4860"/>
                  <a:gd name="T56" fmla="*/ 4995 w 6182"/>
                  <a:gd name="T57" fmla="*/ 4422 h 4860"/>
                  <a:gd name="T58" fmla="*/ 4629 w 6182"/>
                  <a:gd name="T59" fmla="*/ 4110 h 4860"/>
                  <a:gd name="T60" fmla="*/ 5291 w 6182"/>
                  <a:gd name="T61" fmla="*/ 3442 h 4860"/>
                  <a:gd name="T62" fmla="*/ 6067 w 6182"/>
                  <a:gd name="T63" fmla="*/ 1787 h 4860"/>
                  <a:gd name="T64" fmla="*/ 5140 w 6182"/>
                  <a:gd name="T65" fmla="*/ 1366 h 4860"/>
                  <a:gd name="T66" fmla="*/ 5069 w 6182"/>
                  <a:gd name="T67" fmla="*/ 1363 h 4860"/>
                  <a:gd name="T68" fmla="*/ 3607 w 6182"/>
                  <a:gd name="T69" fmla="*/ 0 h 4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82" h="4860">
                    <a:moveTo>
                      <a:pt x="3607" y="209"/>
                    </a:moveTo>
                    <a:lnTo>
                      <a:pt x="3607" y="209"/>
                    </a:lnTo>
                    <a:cubicBezTo>
                      <a:pt x="3917" y="209"/>
                      <a:pt x="4174" y="286"/>
                      <a:pt x="4375" y="442"/>
                    </a:cubicBezTo>
                    <a:cubicBezTo>
                      <a:pt x="4751" y="728"/>
                      <a:pt x="4841" y="1210"/>
                      <a:pt x="4862" y="1388"/>
                    </a:cubicBezTo>
                    <a:cubicBezTo>
                      <a:pt x="4701" y="1440"/>
                      <a:pt x="4560" y="1536"/>
                      <a:pt x="4462" y="1671"/>
                    </a:cubicBezTo>
                    <a:cubicBezTo>
                      <a:pt x="4311" y="1877"/>
                      <a:pt x="4274" y="2150"/>
                      <a:pt x="4370" y="2381"/>
                    </a:cubicBezTo>
                    <a:cubicBezTo>
                      <a:pt x="4385" y="2423"/>
                      <a:pt x="4428" y="2449"/>
                      <a:pt x="4473" y="2449"/>
                    </a:cubicBezTo>
                    <a:cubicBezTo>
                      <a:pt x="4486" y="2449"/>
                      <a:pt x="4502" y="2446"/>
                      <a:pt x="4515" y="2441"/>
                    </a:cubicBezTo>
                    <a:cubicBezTo>
                      <a:pt x="4573" y="2420"/>
                      <a:pt x="4600" y="2354"/>
                      <a:pt x="4579" y="2296"/>
                    </a:cubicBezTo>
                    <a:cubicBezTo>
                      <a:pt x="4513" y="2137"/>
                      <a:pt x="4539" y="1949"/>
                      <a:pt x="4645" y="1803"/>
                    </a:cubicBezTo>
                    <a:cubicBezTo>
                      <a:pt x="4753" y="1652"/>
                      <a:pt x="4928" y="1573"/>
                      <a:pt x="5140" y="1573"/>
                    </a:cubicBezTo>
                    <a:cubicBezTo>
                      <a:pt x="5162" y="1573"/>
                      <a:pt x="5185" y="1573"/>
                      <a:pt x="5206" y="1575"/>
                    </a:cubicBezTo>
                    <a:cubicBezTo>
                      <a:pt x="5548" y="1602"/>
                      <a:pt x="5787" y="1790"/>
                      <a:pt x="5916" y="1928"/>
                    </a:cubicBezTo>
                    <a:cubicBezTo>
                      <a:pt x="6040" y="3259"/>
                      <a:pt x="4356" y="3604"/>
                      <a:pt x="4356" y="3604"/>
                    </a:cubicBezTo>
                    <a:cubicBezTo>
                      <a:pt x="4142" y="4237"/>
                      <a:pt x="4788" y="4451"/>
                      <a:pt x="4788" y="4451"/>
                    </a:cubicBezTo>
                    <a:cubicBezTo>
                      <a:pt x="4494" y="4653"/>
                      <a:pt x="4494" y="4653"/>
                      <a:pt x="4494" y="4653"/>
                    </a:cubicBezTo>
                    <a:cubicBezTo>
                      <a:pt x="3001" y="4282"/>
                      <a:pt x="2976" y="3138"/>
                      <a:pt x="2976" y="3138"/>
                    </a:cubicBezTo>
                    <a:cubicBezTo>
                      <a:pt x="2821" y="3194"/>
                      <a:pt x="2683" y="3215"/>
                      <a:pt x="2566" y="3215"/>
                    </a:cubicBezTo>
                    <a:cubicBezTo>
                      <a:pt x="2248" y="3215"/>
                      <a:pt x="2073" y="3066"/>
                      <a:pt x="2073" y="3066"/>
                    </a:cubicBezTo>
                    <a:cubicBezTo>
                      <a:pt x="1816" y="3209"/>
                      <a:pt x="1589" y="3265"/>
                      <a:pt x="1385" y="3265"/>
                    </a:cubicBezTo>
                    <a:cubicBezTo>
                      <a:pt x="691" y="3265"/>
                      <a:pt x="294" y="2603"/>
                      <a:pt x="209" y="2446"/>
                    </a:cubicBezTo>
                    <a:cubicBezTo>
                      <a:pt x="220" y="2240"/>
                      <a:pt x="273" y="1930"/>
                      <a:pt x="469" y="1692"/>
                    </a:cubicBezTo>
                    <a:cubicBezTo>
                      <a:pt x="633" y="1491"/>
                      <a:pt x="874" y="1374"/>
                      <a:pt x="1187" y="1345"/>
                    </a:cubicBezTo>
                    <a:cubicBezTo>
                      <a:pt x="1427" y="1324"/>
                      <a:pt x="1427" y="1324"/>
                      <a:pt x="1427" y="1324"/>
                    </a:cubicBezTo>
                    <a:cubicBezTo>
                      <a:pt x="1427" y="1324"/>
                      <a:pt x="1427" y="1324"/>
                      <a:pt x="1430" y="1324"/>
                    </a:cubicBezTo>
                    <a:cubicBezTo>
                      <a:pt x="1430" y="1324"/>
                      <a:pt x="1441" y="1324"/>
                      <a:pt x="1459" y="1324"/>
                    </a:cubicBezTo>
                    <a:cubicBezTo>
                      <a:pt x="1552" y="1324"/>
                      <a:pt x="1843" y="1316"/>
                      <a:pt x="2158" y="1221"/>
                    </a:cubicBezTo>
                    <a:cubicBezTo>
                      <a:pt x="2669" y="1067"/>
                      <a:pt x="2993" y="757"/>
                      <a:pt x="3088" y="326"/>
                    </a:cubicBezTo>
                    <a:cubicBezTo>
                      <a:pt x="3093" y="307"/>
                      <a:pt x="3096" y="289"/>
                      <a:pt x="3099" y="267"/>
                    </a:cubicBezTo>
                    <a:cubicBezTo>
                      <a:pt x="3281" y="228"/>
                      <a:pt x="3451" y="209"/>
                      <a:pt x="3607" y="209"/>
                    </a:cubicBezTo>
                    <a:lnTo>
                      <a:pt x="3607" y="0"/>
                    </a:lnTo>
                    <a:lnTo>
                      <a:pt x="3607" y="0"/>
                    </a:lnTo>
                    <a:lnTo>
                      <a:pt x="3607" y="0"/>
                    </a:lnTo>
                    <a:cubicBezTo>
                      <a:pt x="3437" y="0"/>
                      <a:pt x="3250" y="24"/>
                      <a:pt x="3053" y="66"/>
                    </a:cubicBezTo>
                    <a:cubicBezTo>
                      <a:pt x="2971" y="84"/>
                      <a:pt x="2911" y="151"/>
                      <a:pt x="2894" y="233"/>
                    </a:cubicBezTo>
                    <a:cubicBezTo>
                      <a:pt x="2892" y="249"/>
                      <a:pt x="2889" y="267"/>
                      <a:pt x="2886" y="281"/>
                    </a:cubicBezTo>
                    <a:cubicBezTo>
                      <a:pt x="2805" y="640"/>
                      <a:pt x="2540" y="889"/>
                      <a:pt x="2098" y="1022"/>
                    </a:cubicBezTo>
                    <a:cubicBezTo>
                      <a:pt x="1809" y="1109"/>
                      <a:pt x="1536" y="1117"/>
                      <a:pt x="1459" y="1117"/>
                    </a:cubicBezTo>
                    <a:cubicBezTo>
                      <a:pt x="1449" y="1117"/>
                      <a:pt x="1443" y="1117"/>
                      <a:pt x="1441" y="1117"/>
                    </a:cubicBezTo>
                    <a:cubicBezTo>
                      <a:pt x="1435" y="1117"/>
                      <a:pt x="1430" y="1117"/>
                      <a:pt x="1427" y="1117"/>
                    </a:cubicBezTo>
                    <a:cubicBezTo>
                      <a:pt x="1419" y="1117"/>
                      <a:pt x="1414" y="1117"/>
                      <a:pt x="1409" y="1117"/>
                    </a:cubicBezTo>
                    <a:cubicBezTo>
                      <a:pt x="1168" y="1138"/>
                      <a:pt x="1168" y="1138"/>
                      <a:pt x="1168" y="1138"/>
                    </a:cubicBezTo>
                    <a:lnTo>
                      <a:pt x="1168" y="1138"/>
                    </a:lnTo>
                    <a:cubicBezTo>
                      <a:pt x="800" y="1173"/>
                      <a:pt x="509" y="1316"/>
                      <a:pt x="307" y="1562"/>
                    </a:cubicBezTo>
                    <a:cubicBezTo>
                      <a:pt x="82" y="1840"/>
                      <a:pt x="16" y="2190"/>
                      <a:pt x="3" y="2433"/>
                    </a:cubicBezTo>
                    <a:cubicBezTo>
                      <a:pt x="0" y="2471"/>
                      <a:pt x="8" y="2510"/>
                      <a:pt x="27" y="2542"/>
                    </a:cubicBezTo>
                    <a:cubicBezTo>
                      <a:pt x="74" y="2632"/>
                      <a:pt x="209" y="2860"/>
                      <a:pt x="426" y="3066"/>
                    </a:cubicBezTo>
                    <a:cubicBezTo>
                      <a:pt x="710" y="3331"/>
                      <a:pt x="1041" y="3474"/>
                      <a:pt x="1385" y="3474"/>
                    </a:cubicBezTo>
                    <a:cubicBezTo>
                      <a:pt x="1605" y="3474"/>
                      <a:pt x="1833" y="3416"/>
                      <a:pt x="2063" y="3305"/>
                    </a:cubicBezTo>
                    <a:cubicBezTo>
                      <a:pt x="2169" y="3357"/>
                      <a:pt x="2338" y="3421"/>
                      <a:pt x="2566" y="3421"/>
                    </a:cubicBezTo>
                    <a:cubicBezTo>
                      <a:pt x="2646" y="3421"/>
                      <a:pt x="2728" y="3413"/>
                      <a:pt x="2810" y="3397"/>
                    </a:cubicBezTo>
                    <a:cubicBezTo>
                      <a:pt x="2839" y="3524"/>
                      <a:pt x="2897" y="3689"/>
                      <a:pt x="2995" y="3861"/>
                    </a:cubicBezTo>
                    <a:cubicBezTo>
                      <a:pt x="3122" y="4078"/>
                      <a:pt x="3292" y="4266"/>
                      <a:pt x="3503" y="4425"/>
                    </a:cubicBezTo>
                    <a:cubicBezTo>
                      <a:pt x="3760" y="4618"/>
                      <a:pt x="4078" y="4761"/>
                      <a:pt x="4446" y="4851"/>
                    </a:cubicBezTo>
                    <a:cubicBezTo>
                      <a:pt x="4462" y="4856"/>
                      <a:pt x="4478" y="4859"/>
                      <a:pt x="4494" y="4859"/>
                    </a:cubicBezTo>
                    <a:cubicBezTo>
                      <a:pt x="4537" y="4859"/>
                      <a:pt x="4576" y="4846"/>
                      <a:pt x="4611" y="4822"/>
                    </a:cubicBezTo>
                    <a:cubicBezTo>
                      <a:pt x="4905" y="4623"/>
                      <a:pt x="4905" y="4623"/>
                      <a:pt x="4905" y="4623"/>
                    </a:cubicBezTo>
                    <a:cubicBezTo>
                      <a:pt x="4971" y="4578"/>
                      <a:pt x="5005" y="4499"/>
                      <a:pt x="4995" y="4422"/>
                    </a:cubicBezTo>
                    <a:cubicBezTo>
                      <a:pt x="4981" y="4342"/>
                      <a:pt x="4928" y="4279"/>
                      <a:pt x="4854" y="4255"/>
                    </a:cubicBezTo>
                    <a:cubicBezTo>
                      <a:pt x="4844" y="4252"/>
                      <a:pt x="4722" y="4208"/>
                      <a:pt x="4629" y="4110"/>
                    </a:cubicBezTo>
                    <a:cubicBezTo>
                      <a:pt x="4537" y="4014"/>
                      <a:pt x="4504" y="3908"/>
                      <a:pt x="4526" y="3776"/>
                    </a:cubicBezTo>
                    <a:cubicBezTo>
                      <a:pt x="4690" y="3728"/>
                      <a:pt x="4995" y="3627"/>
                      <a:pt x="5291" y="3442"/>
                    </a:cubicBezTo>
                    <a:cubicBezTo>
                      <a:pt x="5892" y="3066"/>
                      <a:pt x="6181" y="2536"/>
                      <a:pt x="6120" y="1909"/>
                    </a:cubicBezTo>
                    <a:cubicBezTo>
                      <a:pt x="6117" y="1864"/>
                      <a:pt x="6096" y="1821"/>
                      <a:pt x="6067" y="1787"/>
                    </a:cubicBezTo>
                    <a:cubicBezTo>
                      <a:pt x="5903" y="1612"/>
                      <a:pt x="5625" y="1401"/>
                      <a:pt x="5222" y="1369"/>
                    </a:cubicBezTo>
                    <a:cubicBezTo>
                      <a:pt x="5196" y="1366"/>
                      <a:pt x="5167" y="1366"/>
                      <a:pt x="5140" y="1366"/>
                    </a:cubicBezTo>
                    <a:cubicBezTo>
                      <a:pt x="5116" y="1366"/>
                      <a:pt x="5093" y="1366"/>
                      <a:pt x="5069" y="1369"/>
                    </a:cubicBezTo>
                    <a:cubicBezTo>
                      <a:pt x="5069" y="1366"/>
                      <a:pt x="5069" y="1366"/>
                      <a:pt x="5069" y="1363"/>
                    </a:cubicBezTo>
                    <a:cubicBezTo>
                      <a:pt x="5042" y="1149"/>
                      <a:pt x="4936" y="609"/>
                      <a:pt x="4502" y="278"/>
                    </a:cubicBezTo>
                    <a:cubicBezTo>
                      <a:pt x="4264" y="92"/>
                      <a:pt x="3962" y="0"/>
                      <a:pt x="3607" y="0"/>
                    </a:cubicBezTo>
                    <a:lnTo>
                      <a:pt x="3607" y="209"/>
                    </a:ln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68" name="Freeform 8">
                <a:extLst>
                  <a:ext uri="{FF2B5EF4-FFF2-40B4-BE49-F238E27FC236}">
                    <a16:creationId xmlns:a16="http://schemas.microsoft.com/office/drawing/2014/main" id="{71C0E4B8-EEEC-49F8-8CC3-FE168E6AD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4721" y="3182440"/>
                <a:ext cx="990697" cy="1105087"/>
              </a:xfrm>
              <a:custGeom>
                <a:avLst/>
                <a:gdLst>
                  <a:gd name="T0" fmla="*/ 1891 w 2560"/>
                  <a:gd name="T1" fmla="*/ 2858 h 2859"/>
                  <a:gd name="T2" fmla="*/ 1891 w 2560"/>
                  <a:gd name="T3" fmla="*/ 2858 h 2859"/>
                  <a:gd name="T4" fmla="*/ 1825 w 2560"/>
                  <a:gd name="T5" fmla="*/ 2833 h 2859"/>
                  <a:gd name="T6" fmla="*/ 1155 w 2560"/>
                  <a:gd name="T7" fmla="*/ 2555 h 2859"/>
                  <a:gd name="T8" fmla="*/ 1081 w 2560"/>
                  <a:gd name="T9" fmla="*/ 2553 h 2859"/>
                  <a:gd name="T10" fmla="*/ 1028 w 2560"/>
                  <a:gd name="T11" fmla="*/ 2553 h 2859"/>
                  <a:gd name="T12" fmla="*/ 1023 w 2560"/>
                  <a:gd name="T13" fmla="*/ 2555 h 2859"/>
                  <a:gd name="T14" fmla="*/ 919 w 2560"/>
                  <a:gd name="T15" fmla="*/ 2463 h 2859"/>
                  <a:gd name="T16" fmla="*/ 390 w 2560"/>
                  <a:gd name="T17" fmla="*/ 1446 h 2859"/>
                  <a:gd name="T18" fmla="*/ 80 w 2560"/>
                  <a:gd name="T19" fmla="*/ 1276 h 2859"/>
                  <a:gd name="T20" fmla="*/ 16 w 2560"/>
                  <a:gd name="T21" fmla="*/ 1147 h 2859"/>
                  <a:gd name="T22" fmla="*/ 331 w 2560"/>
                  <a:gd name="T23" fmla="*/ 845 h 2859"/>
                  <a:gd name="T24" fmla="*/ 342 w 2560"/>
                  <a:gd name="T25" fmla="*/ 842 h 2859"/>
                  <a:gd name="T26" fmla="*/ 874 w 2560"/>
                  <a:gd name="T27" fmla="*/ 488 h 2859"/>
                  <a:gd name="T28" fmla="*/ 941 w 2560"/>
                  <a:gd name="T29" fmla="*/ 112 h 2859"/>
                  <a:gd name="T30" fmla="*/ 991 w 2560"/>
                  <a:gd name="T31" fmla="*/ 16 h 2859"/>
                  <a:gd name="T32" fmla="*/ 1044 w 2560"/>
                  <a:gd name="T33" fmla="*/ 0 h 2859"/>
                  <a:gd name="T34" fmla="*/ 1100 w 2560"/>
                  <a:gd name="T35" fmla="*/ 16 h 2859"/>
                  <a:gd name="T36" fmla="*/ 1989 w 2560"/>
                  <a:gd name="T37" fmla="*/ 2791 h 2859"/>
                  <a:gd name="T38" fmla="*/ 1918 w 2560"/>
                  <a:gd name="T39" fmla="*/ 2855 h 2859"/>
                  <a:gd name="T40" fmla="*/ 1891 w 2560"/>
                  <a:gd name="T41" fmla="*/ 2858 h 2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60" h="2859">
                    <a:moveTo>
                      <a:pt x="1891" y="2858"/>
                    </a:moveTo>
                    <a:lnTo>
                      <a:pt x="1891" y="2858"/>
                    </a:lnTo>
                    <a:cubicBezTo>
                      <a:pt x="1867" y="2858"/>
                      <a:pt x="1844" y="2850"/>
                      <a:pt x="1825" y="2833"/>
                    </a:cubicBezTo>
                    <a:cubicBezTo>
                      <a:pt x="1627" y="2670"/>
                      <a:pt x="1401" y="2574"/>
                      <a:pt x="1155" y="2555"/>
                    </a:cubicBezTo>
                    <a:cubicBezTo>
                      <a:pt x="1131" y="2553"/>
                      <a:pt x="1105" y="2553"/>
                      <a:pt x="1081" y="2553"/>
                    </a:cubicBezTo>
                    <a:cubicBezTo>
                      <a:pt x="1065" y="2553"/>
                      <a:pt x="1046" y="2553"/>
                      <a:pt x="1028" y="2553"/>
                    </a:cubicBezTo>
                    <a:cubicBezTo>
                      <a:pt x="1028" y="2553"/>
                      <a:pt x="1025" y="2555"/>
                      <a:pt x="1023" y="2555"/>
                    </a:cubicBezTo>
                    <a:cubicBezTo>
                      <a:pt x="972" y="2555"/>
                      <a:pt x="927" y="2516"/>
                      <a:pt x="919" y="2463"/>
                    </a:cubicBezTo>
                    <a:cubicBezTo>
                      <a:pt x="895" y="2262"/>
                      <a:pt x="795" y="1759"/>
                      <a:pt x="390" y="1446"/>
                    </a:cubicBezTo>
                    <a:cubicBezTo>
                      <a:pt x="297" y="1374"/>
                      <a:pt x="191" y="1319"/>
                      <a:pt x="80" y="1276"/>
                    </a:cubicBezTo>
                    <a:cubicBezTo>
                      <a:pt x="27" y="1258"/>
                      <a:pt x="0" y="1200"/>
                      <a:pt x="16" y="1147"/>
                    </a:cubicBezTo>
                    <a:cubicBezTo>
                      <a:pt x="66" y="1004"/>
                      <a:pt x="178" y="895"/>
                      <a:pt x="331" y="845"/>
                    </a:cubicBezTo>
                    <a:cubicBezTo>
                      <a:pt x="334" y="842"/>
                      <a:pt x="339" y="842"/>
                      <a:pt x="342" y="842"/>
                    </a:cubicBezTo>
                    <a:cubicBezTo>
                      <a:pt x="604" y="784"/>
                      <a:pt x="784" y="665"/>
                      <a:pt x="874" y="488"/>
                    </a:cubicBezTo>
                    <a:cubicBezTo>
                      <a:pt x="930" y="381"/>
                      <a:pt x="951" y="254"/>
                      <a:pt x="941" y="112"/>
                    </a:cubicBezTo>
                    <a:cubicBezTo>
                      <a:pt x="938" y="72"/>
                      <a:pt x="956" y="35"/>
                      <a:pt x="991" y="16"/>
                    </a:cubicBezTo>
                    <a:cubicBezTo>
                      <a:pt x="1007" y="5"/>
                      <a:pt x="1025" y="0"/>
                      <a:pt x="1044" y="0"/>
                    </a:cubicBezTo>
                    <a:cubicBezTo>
                      <a:pt x="1062" y="0"/>
                      <a:pt x="1081" y="5"/>
                      <a:pt x="1100" y="16"/>
                    </a:cubicBezTo>
                    <a:cubicBezTo>
                      <a:pt x="2559" y="940"/>
                      <a:pt x="2148" y="2375"/>
                      <a:pt x="1989" y="2791"/>
                    </a:cubicBezTo>
                    <a:cubicBezTo>
                      <a:pt x="1976" y="2823"/>
                      <a:pt x="1949" y="2847"/>
                      <a:pt x="1918" y="2855"/>
                    </a:cubicBezTo>
                    <a:cubicBezTo>
                      <a:pt x="1910" y="2858"/>
                      <a:pt x="1899" y="2858"/>
                      <a:pt x="1891" y="2858"/>
                    </a:cubicBez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69" name="Freeform 9">
                <a:extLst>
                  <a:ext uri="{FF2B5EF4-FFF2-40B4-BE49-F238E27FC236}">
                    <a16:creationId xmlns:a16="http://schemas.microsoft.com/office/drawing/2014/main" id="{4AA578EA-BA4E-41B5-80C7-A6EB53A59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8603" y="3141448"/>
                <a:ext cx="983865" cy="1187071"/>
              </a:xfrm>
              <a:custGeom>
                <a:avLst/>
                <a:gdLst>
                  <a:gd name="T0" fmla="*/ 1160 w 2546"/>
                  <a:gd name="T1" fmla="*/ 206 h 3067"/>
                  <a:gd name="T2" fmla="*/ 1160 w 2546"/>
                  <a:gd name="T3" fmla="*/ 206 h 3067"/>
                  <a:gd name="T4" fmla="*/ 2007 w 2546"/>
                  <a:gd name="T5" fmla="*/ 2857 h 3067"/>
                  <a:gd name="T6" fmla="*/ 1279 w 2546"/>
                  <a:gd name="T7" fmla="*/ 2555 h 3067"/>
                  <a:gd name="T8" fmla="*/ 1197 w 2546"/>
                  <a:gd name="T9" fmla="*/ 2553 h 3067"/>
                  <a:gd name="T10" fmla="*/ 1139 w 2546"/>
                  <a:gd name="T11" fmla="*/ 2553 h 3067"/>
                  <a:gd name="T12" fmla="*/ 569 w 2546"/>
                  <a:gd name="T13" fmla="*/ 1467 h 3067"/>
                  <a:gd name="T14" fmla="*/ 230 w 2546"/>
                  <a:gd name="T15" fmla="*/ 1281 h 3067"/>
                  <a:gd name="T16" fmla="*/ 479 w 2546"/>
                  <a:gd name="T17" fmla="*/ 1046 h 3067"/>
                  <a:gd name="T18" fmla="*/ 1083 w 2546"/>
                  <a:gd name="T19" fmla="*/ 638 h 3067"/>
                  <a:gd name="T20" fmla="*/ 1160 w 2546"/>
                  <a:gd name="T21" fmla="*/ 206 h 3067"/>
                  <a:gd name="T22" fmla="*/ 1160 w 2546"/>
                  <a:gd name="T23" fmla="*/ 0 h 3067"/>
                  <a:gd name="T24" fmla="*/ 1160 w 2546"/>
                  <a:gd name="T25" fmla="*/ 0 h 3067"/>
                  <a:gd name="T26" fmla="*/ 1051 w 2546"/>
                  <a:gd name="T27" fmla="*/ 29 h 3067"/>
                  <a:gd name="T28" fmla="*/ 953 w 2546"/>
                  <a:gd name="T29" fmla="*/ 223 h 3067"/>
                  <a:gd name="T30" fmla="*/ 898 w 2546"/>
                  <a:gd name="T31" fmla="*/ 543 h 3067"/>
                  <a:gd name="T32" fmla="*/ 437 w 2546"/>
                  <a:gd name="T33" fmla="*/ 842 h 3067"/>
                  <a:gd name="T34" fmla="*/ 416 w 2546"/>
                  <a:gd name="T35" fmla="*/ 850 h 3067"/>
                  <a:gd name="T36" fmla="*/ 34 w 2546"/>
                  <a:gd name="T37" fmla="*/ 1215 h 3067"/>
                  <a:gd name="T38" fmla="*/ 159 w 2546"/>
                  <a:gd name="T39" fmla="*/ 1477 h 3067"/>
                  <a:gd name="T40" fmla="*/ 442 w 2546"/>
                  <a:gd name="T41" fmla="*/ 1631 h 3067"/>
                  <a:gd name="T42" fmla="*/ 935 w 2546"/>
                  <a:gd name="T43" fmla="*/ 2579 h 3067"/>
                  <a:gd name="T44" fmla="*/ 1139 w 2546"/>
                  <a:gd name="T45" fmla="*/ 2762 h 3067"/>
                  <a:gd name="T46" fmla="*/ 1149 w 2546"/>
                  <a:gd name="T47" fmla="*/ 2759 h 3067"/>
                  <a:gd name="T48" fmla="*/ 1197 w 2546"/>
                  <a:gd name="T49" fmla="*/ 2759 h 3067"/>
                  <a:gd name="T50" fmla="*/ 1263 w 2546"/>
                  <a:gd name="T51" fmla="*/ 2762 h 3067"/>
                  <a:gd name="T52" fmla="*/ 1875 w 2546"/>
                  <a:gd name="T53" fmla="*/ 3016 h 3067"/>
                  <a:gd name="T54" fmla="*/ 2007 w 2546"/>
                  <a:gd name="T55" fmla="*/ 3066 h 3067"/>
                  <a:gd name="T56" fmla="*/ 2060 w 2546"/>
                  <a:gd name="T57" fmla="*/ 3059 h 3067"/>
                  <a:gd name="T58" fmla="*/ 2201 w 2546"/>
                  <a:gd name="T59" fmla="*/ 2931 h 3067"/>
                  <a:gd name="T60" fmla="*/ 2370 w 2546"/>
                  <a:gd name="T61" fmla="*/ 1676 h 3067"/>
                  <a:gd name="T62" fmla="*/ 2076 w 2546"/>
                  <a:gd name="T63" fmla="*/ 823 h 3067"/>
                  <a:gd name="T64" fmla="*/ 1271 w 2546"/>
                  <a:gd name="T65" fmla="*/ 32 h 3067"/>
                  <a:gd name="T66" fmla="*/ 1160 w 2546"/>
                  <a:gd name="T67" fmla="*/ 0 h 3067"/>
                  <a:gd name="T68" fmla="*/ 1160 w 2546"/>
                  <a:gd name="T69" fmla="*/ 206 h 3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46" h="3067">
                    <a:moveTo>
                      <a:pt x="1160" y="206"/>
                    </a:moveTo>
                    <a:lnTo>
                      <a:pt x="1160" y="206"/>
                    </a:lnTo>
                    <a:cubicBezTo>
                      <a:pt x="2545" y="1083"/>
                      <a:pt x="2171" y="2431"/>
                      <a:pt x="2007" y="2857"/>
                    </a:cubicBezTo>
                    <a:cubicBezTo>
                      <a:pt x="1843" y="2719"/>
                      <a:pt x="1599" y="2579"/>
                      <a:pt x="1279" y="2555"/>
                    </a:cubicBezTo>
                    <a:cubicBezTo>
                      <a:pt x="1252" y="2553"/>
                      <a:pt x="1223" y="2553"/>
                      <a:pt x="1197" y="2553"/>
                    </a:cubicBezTo>
                    <a:cubicBezTo>
                      <a:pt x="1178" y="2553"/>
                      <a:pt x="1157" y="2553"/>
                      <a:pt x="1139" y="2553"/>
                    </a:cubicBezTo>
                    <a:cubicBezTo>
                      <a:pt x="1112" y="2333"/>
                      <a:pt x="1003" y="1803"/>
                      <a:pt x="569" y="1467"/>
                    </a:cubicBezTo>
                    <a:cubicBezTo>
                      <a:pt x="466" y="1390"/>
                      <a:pt x="355" y="1327"/>
                      <a:pt x="230" y="1281"/>
                    </a:cubicBezTo>
                    <a:cubicBezTo>
                      <a:pt x="257" y="1205"/>
                      <a:pt x="320" y="1099"/>
                      <a:pt x="479" y="1046"/>
                    </a:cubicBezTo>
                    <a:cubicBezTo>
                      <a:pt x="773" y="982"/>
                      <a:pt x="977" y="844"/>
                      <a:pt x="1083" y="638"/>
                    </a:cubicBezTo>
                    <a:cubicBezTo>
                      <a:pt x="1157" y="495"/>
                      <a:pt x="1170" y="339"/>
                      <a:pt x="1160" y="206"/>
                    </a:cubicBezTo>
                    <a:lnTo>
                      <a:pt x="1160" y="0"/>
                    </a:lnTo>
                    <a:lnTo>
                      <a:pt x="1160" y="0"/>
                    </a:lnTo>
                    <a:cubicBezTo>
                      <a:pt x="1123" y="0"/>
                      <a:pt x="1085" y="10"/>
                      <a:pt x="1051" y="29"/>
                    </a:cubicBezTo>
                    <a:cubicBezTo>
                      <a:pt x="985" y="69"/>
                      <a:pt x="948" y="146"/>
                      <a:pt x="953" y="223"/>
                    </a:cubicBezTo>
                    <a:cubicBezTo>
                      <a:pt x="961" y="347"/>
                      <a:pt x="945" y="455"/>
                      <a:pt x="898" y="543"/>
                    </a:cubicBezTo>
                    <a:cubicBezTo>
                      <a:pt x="821" y="694"/>
                      <a:pt x="670" y="792"/>
                      <a:pt x="437" y="842"/>
                    </a:cubicBezTo>
                    <a:cubicBezTo>
                      <a:pt x="429" y="844"/>
                      <a:pt x="421" y="848"/>
                      <a:pt x="416" y="850"/>
                    </a:cubicBezTo>
                    <a:cubicBezTo>
                      <a:pt x="230" y="911"/>
                      <a:pt x="95" y="1041"/>
                      <a:pt x="34" y="1215"/>
                    </a:cubicBezTo>
                    <a:cubicBezTo>
                      <a:pt x="0" y="1321"/>
                      <a:pt x="56" y="1438"/>
                      <a:pt x="159" y="1477"/>
                    </a:cubicBezTo>
                    <a:cubicBezTo>
                      <a:pt x="262" y="1515"/>
                      <a:pt x="357" y="1567"/>
                      <a:pt x="442" y="1631"/>
                    </a:cubicBezTo>
                    <a:cubicBezTo>
                      <a:pt x="815" y="1920"/>
                      <a:pt x="911" y="2391"/>
                      <a:pt x="935" y="2579"/>
                    </a:cubicBezTo>
                    <a:cubicBezTo>
                      <a:pt x="945" y="2683"/>
                      <a:pt x="1035" y="2762"/>
                      <a:pt x="1139" y="2762"/>
                    </a:cubicBezTo>
                    <a:cubicBezTo>
                      <a:pt x="1144" y="2762"/>
                      <a:pt x="1147" y="2762"/>
                      <a:pt x="1149" y="2759"/>
                    </a:cubicBezTo>
                    <a:cubicBezTo>
                      <a:pt x="1165" y="2759"/>
                      <a:pt x="1181" y="2759"/>
                      <a:pt x="1197" y="2759"/>
                    </a:cubicBezTo>
                    <a:cubicBezTo>
                      <a:pt x="1218" y="2759"/>
                      <a:pt x="1242" y="2759"/>
                      <a:pt x="1263" y="2762"/>
                    </a:cubicBezTo>
                    <a:cubicBezTo>
                      <a:pt x="1488" y="2780"/>
                      <a:pt x="1695" y="2865"/>
                      <a:pt x="1875" y="3016"/>
                    </a:cubicBezTo>
                    <a:cubicBezTo>
                      <a:pt x="1912" y="3048"/>
                      <a:pt x="1960" y="3066"/>
                      <a:pt x="2007" y="3066"/>
                    </a:cubicBezTo>
                    <a:cubicBezTo>
                      <a:pt x="2026" y="3066"/>
                      <a:pt x="2042" y="3064"/>
                      <a:pt x="2060" y="3059"/>
                    </a:cubicBezTo>
                    <a:cubicBezTo>
                      <a:pt x="2124" y="3043"/>
                      <a:pt x="2176" y="2995"/>
                      <a:pt x="2201" y="2931"/>
                    </a:cubicBezTo>
                    <a:cubicBezTo>
                      <a:pt x="2291" y="2696"/>
                      <a:pt x="2433" y="2219"/>
                      <a:pt x="2370" y="1676"/>
                    </a:cubicBezTo>
                    <a:cubicBezTo>
                      <a:pt x="2333" y="1369"/>
                      <a:pt x="2235" y="1080"/>
                      <a:pt x="2076" y="823"/>
                    </a:cubicBezTo>
                    <a:cubicBezTo>
                      <a:pt x="1888" y="516"/>
                      <a:pt x="1618" y="252"/>
                      <a:pt x="1271" y="32"/>
                    </a:cubicBezTo>
                    <a:cubicBezTo>
                      <a:pt x="1237" y="10"/>
                      <a:pt x="1197" y="0"/>
                      <a:pt x="1160" y="0"/>
                    </a:cubicBezTo>
                    <a:lnTo>
                      <a:pt x="1160" y="206"/>
                    </a:ln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70" name="Freeform 10">
                <a:extLst>
                  <a:ext uri="{FF2B5EF4-FFF2-40B4-BE49-F238E27FC236}">
                    <a16:creationId xmlns:a16="http://schemas.microsoft.com/office/drawing/2014/main" id="{0FF31852-5BC4-479B-A12E-F97B3BC07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4794" y="2683699"/>
                <a:ext cx="1812292" cy="976985"/>
              </a:xfrm>
              <a:custGeom>
                <a:avLst/>
                <a:gdLst>
                  <a:gd name="T0" fmla="*/ 2770 w 4685"/>
                  <a:gd name="T1" fmla="*/ 2524 h 2525"/>
                  <a:gd name="T2" fmla="*/ 2770 w 4685"/>
                  <a:gd name="T3" fmla="*/ 2524 h 2525"/>
                  <a:gd name="T4" fmla="*/ 2704 w 4685"/>
                  <a:gd name="T5" fmla="*/ 2502 h 2525"/>
                  <a:gd name="T6" fmla="*/ 2667 w 4685"/>
                  <a:gd name="T7" fmla="*/ 2423 h 2525"/>
                  <a:gd name="T8" fmla="*/ 2402 w 4685"/>
                  <a:gd name="T9" fmla="*/ 1883 h 2525"/>
                  <a:gd name="T10" fmla="*/ 1719 w 4685"/>
                  <a:gd name="T11" fmla="*/ 1668 h 2525"/>
                  <a:gd name="T12" fmla="*/ 1319 w 4685"/>
                  <a:gd name="T13" fmla="*/ 1732 h 2525"/>
                  <a:gd name="T14" fmla="*/ 1284 w 4685"/>
                  <a:gd name="T15" fmla="*/ 1740 h 2525"/>
                  <a:gd name="T16" fmla="*/ 1194 w 4685"/>
                  <a:gd name="T17" fmla="*/ 1687 h 2525"/>
                  <a:gd name="T18" fmla="*/ 866 w 4685"/>
                  <a:gd name="T19" fmla="*/ 1250 h 2525"/>
                  <a:gd name="T20" fmla="*/ 69 w 4685"/>
                  <a:gd name="T21" fmla="*/ 694 h 2525"/>
                  <a:gd name="T22" fmla="*/ 8 w 4685"/>
                  <a:gd name="T23" fmla="*/ 620 h 2525"/>
                  <a:gd name="T24" fmla="*/ 32 w 4685"/>
                  <a:gd name="T25" fmla="*/ 527 h 2525"/>
                  <a:gd name="T26" fmla="*/ 884 w 4685"/>
                  <a:gd name="T27" fmla="*/ 40 h 2525"/>
                  <a:gd name="T28" fmla="*/ 887 w 4685"/>
                  <a:gd name="T29" fmla="*/ 40 h 2525"/>
                  <a:gd name="T30" fmla="*/ 1319 w 4685"/>
                  <a:gd name="T31" fmla="*/ 0 h 2525"/>
                  <a:gd name="T32" fmla="*/ 2201 w 4685"/>
                  <a:gd name="T33" fmla="*/ 201 h 2525"/>
                  <a:gd name="T34" fmla="*/ 2884 w 4685"/>
                  <a:gd name="T35" fmla="*/ 114 h 2525"/>
                  <a:gd name="T36" fmla="*/ 4581 w 4685"/>
                  <a:gd name="T37" fmla="*/ 1136 h 2525"/>
                  <a:gd name="T38" fmla="*/ 4587 w 4685"/>
                  <a:gd name="T39" fmla="*/ 1149 h 2525"/>
                  <a:gd name="T40" fmla="*/ 4573 w 4685"/>
                  <a:gd name="T41" fmla="*/ 1764 h 2525"/>
                  <a:gd name="T42" fmla="*/ 4075 w 4685"/>
                  <a:gd name="T43" fmla="*/ 2102 h 2525"/>
                  <a:gd name="T44" fmla="*/ 4054 w 4685"/>
                  <a:gd name="T45" fmla="*/ 2105 h 2525"/>
                  <a:gd name="T46" fmla="*/ 3662 w 4685"/>
                  <a:gd name="T47" fmla="*/ 2274 h 2525"/>
                  <a:gd name="T48" fmla="*/ 3623 w 4685"/>
                  <a:gd name="T49" fmla="*/ 2386 h 2525"/>
                  <a:gd name="T50" fmla="*/ 3588 w 4685"/>
                  <a:gd name="T51" fmla="*/ 2465 h 2525"/>
                  <a:gd name="T52" fmla="*/ 3519 w 4685"/>
                  <a:gd name="T53" fmla="*/ 2489 h 2525"/>
                  <a:gd name="T54" fmla="*/ 3506 w 4685"/>
                  <a:gd name="T55" fmla="*/ 2489 h 2525"/>
                  <a:gd name="T56" fmla="*/ 3263 w 4685"/>
                  <a:gd name="T57" fmla="*/ 2470 h 2525"/>
                  <a:gd name="T58" fmla="*/ 2788 w 4685"/>
                  <a:gd name="T59" fmla="*/ 2521 h 2525"/>
                  <a:gd name="T60" fmla="*/ 2770 w 4685"/>
                  <a:gd name="T61" fmla="*/ 2524 h 2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85" h="2525">
                    <a:moveTo>
                      <a:pt x="2770" y="2524"/>
                    </a:moveTo>
                    <a:lnTo>
                      <a:pt x="2770" y="2524"/>
                    </a:lnTo>
                    <a:cubicBezTo>
                      <a:pt x="2746" y="2524"/>
                      <a:pt x="2723" y="2516"/>
                      <a:pt x="2704" y="2502"/>
                    </a:cubicBezTo>
                    <a:cubicBezTo>
                      <a:pt x="2680" y="2481"/>
                      <a:pt x="2667" y="2455"/>
                      <a:pt x="2667" y="2423"/>
                    </a:cubicBezTo>
                    <a:cubicBezTo>
                      <a:pt x="2659" y="2203"/>
                      <a:pt x="2566" y="2015"/>
                      <a:pt x="2402" y="1883"/>
                    </a:cubicBezTo>
                    <a:cubicBezTo>
                      <a:pt x="2227" y="1745"/>
                      <a:pt x="1986" y="1668"/>
                      <a:pt x="1719" y="1668"/>
                    </a:cubicBezTo>
                    <a:cubicBezTo>
                      <a:pt x="1576" y="1668"/>
                      <a:pt x="1438" y="1692"/>
                      <a:pt x="1319" y="1732"/>
                    </a:cubicBezTo>
                    <a:cubicBezTo>
                      <a:pt x="1308" y="1737"/>
                      <a:pt x="1295" y="1740"/>
                      <a:pt x="1284" y="1740"/>
                    </a:cubicBezTo>
                    <a:cubicBezTo>
                      <a:pt x="1247" y="1740"/>
                      <a:pt x="1213" y="1721"/>
                      <a:pt x="1194" y="1687"/>
                    </a:cubicBezTo>
                    <a:cubicBezTo>
                      <a:pt x="1133" y="1584"/>
                      <a:pt x="1028" y="1422"/>
                      <a:pt x="866" y="1250"/>
                    </a:cubicBezTo>
                    <a:cubicBezTo>
                      <a:pt x="633" y="998"/>
                      <a:pt x="365" y="813"/>
                      <a:pt x="69" y="694"/>
                    </a:cubicBezTo>
                    <a:cubicBezTo>
                      <a:pt x="37" y="681"/>
                      <a:pt x="13" y="654"/>
                      <a:pt x="8" y="620"/>
                    </a:cubicBezTo>
                    <a:cubicBezTo>
                      <a:pt x="0" y="588"/>
                      <a:pt x="8" y="551"/>
                      <a:pt x="32" y="527"/>
                    </a:cubicBezTo>
                    <a:cubicBezTo>
                      <a:pt x="193" y="355"/>
                      <a:pt x="471" y="132"/>
                      <a:pt x="884" y="40"/>
                    </a:cubicBezTo>
                    <a:cubicBezTo>
                      <a:pt x="887" y="40"/>
                      <a:pt x="887" y="40"/>
                      <a:pt x="887" y="40"/>
                    </a:cubicBezTo>
                    <a:cubicBezTo>
                      <a:pt x="1033" y="13"/>
                      <a:pt x="1176" y="0"/>
                      <a:pt x="1319" y="0"/>
                    </a:cubicBezTo>
                    <a:cubicBezTo>
                      <a:pt x="1780" y="0"/>
                      <a:pt x="2092" y="143"/>
                      <a:pt x="2201" y="201"/>
                    </a:cubicBezTo>
                    <a:cubicBezTo>
                      <a:pt x="2439" y="143"/>
                      <a:pt x="2669" y="114"/>
                      <a:pt x="2884" y="114"/>
                    </a:cubicBezTo>
                    <a:cubicBezTo>
                      <a:pt x="4007" y="114"/>
                      <a:pt x="4468" y="895"/>
                      <a:pt x="4581" y="1136"/>
                    </a:cubicBezTo>
                    <a:cubicBezTo>
                      <a:pt x="4584" y="1141"/>
                      <a:pt x="4584" y="1144"/>
                      <a:pt x="4587" y="1149"/>
                    </a:cubicBezTo>
                    <a:cubicBezTo>
                      <a:pt x="4629" y="1284"/>
                      <a:pt x="4684" y="1544"/>
                      <a:pt x="4573" y="1764"/>
                    </a:cubicBezTo>
                    <a:cubicBezTo>
                      <a:pt x="4489" y="1930"/>
                      <a:pt x="4319" y="2044"/>
                      <a:pt x="4075" y="2102"/>
                    </a:cubicBezTo>
                    <a:cubicBezTo>
                      <a:pt x="4067" y="2102"/>
                      <a:pt x="4062" y="2105"/>
                      <a:pt x="4054" y="2105"/>
                    </a:cubicBezTo>
                    <a:cubicBezTo>
                      <a:pt x="3938" y="2108"/>
                      <a:pt x="3724" y="2145"/>
                      <a:pt x="3662" y="2274"/>
                    </a:cubicBezTo>
                    <a:cubicBezTo>
                      <a:pt x="3628" y="2346"/>
                      <a:pt x="3623" y="2378"/>
                      <a:pt x="3623" y="2386"/>
                    </a:cubicBezTo>
                    <a:cubicBezTo>
                      <a:pt x="3623" y="2415"/>
                      <a:pt x="3612" y="2444"/>
                      <a:pt x="3588" y="2465"/>
                    </a:cubicBezTo>
                    <a:cubicBezTo>
                      <a:pt x="3570" y="2481"/>
                      <a:pt x="3546" y="2489"/>
                      <a:pt x="3519" y="2489"/>
                    </a:cubicBezTo>
                    <a:cubicBezTo>
                      <a:pt x="3517" y="2489"/>
                      <a:pt x="3511" y="2489"/>
                      <a:pt x="3506" y="2489"/>
                    </a:cubicBezTo>
                    <a:cubicBezTo>
                      <a:pt x="3429" y="2478"/>
                      <a:pt x="3347" y="2470"/>
                      <a:pt x="3263" y="2470"/>
                    </a:cubicBezTo>
                    <a:cubicBezTo>
                      <a:pt x="3114" y="2470"/>
                      <a:pt x="2955" y="2489"/>
                      <a:pt x="2788" y="2521"/>
                    </a:cubicBezTo>
                    <a:cubicBezTo>
                      <a:pt x="2783" y="2524"/>
                      <a:pt x="2775" y="2524"/>
                      <a:pt x="2770" y="2524"/>
                    </a:cubicBez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4A1A90C2-F18A-449E-8CE9-4DB8480C4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2092" y="2642707"/>
                <a:ext cx="1899405" cy="1057262"/>
              </a:xfrm>
              <a:custGeom>
                <a:avLst/>
                <a:gdLst>
                  <a:gd name="T0" fmla="*/ 1428 w 4906"/>
                  <a:gd name="T1" fmla="*/ 209 h 2734"/>
                  <a:gd name="T2" fmla="*/ 1428 w 4906"/>
                  <a:gd name="T3" fmla="*/ 209 h 2734"/>
                  <a:gd name="T4" fmla="*/ 2294 w 4906"/>
                  <a:gd name="T5" fmla="*/ 416 h 2734"/>
                  <a:gd name="T6" fmla="*/ 2993 w 4906"/>
                  <a:gd name="T7" fmla="*/ 323 h 2734"/>
                  <a:gd name="T8" fmla="*/ 4598 w 4906"/>
                  <a:gd name="T9" fmla="*/ 1287 h 2734"/>
                  <a:gd name="T10" fmla="*/ 4590 w 4906"/>
                  <a:gd name="T11" fmla="*/ 1822 h 2734"/>
                  <a:gd name="T12" fmla="*/ 4161 w 4906"/>
                  <a:gd name="T13" fmla="*/ 2108 h 2734"/>
                  <a:gd name="T14" fmla="*/ 3676 w 4906"/>
                  <a:gd name="T15" fmla="*/ 2336 h 2734"/>
                  <a:gd name="T16" fmla="*/ 3628 w 4906"/>
                  <a:gd name="T17" fmla="*/ 2492 h 2734"/>
                  <a:gd name="T18" fmla="*/ 3372 w 4906"/>
                  <a:gd name="T19" fmla="*/ 2473 h 2734"/>
                  <a:gd name="T20" fmla="*/ 2879 w 4906"/>
                  <a:gd name="T21" fmla="*/ 2526 h 2734"/>
                  <a:gd name="T22" fmla="*/ 2575 w 4906"/>
                  <a:gd name="T23" fmla="*/ 1909 h 2734"/>
                  <a:gd name="T24" fmla="*/ 1828 w 4906"/>
                  <a:gd name="T25" fmla="*/ 1671 h 2734"/>
                  <a:gd name="T26" fmla="*/ 1393 w 4906"/>
                  <a:gd name="T27" fmla="*/ 1740 h 2734"/>
                  <a:gd name="T28" fmla="*/ 1052 w 4906"/>
                  <a:gd name="T29" fmla="*/ 1284 h 2734"/>
                  <a:gd name="T30" fmla="*/ 217 w 4906"/>
                  <a:gd name="T31" fmla="*/ 704 h 2734"/>
                  <a:gd name="T32" fmla="*/ 1017 w 4906"/>
                  <a:gd name="T33" fmla="*/ 246 h 2734"/>
                  <a:gd name="T34" fmla="*/ 1428 w 4906"/>
                  <a:gd name="T35" fmla="*/ 209 h 2734"/>
                  <a:gd name="T36" fmla="*/ 1428 w 4906"/>
                  <a:gd name="T37" fmla="*/ 0 h 2734"/>
                  <a:gd name="T38" fmla="*/ 1428 w 4906"/>
                  <a:gd name="T39" fmla="*/ 0 h 2734"/>
                  <a:gd name="T40" fmla="*/ 978 w 4906"/>
                  <a:gd name="T41" fmla="*/ 42 h 2734"/>
                  <a:gd name="T42" fmla="*/ 972 w 4906"/>
                  <a:gd name="T43" fmla="*/ 45 h 2734"/>
                  <a:gd name="T44" fmla="*/ 67 w 4906"/>
                  <a:gd name="T45" fmla="*/ 561 h 2734"/>
                  <a:gd name="T46" fmla="*/ 14 w 4906"/>
                  <a:gd name="T47" fmla="*/ 749 h 2734"/>
                  <a:gd name="T48" fmla="*/ 141 w 4906"/>
                  <a:gd name="T49" fmla="*/ 895 h 2734"/>
                  <a:gd name="T50" fmla="*/ 901 w 4906"/>
                  <a:gd name="T51" fmla="*/ 1427 h 2734"/>
                  <a:gd name="T52" fmla="*/ 1216 w 4906"/>
                  <a:gd name="T53" fmla="*/ 1846 h 2734"/>
                  <a:gd name="T54" fmla="*/ 1393 w 4906"/>
                  <a:gd name="T55" fmla="*/ 1949 h 2734"/>
                  <a:gd name="T56" fmla="*/ 1462 w 4906"/>
                  <a:gd name="T57" fmla="*/ 1936 h 2734"/>
                  <a:gd name="T58" fmla="*/ 1828 w 4906"/>
                  <a:gd name="T59" fmla="*/ 1880 h 2734"/>
                  <a:gd name="T60" fmla="*/ 2445 w 4906"/>
                  <a:gd name="T61" fmla="*/ 2071 h 2734"/>
                  <a:gd name="T62" fmla="*/ 2673 w 4906"/>
                  <a:gd name="T63" fmla="*/ 2534 h 2734"/>
                  <a:gd name="T64" fmla="*/ 2749 w 4906"/>
                  <a:gd name="T65" fmla="*/ 2688 h 2734"/>
                  <a:gd name="T66" fmla="*/ 2879 w 4906"/>
                  <a:gd name="T67" fmla="*/ 2733 h 2734"/>
                  <a:gd name="T68" fmla="*/ 2919 w 4906"/>
                  <a:gd name="T69" fmla="*/ 2730 h 2734"/>
                  <a:gd name="T70" fmla="*/ 3372 w 4906"/>
                  <a:gd name="T71" fmla="*/ 2682 h 2734"/>
                  <a:gd name="T72" fmla="*/ 3599 w 4906"/>
                  <a:gd name="T73" fmla="*/ 2696 h 2734"/>
                  <a:gd name="T74" fmla="*/ 3628 w 4906"/>
                  <a:gd name="T75" fmla="*/ 2698 h 2734"/>
                  <a:gd name="T76" fmla="*/ 3766 w 4906"/>
                  <a:gd name="T77" fmla="*/ 2648 h 2734"/>
                  <a:gd name="T78" fmla="*/ 3838 w 4906"/>
                  <a:gd name="T79" fmla="*/ 2495 h 2734"/>
                  <a:gd name="T80" fmla="*/ 3864 w 4906"/>
                  <a:gd name="T81" fmla="*/ 2426 h 2734"/>
                  <a:gd name="T82" fmla="*/ 4166 w 4906"/>
                  <a:gd name="T83" fmla="*/ 2315 h 2734"/>
                  <a:gd name="T84" fmla="*/ 4208 w 4906"/>
                  <a:gd name="T85" fmla="*/ 2309 h 2734"/>
                  <a:gd name="T86" fmla="*/ 4775 w 4906"/>
                  <a:gd name="T87" fmla="*/ 1917 h 2734"/>
                  <a:gd name="T88" fmla="*/ 4793 w 4906"/>
                  <a:gd name="T89" fmla="*/ 1224 h 2734"/>
                  <a:gd name="T90" fmla="*/ 4783 w 4906"/>
                  <a:gd name="T91" fmla="*/ 1197 h 2734"/>
                  <a:gd name="T92" fmla="*/ 2993 w 4906"/>
                  <a:gd name="T93" fmla="*/ 116 h 2734"/>
                  <a:gd name="T94" fmla="*/ 2323 w 4906"/>
                  <a:gd name="T95" fmla="*/ 196 h 2734"/>
                  <a:gd name="T96" fmla="*/ 1428 w 4906"/>
                  <a:gd name="T97" fmla="*/ 0 h 2734"/>
                  <a:gd name="T98" fmla="*/ 1428 w 4906"/>
                  <a:gd name="T99" fmla="*/ 209 h 2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906" h="2734">
                    <a:moveTo>
                      <a:pt x="1428" y="209"/>
                    </a:moveTo>
                    <a:lnTo>
                      <a:pt x="1428" y="209"/>
                    </a:lnTo>
                    <a:cubicBezTo>
                      <a:pt x="1968" y="209"/>
                      <a:pt x="2294" y="416"/>
                      <a:pt x="2294" y="416"/>
                    </a:cubicBezTo>
                    <a:cubicBezTo>
                      <a:pt x="2553" y="352"/>
                      <a:pt x="2784" y="323"/>
                      <a:pt x="2993" y="323"/>
                    </a:cubicBezTo>
                    <a:cubicBezTo>
                      <a:pt x="4055" y="323"/>
                      <a:pt x="4486" y="1057"/>
                      <a:pt x="4598" y="1287"/>
                    </a:cubicBezTo>
                    <a:cubicBezTo>
                      <a:pt x="4629" y="1393"/>
                      <a:pt x="4688" y="1631"/>
                      <a:pt x="4590" y="1822"/>
                    </a:cubicBezTo>
                    <a:cubicBezTo>
                      <a:pt x="4518" y="1962"/>
                      <a:pt x="4375" y="2058"/>
                      <a:pt x="4161" y="2108"/>
                    </a:cubicBezTo>
                    <a:cubicBezTo>
                      <a:pt x="4111" y="2108"/>
                      <a:pt x="3779" y="2124"/>
                      <a:pt x="3676" y="2336"/>
                    </a:cubicBezTo>
                    <a:cubicBezTo>
                      <a:pt x="3641" y="2407"/>
                      <a:pt x="3628" y="2457"/>
                      <a:pt x="3628" y="2492"/>
                    </a:cubicBezTo>
                    <a:cubicBezTo>
                      <a:pt x="3546" y="2481"/>
                      <a:pt x="3461" y="2473"/>
                      <a:pt x="3372" y="2473"/>
                    </a:cubicBezTo>
                    <a:cubicBezTo>
                      <a:pt x="3215" y="2473"/>
                      <a:pt x="3051" y="2492"/>
                      <a:pt x="2879" y="2526"/>
                    </a:cubicBezTo>
                    <a:cubicBezTo>
                      <a:pt x="2868" y="2275"/>
                      <a:pt x="2765" y="2060"/>
                      <a:pt x="2575" y="1909"/>
                    </a:cubicBezTo>
                    <a:cubicBezTo>
                      <a:pt x="2368" y="1742"/>
                      <a:pt x="2090" y="1671"/>
                      <a:pt x="1828" y="1671"/>
                    </a:cubicBezTo>
                    <a:cubicBezTo>
                      <a:pt x="1672" y="1671"/>
                      <a:pt x="1523" y="1698"/>
                      <a:pt x="1393" y="1740"/>
                    </a:cubicBezTo>
                    <a:cubicBezTo>
                      <a:pt x="1335" y="1639"/>
                      <a:pt x="1221" y="1467"/>
                      <a:pt x="1052" y="1284"/>
                    </a:cubicBezTo>
                    <a:cubicBezTo>
                      <a:pt x="808" y="1022"/>
                      <a:pt x="525" y="826"/>
                      <a:pt x="217" y="704"/>
                    </a:cubicBezTo>
                    <a:cubicBezTo>
                      <a:pt x="355" y="556"/>
                      <a:pt x="617" y="336"/>
                      <a:pt x="1017" y="246"/>
                    </a:cubicBezTo>
                    <a:cubicBezTo>
                      <a:pt x="1163" y="220"/>
                      <a:pt x="1300" y="209"/>
                      <a:pt x="1428" y="209"/>
                    </a:cubicBezTo>
                    <a:lnTo>
                      <a:pt x="1428" y="0"/>
                    </a:lnTo>
                    <a:lnTo>
                      <a:pt x="1428" y="0"/>
                    </a:lnTo>
                    <a:cubicBezTo>
                      <a:pt x="1279" y="0"/>
                      <a:pt x="1129" y="16"/>
                      <a:pt x="978" y="42"/>
                    </a:cubicBezTo>
                    <a:cubicBezTo>
                      <a:pt x="975" y="45"/>
                      <a:pt x="975" y="45"/>
                      <a:pt x="972" y="45"/>
                    </a:cubicBezTo>
                    <a:cubicBezTo>
                      <a:pt x="530" y="143"/>
                      <a:pt x="236" y="381"/>
                      <a:pt x="67" y="561"/>
                    </a:cubicBezTo>
                    <a:cubicBezTo>
                      <a:pt x="19" y="612"/>
                      <a:pt x="0" y="680"/>
                      <a:pt x="14" y="749"/>
                    </a:cubicBezTo>
                    <a:cubicBezTo>
                      <a:pt x="29" y="816"/>
                      <a:pt x="77" y="871"/>
                      <a:pt x="141" y="895"/>
                    </a:cubicBezTo>
                    <a:cubicBezTo>
                      <a:pt x="422" y="1009"/>
                      <a:pt x="675" y="1186"/>
                      <a:pt x="901" y="1427"/>
                    </a:cubicBezTo>
                    <a:cubicBezTo>
                      <a:pt x="1055" y="1591"/>
                      <a:pt x="1155" y="1745"/>
                      <a:pt x="1216" y="1846"/>
                    </a:cubicBezTo>
                    <a:cubicBezTo>
                      <a:pt x="1253" y="1912"/>
                      <a:pt x="1322" y="1949"/>
                      <a:pt x="1393" y="1949"/>
                    </a:cubicBezTo>
                    <a:cubicBezTo>
                      <a:pt x="1417" y="1949"/>
                      <a:pt x="1438" y="1943"/>
                      <a:pt x="1462" y="1936"/>
                    </a:cubicBezTo>
                    <a:cubicBezTo>
                      <a:pt x="1571" y="1899"/>
                      <a:pt x="1698" y="1880"/>
                      <a:pt x="1828" y="1880"/>
                    </a:cubicBezTo>
                    <a:cubicBezTo>
                      <a:pt x="2071" y="1880"/>
                      <a:pt x="2291" y="1946"/>
                      <a:pt x="2445" y="2071"/>
                    </a:cubicBezTo>
                    <a:cubicBezTo>
                      <a:pt x="2588" y="2185"/>
                      <a:pt x="2665" y="2341"/>
                      <a:pt x="2673" y="2534"/>
                    </a:cubicBezTo>
                    <a:cubicBezTo>
                      <a:pt x="2673" y="2595"/>
                      <a:pt x="2702" y="2651"/>
                      <a:pt x="2749" y="2688"/>
                    </a:cubicBezTo>
                    <a:cubicBezTo>
                      <a:pt x="2786" y="2717"/>
                      <a:pt x="2832" y="2733"/>
                      <a:pt x="2879" y="2733"/>
                    </a:cubicBezTo>
                    <a:cubicBezTo>
                      <a:pt x="2892" y="2733"/>
                      <a:pt x="2905" y="2733"/>
                      <a:pt x="2919" y="2730"/>
                    </a:cubicBezTo>
                    <a:cubicBezTo>
                      <a:pt x="3078" y="2698"/>
                      <a:pt x="3231" y="2682"/>
                      <a:pt x="3372" y="2682"/>
                    </a:cubicBezTo>
                    <a:cubicBezTo>
                      <a:pt x="3451" y="2682"/>
                      <a:pt x="3528" y="2688"/>
                      <a:pt x="3599" y="2696"/>
                    </a:cubicBezTo>
                    <a:cubicBezTo>
                      <a:pt x="3610" y="2698"/>
                      <a:pt x="3620" y="2698"/>
                      <a:pt x="3628" y="2698"/>
                    </a:cubicBezTo>
                    <a:cubicBezTo>
                      <a:pt x="3679" y="2698"/>
                      <a:pt x="3726" y="2680"/>
                      <a:pt x="3766" y="2648"/>
                    </a:cubicBezTo>
                    <a:cubicBezTo>
                      <a:pt x="3808" y="2611"/>
                      <a:pt x="3835" y="2555"/>
                      <a:pt x="3838" y="2495"/>
                    </a:cubicBezTo>
                    <a:cubicBezTo>
                      <a:pt x="3838" y="2492"/>
                      <a:pt x="3843" y="2471"/>
                      <a:pt x="3864" y="2426"/>
                    </a:cubicBezTo>
                    <a:cubicBezTo>
                      <a:pt x="3896" y="2359"/>
                      <a:pt x="4044" y="2317"/>
                      <a:pt x="4166" y="2315"/>
                    </a:cubicBezTo>
                    <a:cubicBezTo>
                      <a:pt x="4179" y="2315"/>
                      <a:pt x="4195" y="2312"/>
                      <a:pt x="4208" y="2309"/>
                    </a:cubicBezTo>
                    <a:cubicBezTo>
                      <a:pt x="4484" y="2246"/>
                      <a:pt x="4674" y="2113"/>
                      <a:pt x="4775" y="1917"/>
                    </a:cubicBezTo>
                    <a:cubicBezTo>
                      <a:pt x="4905" y="1663"/>
                      <a:pt x="4841" y="1374"/>
                      <a:pt x="4793" y="1224"/>
                    </a:cubicBezTo>
                    <a:cubicBezTo>
                      <a:pt x="4791" y="1215"/>
                      <a:pt x="4788" y="1205"/>
                      <a:pt x="4783" y="1197"/>
                    </a:cubicBezTo>
                    <a:cubicBezTo>
                      <a:pt x="4661" y="943"/>
                      <a:pt x="4176" y="116"/>
                      <a:pt x="2993" y="116"/>
                    </a:cubicBezTo>
                    <a:cubicBezTo>
                      <a:pt x="2781" y="116"/>
                      <a:pt x="2556" y="143"/>
                      <a:pt x="2323" y="196"/>
                    </a:cubicBezTo>
                    <a:cubicBezTo>
                      <a:pt x="2180" y="127"/>
                      <a:pt x="1865" y="0"/>
                      <a:pt x="1428" y="0"/>
                    </a:cubicBezTo>
                    <a:lnTo>
                      <a:pt x="1428" y="209"/>
                    </a:lnTo>
                  </a:path>
                </a:pathLst>
              </a:custGeom>
              <a:gradFill flip="none" rotWithShape="1">
                <a:gsLst>
                  <a:gs pos="0">
                    <a:srgbClr val="666666">
                      <a:alpha val="15000"/>
                    </a:srgbClr>
                  </a:gs>
                  <a:gs pos="100000">
                    <a:srgbClr val="666666">
                      <a:alpha val="0"/>
                    </a:srgb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>
                        <a:alpha val="11000"/>
                      </a:srgbClr>
                    </a:gs>
                  </a:gsLst>
                  <a:lin ang="16200000" scaled="1"/>
                  <a:tileRect/>
                </a:gradFill>
                <a:prstDash val="solid"/>
                <a:round/>
                <a:headEnd/>
                <a:tailEnd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799" kern="0" dirty="0">
                  <a:solidFill>
                    <a:srgbClr val="666666"/>
                  </a:solidFill>
                  <a:latin typeface="FZLanTingHeiS-R-GB" panose="02000000000000000000" pitchFamily="2" charset="-122"/>
                  <a:ea typeface="FZLanTingHeiS-R-GB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272" name="文本框 74">
              <a:extLst>
                <a:ext uri="{FF2B5EF4-FFF2-40B4-BE49-F238E27FC236}">
                  <a16:creationId xmlns:a16="http://schemas.microsoft.com/office/drawing/2014/main" id="{5A22F67A-9BCC-45B9-9C80-702D9F8861B2}"/>
                </a:ext>
              </a:extLst>
            </p:cNvPr>
            <p:cNvSpPr txBox="1"/>
            <p:nvPr/>
          </p:nvSpPr>
          <p:spPr>
            <a:xfrm>
              <a:off x="3956318" y="4307550"/>
              <a:ext cx="2089654" cy="4530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sz="1599" b="1" kern="0" dirty="0">
                  <a:solidFill>
                    <a:srgbClr val="C00000"/>
                  </a:solidFill>
                  <a:latin typeface="Microsoft YaHei"/>
                  <a:ea typeface="Microsoft YaHei"/>
                  <a:cs typeface="+mn-ea"/>
                  <a:sym typeface="+mn-lt"/>
                </a:rPr>
                <a:t>eService: </a:t>
              </a:r>
            </a:p>
            <a:p>
              <a:pPr>
                <a:defRPr/>
              </a:pPr>
              <a:r>
                <a:rPr kumimoji="1" lang="en-US" altLang="zh-CN" sz="1599" b="1" kern="0" dirty="0">
                  <a:solidFill>
                    <a:srgbClr val="C00000"/>
                  </a:solidFill>
                  <a:latin typeface="Microsoft YaHei"/>
                  <a:ea typeface="Microsoft YaHei"/>
                  <a:cs typeface="+mn-ea"/>
                  <a:sym typeface="+mn-lt"/>
                </a:rPr>
                <a:t>cloud-based O&amp;M</a:t>
              </a:r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EBC0895C-BEC5-41AC-910C-D052D09418A7}"/>
                </a:ext>
              </a:extLst>
            </p:cNvPr>
            <p:cNvGrpSpPr/>
            <p:nvPr/>
          </p:nvGrpSpPr>
          <p:grpSpPr>
            <a:xfrm>
              <a:off x="2213550" y="1525547"/>
              <a:ext cx="796503" cy="300787"/>
              <a:chOff x="4042494" y="1229617"/>
              <a:chExt cx="796503" cy="300787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EDBFA887-3712-4C5E-A36C-D100CF73C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 flipV="1">
                <a:off x="4042494" y="1229617"/>
                <a:ext cx="796503" cy="300787"/>
              </a:xfrm>
              <a:prstGeom prst="rect">
                <a:avLst/>
              </a:prstGeom>
            </p:spPr>
          </p:pic>
          <p:pic>
            <p:nvPicPr>
              <p:cNvPr id="276" name="图片 132" descr="huawei-logo_horizontal.jpg">
                <a:extLst>
                  <a:ext uri="{FF2B5EF4-FFF2-40B4-BE49-F238E27FC236}">
                    <a16:creationId xmlns:a16="http://schemas.microsoft.com/office/drawing/2014/main" id="{B41E74F4-F7ED-4F9C-8B8D-72BEA655239E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21562" y="1288072"/>
                <a:ext cx="304076" cy="85561"/>
              </a:xfrm>
              <a:prstGeom prst="rect">
                <a:avLst/>
              </a:prstGeom>
            </p:spPr>
          </p:pic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9908AE72-1300-4D1F-BAAC-B5F7EEFF04C8}"/>
                </a:ext>
              </a:extLst>
            </p:cNvPr>
            <p:cNvGrpSpPr/>
            <p:nvPr/>
          </p:nvGrpSpPr>
          <p:grpSpPr>
            <a:xfrm>
              <a:off x="3175878" y="1822379"/>
              <a:ext cx="796503" cy="300787"/>
              <a:chOff x="4042494" y="1229617"/>
              <a:chExt cx="796503" cy="300787"/>
            </a:xfrm>
          </p:grpSpPr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0B08164F-F50E-4D09-A009-C0D31A231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 flipV="1">
                <a:off x="4042494" y="1229617"/>
                <a:ext cx="796503" cy="300787"/>
              </a:xfrm>
              <a:prstGeom prst="rect">
                <a:avLst/>
              </a:prstGeom>
            </p:spPr>
          </p:pic>
          <p:pic>
            <p:nvPicPr>
              <p:cNvPr id="279" name="图片 132" descr="huawei-logo_horizontal.jpg">
                <a:extLst>
                  <a:ext uri="{FF2B5EF4-FFF2-40B4-BE49-F238E27FC236}">
                    <a16:creationId xmlns:a16="http://schemas.microsoft.com/office/drawing/2014/main" id="{9B66B25A-8C69-4991-8E7D-6FA16F52E560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21562" y="1288072"/>
                <a:ext cx="304076" cy="85561"/>
              </a:xfrm>
              <a:prstGeom prst="rect">
                <a:avLst/>
              </a:prstGeom>
            </p:spPr>
          </p:pic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7E99A463-E253-4123-8048-52C7F361CB6C}"/>
                </a:ext>
              </a:extLst>
            </p:cNvPr>
            <p:cNvGrpSpPr/>
            <p:nvPr/>
          </p:nvGrpSpPr>
          <p:grpSpPr>
            <a:xfrm>
              <a:off x="2715592" y="2669056"/>
              <a:ext cx="796503" cy="300787"/>
              <a:chOff x="4042494" y="1229617"/>
              <a:chExt cx="796503" cy="300787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60780225-3EE2-491B-9B25-9F8EEAD34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 flipV="1">
                <a:off x="4042494" y="1229617"/>
                <a:ext cx="796503" cy="300787"/>
              </a:xfrm>
              <a:prstGeom prst="rect">
                <a:avLst/>
              </a:prstGeom>
            </p:spPr>
          </p:pic>
          <p:pic>
            <p:nvPicPr>
              <p:cNvPr id="282" name="图片 132" descr="huawei-logo_horizontal.jpg">
                <a:extLst>
                  <a:ext uri="{FF2B5EF4-FFF2-40B4-BE49-F238E27FC236}">
                    <a16:creationId xmlns:a16="http://schemas.microsoft.com/office/drawing/2014/main" id="{A5232A2E-A99F-4BDF-B4C5-3BA1659CA391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21562" y="1288072"/>
                <a:ext cx="304076" cy="85561"/>
              </a:xfrm>
              <a:prstGeom prst="rect">
                <a:avLst/>
              </a:prstGeom>
            </p:spPr>
          </p:pic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0D51349-29CE-4F04-A84D-FD87B1DF3E66}"/>
                </a:ext>
              </a:extLst>
            </p:cNvPr>
            <p:cNvGrpSpPr/>
            <p:nvPr/>
          </p:nvGrpSpPr>
          <p:grpSpPr>
            <a:xfrm>
              <a:off x="2350807" y="3752939"/>
              <a:ext cx="796503" cy="300787"/>
              <a:chOff x="4042494" y="1229617"/>
              <a:chExt cx="796503" cy="300787"/>
            </a:xfrm>
          </p:grpSpPr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01076A4E-3444-4796-8D26-5998AAE90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 flipV="1">
                <a:off x="4042494" y="1229617"/>
                <a:ext cx="796503" cy="300787"/>
              </a:xfrm>
              <a:prstGeom prst="rect">
                <a:avLst/>
              </a:prstGeom>
            </p:spPr>
          </p:pic>
          <p:pic>
            <p:nvPicPr>
              <p:cNvPr id="285" name="图片 132" descr="huawei-logo_horizontal.jpg">
                <a:extLst>
                  <a:ext uri="{FF2B5EF4-FFF2-40B4-BE49-F238E27FC236}">
                    <a16:creationId xmlns:a16="http://schemas.microsoft.com/office/drawing/2014/main" id="{F32FA3C1-58F0-45F4-9761-0120AFA15D52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21562" y="1288072"/>
                <a:ext cx="304076" cy="85561"/>
              </a:xfrm>
              <a:prstGeom prst="rect">
                <a:avLst/>
              </a:prstGeom>
            </p:spPr>
          </p:pic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A6D7FDDB-0E6E-4B7D-B039-39E04536591A}"/>
              </a:ext>
            </a:extLst>
          </p:cNvPr>
          <p:cNvGrpSpPr/>
          <p:nvPr/>
        </p:nvGrpSpPr>
        <p:grpSpPr>
          <a:xfrm>
            <a:off x="7321516" y="6043660"/>
            <a:ext cx="275547" cy="374881"/>
            <a:chOff x="4406072" y="2953643"/>
            <a:chExt cx="184978" cy="316905"/>
          </a:xfrm>
        </p:grpSpPr>
        <p:sp>
          <p:nvSpPr>
            <p:cNvPr id="287" name="Freeform 122">
              <a:extLst>
                <a:ext uri="{FF2B5EF4-FFF2-40B4-BE49-F238E27FC236}">
                  <a16:creationId xmlns:a16="http://schemas.microsoft.com/office/drawing/2014/main" id="{F3AF111D-7280-4256-8654-511B38BF4D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6072" y="2953643"/>
              <a:ext cx="184978" cy="316905"/>
            </a:xfrm>
            <a:custGeom>
              <a:avLst/>
              <a:gdLst>
                <a:gd name="T0" fmla="*/ 96 w 112"/>
                <a:gd name="T1" fmla="*/ 192 h 192"/>
                <a:gd name="T2" fmla="*/ 16 w 112"/>
                <a:gd name="T3" fmla="*/ 192 h 192"/>
                <a:gd name="T4" fmla="*/ 0 w 112"/>
                <a:gd name="T5" fmla="*/ 176 h 192"/>
                <a:gd name="T6" fmla="*/ 0 w 112"/>
                <a:gd name="T7" fmla="*/ 16 h 192"/>
                <a:gd name="T8" fmla="*/ 16 w 112"/>
                <a:gd name="T9" fmla="*/ 0 h 192"/>
                <a:gd name="T10" fmla="*/ 96 w 112"/>
                <a:gd name="T11" fmla="*/ 0 h 192"/>
                <a:gd name="T12" fmla="*/ 112 w 112"/>
                <a:gd name="T13" fmla="*/ 16 h 192"/>
                <a:gd name="T14" fmla="*/ 112 w 112"/>
                <a:gd name="T15" fmla="*/ 176 h 192"/>
                <a:gd name="T16" fmla="*/ 96 w 112"/>
                <a:gd name="T17" fmla="*/ 192 h 192"/>
                <a:gd name="T18" fmla="*/ 16 w 112"/>
                <a:gd name="T19" fmla="*/ 8 h 192"/>
                <a:gd name="T20" fmla="*/ 8 w 112"/>
                <a:gd name="T21" fmla="*/ 16 h 192"/>
                <a:gd name="T22" fmla="*/ 8 w 112"/>
                <a:gd name="T23" fmla="*/ 176 h 192"/>
                <a:gd name="T24" fmla="*/ 16 w 112"/>
                <a:gd name="T25" fmla="*/ 184 h 192"/>
                <a:gd name="T26" fmla="*/ 96 w 112"/>
                <a:gd name="T27" fmla="*/ 184 h 192"/>
                <a:gd name="T28" fmla="*/ 104 w 112"/>
                <a:gd name="T29" fmla="*/ 176 h 192"/>
                <a:gd name="T30" fmla="*/ 104 w 112"/>
                <a:gd name="T31" fmla="*/ 16 h 192"/>
                <a:gd name="T32" fmla="*/ 96 w 112"/>
                <a:gd name="T33" fmla="*/ 8 h 192"/>
                <a:gd name="T34" fmla="*/ 16 w 112"/>
                <a:gd name="T35" fmla="*/ 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92">
                  <a:moveTo>
                    <a:pt x="96" y="192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7" y="192"/>
                    <a:pt x="0" y="185"/>
                    <a:pt x="0" y="17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5" y="0"/>
                    <a:pt x="112" y="7"/>
                    <a:pt x="112" y="16"/>
                  </a:cubicBezTo>
                  <a:cubicBezTo>
                    <a:pt x="112" y="176"/>
                    <a:pt x="112" y="176"/>
                    <a:pt x="112" y="176"/>
                  </a:cubicBezTo>
                  <a:cubicBezTo>
                    <a:pt x="112" y="185"/>
                    <a:pt x="105" y="192"/>
                    <a:pt x="96" y="19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176"/>
                    <a:pt x="8" y="176"/>
                    <a:pt x="8" y="176"/>
                  </a:cubicBezTo>
                  <a:cubicBezTo>
                    <a:pt x="8" y="180"/>
                    <a:pt x="12" y="184"/>
                    <a:pt x="16" y="184"/>
                  </a:cubicBezTo>
                  <a:cubicBezTo>
                    <a:pt x="96" y="184"/>
                    <a:pt x="96" y="184"/>
                    <a:pt x="96" y="184"/>
                  </a:cubicBezTo>
                  <a:cubicBezTo>
                    <a:pt x="100" y="184"/>
                    <a:pt x="104" y="180"/>
                    <a:pt x="104" y="176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2"/>
                    <a:pt x="100" y="8"/>
                    <a:pt x="96" y="8"/>
                  </a:cubicBezTo>
                  <a:lnTo>
                    <a:pt x="1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88" name="Freeform 123">
              <a:extLst>
                <a:ext uri="{FF2B5EF4-FFF2-40B4-BE49-F238E27FC236}">
                  <a16:creationId xmlns:a16="http://schemas.microsoft.com/office/drawing/2014/main" id="{9C89A773-0827-431F-AE20-7A45F46BD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053" y="3006693"/>
              <a:ext cx="171715" cy="13263"/>
            </a:xfrm>
            <a:custGeom>
              <a:avLst/>
              <a:gdLst>
                <a:gd name="T0" fmla="*/ 100 w 104"/>
                <a:gd name="T1" fmla="*/ 8 h 8"/>
                <a:gd name="T2" fmla="*/ 4 w 104"/>
                <a:gd name="T3" fmla="*/ 8 h 8"/>
                <a:gd name="T4" fmla="*/ 0 w 104"/>
                <a:gd name="T5" fmla="*/ 4 h 8"/>
                <a:gd name="T6" fmla="*/ 4 w 104"/>
                <a:gd name="T7" fmla="*/ 0 h 8"/>
                <a:gd name="T8" fmla="*/ 100 w 104"/>
                <a:gd name="T9" fmla="*/ 0 h 8"/>
                <a:gd name="T10" fmla="*/ 104 w 104"/>
                <a:gd name="T11" fmla="*/ 4 h 8"/>
                <a:gd name="T12" fmla="*/ 100 w 10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8">
                  <a:moveTo>
                    <a:pt x="10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6"/>
                    <a:pt x="102" y="8"/>
                    <a:pt x="10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89" name="Freeform 124">
              <a:extLst>
                <a:ext uri="{FF2B5EF4-FFF2-40B4-BE49-F238E27FC236}">
                  <a16:creationId xmlns:a16="http://schemas.microsoft.com/office/drawing/2014/main" id="{0B2ABD2B-3C90-4DF7-A007-34B0833ED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930" y="2980168"/>
              <a:ext cx="13263" cy="13263"/>
            </a:xfrm>
            <a:custGeom>
              <a:avLst/>
              <a:gdLst>
                <a:gd name="T0" fmla="*/ 4 w 8"/>
                <a:gd name="T1" fmla="*/ 8 h 8"/>
                <a:gd name="T2" fmla="*/ 1 w 8"/>
                <a:gd name="T3" fmla="*/ 7 h 8"/>
                <a:gd name="T4" fmla="*/ 0 w 8"/>
                <a:gd name="T5" fmla="*/ 4 h 8"/>
                <a:gd name="T6" fmla="*/ 1 w 8"/>
                <a:gd name="T7" fmla="*/ 1 h 8"/>
                <a:gd name="T8" fmla="*/ 7 w 8"/>
                <a:gd name="T9" fmla="*/ 1 h 8"/>
                <a:gd name="T10" fmla="*/ 8 w 8"/>
                <a:gd name="T11" fmla="*/ 4 h 8"/>
                <a:gd name="T12" fmla="*/ 7 w 8"/>
                <a:gd name="T13" fmla="*/ 7 h 8"/>
                <a:gd name="T14" fmla="*/ 4 w 8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3" y="8"/>
                    <a:pt x="2" y="8"/>
                    <a:pt x="1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5" y="8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90" name="Freeform 125">
              <a:extLst>
                <a:ext uri="{FF2B5EF4-FFF2-40B4-BE49-F238E27FC236}">
                  <a16:creationId xmlns:a16="http://schemas.microsoft.com/office/drawing/2014/main" id="{F0CCB4E0-93E1-459B-A56B-37C701CE3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667" y="3230760"/>
              <a:ext cx="39788" cy="13263"/>
            </a:xfrm>
            <a:custGeom>
              <a:avLst/>
              <a:gdLst>
                <a:gd name="T0" fmla="*/ 20 w 24"/>
                <a:gd name="T1" fmla="*/ 8 h 8"/>
                <a:gd name="T2" fmla="*/ 4 w 24"/>
                <a:gd name="T3" fmla="*/ 8 h 8"/>
                <a:gd name="T4" fmla="*/ 0 w 24"/>
                <a:gd name="T5" fmla="*/ 4 h 8"/>
                <a:gd name="T6" fmla="*/ 4 w 24"/>
                <a:gd name="T7" fmla="*/ 0 h 8"/>
                <a:gd name="T8" fmla="*/ 20 w 24"/>
                <a:gd name="T9" fmla="*/ 0 h 8"/>
                <a:gd name="T10" fmla="*/ 24 w 24"/>
                <a:gd name="T11" fmla="*/ 4 h 8"/>
                <a:gd name="T12" fmla="*/ 20 w 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8">
                  <a:moveTo>
                    <a:pt x="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6"/>
                    <a:pt x="22" y="8"/>
                    <a:pt x="2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91" name="Freeform 126">
              <a:extLst>
                <a:ext uri="{FF2B5EF4-FFF2-40B4-BE49-F238E27FC236}">
                  <a16:creationId xmlns:a16="http://schemas.microsoft.com/office/drawing/2014/main" id="{F95C120A-B7BA-4759-9D94-F5E4A967F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053" y="3204235"/>
              <a:ext cx="171715" cy="13263"/>
            </a:xfrm>
            <a:custGeom>
              <a:avLst/>
              <a:gdLst>
                <a:gd name="T0" fmla="*/ 100 w 104"/>
                <a:gd name="T1" fmla="*/ 8 h 8"/>
                <a:gd name="T2" fmla="*/ 4 w 104"/>
                <a:gd name="T3" fmla="*/ 8 h 8"/>
                <a:gd name="T4" fmla="*/ 0 w 104"/>
                <a:gd name="T5" fmla="*/ 4 h 8"/>
                <a:gd name="T6" fmla="*/ 4 w 104"/>
                <a:gd name="T7" fmla="*/ 0 h 8"/>
                <a:gd name="T8" fmla="*/ 100 w 104"/>
                <a:gd name="T9" fmla="*/ 0 h 8"/>
                <a:gd name="T10" fmla="*/ 104 w 104"/>
                <a:gd name="T11" fmla="*/ 4 h 8"/>
                <a:gd name="T12" fmla="*/ 100 w 10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8">
                  <a:moveTo>
                    <a:pt x="10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6"/>
                    <a:pt x="102" y="8"/>
                    <a:pt x="10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785AED9C-F482-49B7-AAC0-7B6BC3DDA824}"/>
              </a:ext>
            </a:extLst>
          </p:cNvPr>
          <p:cNvGrpSpPr/>
          <p:nvPr/>
        </p:nvGrpSpPr>
        <p:grpSpPr>
          <a:xfrm>
            <a:off x="7254638" y="623968"/>
            <a:ext cx="397215" cy="324868"/>
            <a:chOff x="3714094" y="5655241"/>
            <a:chExt cx="438882" cy="374994"/>
          </a:xfrm>
        </p:grpSpPr>
        <p:sp>
          <p:nvSpPr>
            <p:cNvPr id="293" name="Freeform 226">
              <a:extLst>
                <a:ext uri="{FF2B5EF4-FFF2-40B4-BE49-F238E27FC236}">
                  <a16:creationId xmlns:a16="http://schemas.microsoft.com/office/drawing/2014/main" id="{783C71AA-46FC-4165-899D-3E1CB258F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094" y="5730240"/>
              <a:ext cx="409716" cy="299995"/>
            </a:xfrm>
            <a:custGeom>
              <a:avLst/>
              <a:gdLst>
                <a:gd name="T0" fmla="*/ 164 w 164"/>
                <a:gd name="T1" fmla="*/ 0 h 120"/>
                <a:gd name="T2" fmla="*/ 164 w 164"/>
                <a:gd name="T3" fmla="*/ 112 h 120"/>
                <a:gd name="T4" fmla="*/ 156 w 164"/>
                <a:gd name="T5" fmla="*/ 120 h 120"/>
                <a:gd name="T6" fmla="*/ 8 w 164"/>
                <a:gd name="T7" fmla="*/ 120 h 120"/>
                <a:gd name="T8" fmla="*/ 0 w 164"/>
                <a:gd name="T9" fmla="*/ 112 h 120"/>
                <a:gd name="T10" fmla="*/ 0 w 164"/>
                <a:gd name="T11" fmla="*/ 8 h 120"/>
                <a:gd name="T12" fmla="*/ 8 w 164"/>
                <a:gd name="T13" fmla="*/ 0 h 120"/>
                <a:gd name="T14" fmla="*/ 126 w 164"/>
                <a:gd name="T1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120">
                  <a:moveTo>
                    <a:pt x="164" y="0"/>
                  </a:moveTo>
                  <a:cubicBezTo>
                    <a:pt x="164" y="112"/>
                    <a:pt x="164" y="112"/>
                    <a:pt x="164" y="112"/>
                  </a:cubicBezTo>
                  <a:cubicBezTo>
                    <a:pt x="164" y="117"/>
                    <a:pt x="161" y="120"/>
                    <a:pt x="156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4" y="120"/>
                    <a:pt x="0" y="117"/>
                    <a:pt x="0" y="1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6" y="0"/>
                    <a:pt x="126" y="0"/>
                    <a:pt x="126" y="0"/>
                  </a:cubicBez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94" name="Freeform 227">
              <a:extLst>
                <a:ext uri="{FF2B5EF4-FFF2-40B4-BE49-F238E27FC236}">
                  <a16:creationId xmlns:a16="http://schemas.microsoft.com/office/drawing/2014/main" id="{D8724291-7860-4344-857D-F9B409F55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480" y="5655241"/>
              <a:ext cx="237496" cy="237496"/>
            </a:xfrm>
            <a:custGeom>
              <a:avLst/>
              <a:gdLst>
                <a:gd name="T0" fmla="*/ 27 w 95"/>
                <a:gd name="T1" fmla="*/ 85 h 95"/>
                <a:gd name="T2" fmla="*/ 13 w 95"/>
                <a:gd name="T3" fmla="*/ 92 h 95"/>
                <a:gd name="T4" fmla="*/ 7 w 95"/>
                <a:gd name="T5" fmla="*/ 94 h 95"/>
                <a:gd name="T6" fmla="*/ 1 w 95"/>
                <a:gd name="T7" fmla="*/ 88 h 95"/>
                <a:gd name="T8" fmla="*/ 3 w 95"/>
                <a:gd name="T9" fmla="*/ 82 h 95"/>
                <a:gd name="T10" fmla="*/ 10 w 95"/>
                <a:gd name="T11" fmla="*/ 68 h 95"/>
                <a:gd name="T12" fmla="*/ 75 w 95"/>
                <a:gd name="T13" fmla="*/ 4 h 95"/>
                <a:gd name="T14" fmla="*/ 86 w 95"/>
                <a:gd name="T15" fmla="*/ 4 h 95"/>
                <a:gd name="T16" fmla="*/ 91 w 95"/>
                <a:gd name="T17" fmla="*/ 9 h 95"/>
                <a:gd name="T18" fmla="*/ 91 w 95"/>
                <a:gd name="T19" fmla="*/ 20 h 95"/>
                <a:gd name="T20" fmla="*/ 27 w 95"/>
                <a:gd name="T21" fmla="*/ 8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95">
                  <a:moveTo>
                    <a:pt x="27" y="85"/>
                  </a:moveTo>
                  <a:cubicBezTo>
                    <a:pt x="24" y="88"/>
                    <a:pt x="18" y="91"/>
                    <a:pt x="13" y="92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3" y="95"/>
                    <a:pt x="0" y="92"/>
                    <a:pt x="1" y="88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4" y="78"/>
                    <a:pt x="7" y="72"/>
                    <a:pt x="10" y="68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8" y="0"/>
                    <a:pt x="83" y="0"/>
                    <a:pt x="86" y="4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5" y="12"/>
                    <a:pt x="95" y="17"/>
                    <a:pt x="91" y="20"/>
                  </a:cubicBezTo>
                  <a:lnTo>
                    <a:pt x="27" y="85"/>
                  </a:lnTo>
                  <a:close/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95" name="Freeform 228">
              <a:extLst>
                <a:ext uri="{FF2B5EF4-FFF2-40B4-BE49-F238E27FC236}">
                  <a16:creationId xmlns:a16="http://schemas.microsoft.com/office/drawing/2014/main" id="{DEC26541-4B37-44E9-B213-067BDB23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758" y="5783017"/>
              <a:ext cx="218052" cy="197219"/>
            </a:xfrm>
            <a:custGeom>
              <a:avLst/>
              <a:gdLst>
                <a:gd name="T0" fmla="*/ 94 w 157"/>
                <a:gd name="T1" fmla="*/ 0 h 142"/>
                <a:gd name="T2" fmla="*/ 0 w 157"/>
                <a:gd name="T3" fmla="*/ 0 h 142"/>
                <a:gd name="T4" fmla="*/ 0 w 157"/>
                <a:gd name="T5" fmla="*/ 142 h 142"/>
                <a:gd name="T6" fmla="*/ 157 w 157"/>
                <a:gd name="T7" fmla="*/ 142 h 142"/>
                <a:gd name="T8" fmla="*/ 157 w 157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42">
                  <a:moveTo>
                    <a:pt x="94" y="0"/>
                  </a:moveTo>
                  <a:lnTo>
                    <a:pt x="0" y="0"/>
                  </a:lnTo>
                  <a:lnTo>
                    <a:pt x="0" y="142"/>
                  </a:lnTo>
                  <a:lnTo>
                    <a:pt x="157" y="142"/>
                  </a:lnTo>
                  <a:lnTo>
                    <a:pt x="157" y="0"/>
                  </a:ln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96" name="Rectangle 229">
              <a:extLst>
                <a:ext uri="{FF2B5EF4-FFF2-40B4-BE49-F238E27FC236}">
                  <a16:creationId xmlns:a16="http://schemas.microsoft.com/office/drawing/2014/main" id="{37DDB2E1-637E-4F66-BC1D-633623FCA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315" y="5783017"/>
              <a:ext cx="52777" cy="47221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97" name="Rectangle 230">
              <a:extLst>
                <a:ext uri="{FF2B5EF4-FFF2-40B4-BE49-F238E27FC236}">
                  <a16:creationId xmlns:a16="http://schemas.microsoft.com/office/drawing/2014/main" id="{BEC12820-0D1D-43D2-B504-EC52C5187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315" y="5858016"/>
              <a:ext cx="52777" cy="47221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  <p:sp>
          <p:nvSpPr>
            <p:cNvPr id="298" name="Rectangle 231">
              <a:extLst>
                <a:ext uri="{FF2B5EF4-FFF2-40B4-BE49-F238E27FC236}">
                  <a16:creationId xmlns:a16="http://schemas.microsoft.com/office/drawing/2014/main" id="{2E59653F-EB8D-47E5-8469-2F24A9466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315" y="5933015"/>
              <a:ext cx="52777" cy="47221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pPr defTabSz="1218956">
                <a:defRPr/>
              </a:pPr>
              <a:endParaRPr lang="zh-CN" altLang="en-US" sz="1999" kern="0">
                <a:solidFill>
                  <a:srgbClr val="1D1D1A"/>
                </a:solidFill>
              </a:endParaRPr>
            </a:p>
          </p:txBody>
        </p:sp>
      </p:grpSp>
      <p:sp>
        <p:nvSpPr>
          <p:cNvPr id="299" name="TextBox 30">
            <a:extLst>
              <a:ext uri="{FF2B5EF4-FFF2-40B4-BE49-F238E27FC236}">
                <a16:creationId xmlns:a16="http://schemas.microsoft.com/office/drawing/2014/main" id="{4C501E38-21CE-499D-B7EF-F7FBC6812DD6}"/>
              </a:ext>
            </a:extLst>
          </p:cNvPr>
          <p:cNvSpPr txBox="1"/>
          <p:nvPr/>
        </p:nvSpPr>
        <p:spPr>
          <a:xfrm>
            <a:off x="7995743" y="330128"/>
            <a:ext cx="4661577" cy="999179"/>
          </a:xfrm>
          <a:prstGeom prst="rect">
            <a:avLst/>
          </a:prstGeom>
          <a:noFill/>
        </p:spPr>
        <p:txBody>
          <a:bodyPr wrap="square" lIns="121871" tIns="60936" rIns="121871" bIns="60936" rtlCol="0">
            <a:spAutoFit/>
          </a:bodyPr>
          <a:lstStyle/>
          <a:p>
            <a:pPr defTabSz="9140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kern="0" dirty="0">
                <a:solidFill>
                  <a:srgbClr val="000000"/>
                </a:solidFill>
                <a:ea typeface="微软雅黑" pitchFamily="34" charset="-122"/>
              </a:rPr>
              <a:t>Integrated management of storage, computing, and network devices</a:t>
            </a:r>
            <a:endParaRPr lang="en-US" altLang="zh-CN" sz="1999" kern="0" dirty="0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300" name="TextBox 30">
            <a:extLst>
              <a:ext uri="{FF2B5EF4-FFF2-40B4-BE49-F238E27FC236}">
                <a16:creationId xmlns:a16="http://schemas.microsoft.com/office/drawing/2014/main" id="{D814ED11-ADA6-4C02-9882-BAA3CF0D5B92}"/>
              </a:ext>
            </a:extLst>
          </p:cNvPr>
          <p:cNvSpPr txBox="1"/>
          <p:nvPr/>
        </p:nvSpPr>
        <p:spPr>
          <a:xfrm>
            <a:off x="7979301" y="1450316"/>
            <a:ext cx="3899389" cy="537694"/>
          </a:xfrm>
          <a:prstGeom prst="rect">
            <a:avLst/>
          </a:prstGeom>
          <a:noFill/>
        </p:spPr>
        <p:txBody>
          <a:bodyPr wrap="square" lIns="121871" tIns="60936" rIns="121871" bIns="60936" rtlCol="0">
            <a:spAutoFit/>
          </a:bodyPr>
          <a:lstStyle/>
          <a:p>
            <a:pPr defTabSz="9140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99" kern="0" dirty="0">
                <a:solidFill>
                  <a:srgbClr val="000000"/>
                </a:solidFill>
                <a:ea typeface="微软雅黑" pitchFamily="34" charset="-122"/>
              </a:rPr>
              <a:t>Virtual Resource Management</a:t>
            </a:r>
          </a:p>
        </p:txBody>
      </p:sp>
      <p:sp>
        <p:nvSpPr>
          <p:cNvPr id="301" name="Freeform 241">
            <a:extLst>
              <a:ext uri="{FF2B5EF4-FFF2-40B4-BE49-F238E27FC236}">
                <a16:creationId xmlns:a16="http://schemas.microsoft.com/office/drawing/2014/main" id="{71535F9C-05E6-4B94-999C-72CB41BBFF09}"/>
              </a:ext>
            </a:extLst>
          </p:cNvPr>
          <p:cNvSpPr>
            <a:spLocks noEditPoints="1"/>
          </p:cNvSpPr>
          <p:nvPr/>
        </p:nvSpPr>
        <p:spPr bwMode="auto">
          <a:xfrm>
            <a:off x="7254639" y="1570055"/>
            <a:ext cx="339540" cy="270626"/>
          </a:xfrm>
          <a:custGeom>
            <a:avLst/>
            <a:gdLst>
              <a:gd name="T0" fmla="*/ 172 w 176"/>
              <a:gd name="T1" fmla="*/ 168 h 168"/>
              <a:gd name="T2" fmla="*/ 96 w 176"/>
              <a:gd name="T3" fmla="*/ 156 h 168"/>
              <a:gd name="T4" fmla="*/ 97 w 176"/>
              <a:gd name="T5" fmla="*/ 92 h 168"/>
              <a:gd name="T6" fmla="*/ 172 w 176"/>
              <a:gd name="T7" fmla="*/ 92 h 168"/>
              <a:gd name="T8" fmla="*/ 176 w 176"/>
              <a:gd name="T9" fmla="*/ 164 h 168"/>
              <a:gd name="T10" fmla="*/ 172 w 176"/>
              <a:gd name="T11" fmla="*/ 168 h 168"/>
              <a:gd name="T12" fmla="*/ 168 w 176"/>
              <a:gd name="T13" fmla="*/ 160 h 168"/>
              <a:gd name="T14" fmla="*/ 104 w 176"/>
              <a:gd name="T15" fmla="*/ 99 h 168"/>
              <a:gd name="T16" fmla="*/ 80 w 176"/>
              <a:gd name="T17" fmla="*/ 156 h 168"/>
              <a:gd name="T18" fmla="*/ 64 w 176"/>
              <a:gd name="T19" fmla="*/ 154 h 168"/>
              <a:gd name="T20" fmla="*/ 0 w 176"/>
              <a:gd name="T21" fmla="*/ 140 h 168"/>
              <a:gd name="T22" fmla="*/ 1 w 176"/>
              <a:gd name="T23" fmla="*/ 89 h 168"/>
              <a:gd name="T24" fmla="*/ 36 w 176"/>
              <a:gd name="T25" fmla="*/ 90 h 168"/>
              <a:gd name="T26" fmla="*/ 84 w 176"/>
              <a:gd name="T27" fmla="*/ 96 h 168"/>
              <a:gd name="T28" fmla="*/ 83 w 176"/>
              <a:gd name="T29" fmla="*/ 155 h 168"/>
              <a:gd name="T30" fmla="*/ 8 w 176"/>
              <a:gd name="T31" fmla="*/ 137 h 168"/>
              <a:gd name="T32" fmla="*/ 76 w 176"/>
              <a:gd name="T33" fmla="*/ 147 h 168"/>
              <a:gd name="T34" fmla="*/ 35 w 176"/>
              <a:gd name="T35" fmla="*/ 98 h 168"/>
              <a:gd name="T36" fmla="*/ 8 w 176"/>
              <a:gd name="T37" fmla="*/ 137 h 168"/>
              <a:gd name="T38" fmla="*/ 4 w 176"/>
              <a:gd name="T39" fmla="*/ 80 h 168"/>
              <a:gd name="T40" fmla="*/ 0 w 176"/>
              <a:gd name="T41" fmla="*/ 28 h 168"/>
              <a:gd name="T42" fmla="*/ 79 w 176"/>
              <a:gd name="T43" fmla="*/ 12 h 168"/>
              <a:gd name="T44" fmla="*/ 84 w 176"/>
              <a:gd name="T45" fmla="*/ 16 h 168"/>
              <a:gd name="T46" fmla="*/ 80 w 176"/>
              <a:gd name="T47" fmla="*/ 80 h 168"/>
              <a:gd name="T48" fmla="*/ 76 w 176"/>
              <a:gd name="T49" fmla="*/ 72 h 168"/>
              <a:gd name="T50" fmla="*/ 8 w 176"/>
              <a:gd name="T51" fmla="*/ 31 h 168"/>
              <a:gd name="T52" fmla="*/ 100 w 176"/>
              <a:gd name="T53" fmla="*/ 80 h 168"/>
              <a:gd name="T54" fmla="*/ 96 w 176"/>
              <a:gd name="T55" fmla="*/ 75 h 168"/>
              <a:gd name="T56" fmla="*/ 99 w 176"/>
              <a:gd name="T57" fmla="*/ 12 h 168"/>
              <a:gd name="T58" fmla="*/ 175 w 176"/>
              <a:gd name="T59" fmla="*/ 1 h 168"/>
              <a:gd name="T60" fmla="*/ 176 w 176"/>
              <a:gd name="T61" fmla="*/ 73 h 168"/>
              <a:gd name="T62" fmla="*/ 104 w 176"/>
              <a:gd name="T63" fmla="*/ 79 h 168"/>
              <a:gd name="T64" fmla="*/ 100 w 176"/>
              <a:gd name="T65" fmla="*/ 80 h 168"/>
              <a:gd name="T66" fmla="*/ 104 w 176"/>
              <a:gd name="T67" fmla="*/ 72 h 168"/>
              <a:gd name="T68" fmla="*/ 168 w 176"/>
              <a:gd name="T69" fmla="*/ 69 h 168"/>
              <a:gd name="T70" fmla="*/ 104 w 176"/>
              <a:gd name="T71" fmla="*/ 1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68">
                <a:moveTo>
                  <a:pt x="172" y="168"/>
                </a:moveTo>
                <a:cubicBezTo>
                  <a:pt x="172" y="168"/>
                  <a:pt x="172" y="168"/>
                  <a:pt x="172" y="168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98" y="160"/>
                  <a:pt x="96" y="158"/>
                  <a:pt x="96" y="156"/>
                </a:cubicBezTo>
                <a:cubicBezTo>
                  <a:pt x="96" y="95"/>
                  <a:pt x="96" y="95"/>
                  <a:pt x="96" y="95"/>
                </a:cubicBezTo>
                <a:cubicBezTo>
                  <a:pt x="96" y="93"/>
                  <a:pt x="96" y="92"/>
                  <a:pt x="97" y="92"/>
                </a:cubicBezTo>
                <a:cubicBezTo>
                  <a:pt x="98" y="91"/>
                  <a:pt x="99" y="90"/>
                  <a:pt x="100" y="91"/>
                </a:cubicBezTo>
                <a:cubicBezTo>
                  <a:pt x="132" y="91"/>
                  <a:pt x="148" y="92"/>
                  <a:pt x="172" y="92"/>
                </a:cubicBezTo>
                <a:cubicBezTo>
                  <a:pt x="174" y="92"/>
                  <a:pt x="176" y="94"/>
                  <a:pt x="176" y="96"/>
                </a:cubicBezTo>
                <a:cubicBezTo>
                  <a:pt x="176" y="164"/>
                  <a:pt x="176" y="164"/>
                  <a:pt x="176" y="164"/>
                </a:cubicBezTo>
                <a:cubicBezTo>
                  <a:pt x="176" y="165"/>
                  <a:pt x="176" y="166"/>
                  <a:pt x="175" y="167"/>
                </a:cubicBezTo>
                <a:cubicBezTo>
                  <a:pt x="174" y="168"/>
                  <a:pt x="173" y="168"/>
                  <a:pt x="172" y="168"/>
                </a:cubicBezTo>
                <a:close/>
                <a:moveTo>
                  <a:pt x="104" y="152"/>
                </a:moveTo>
                <a:cubicBezTo>
                  <a:pt x="168" y="160"/>
                  <a:pt x="168" y="160"/>
                  <a:pt x="168" y="160"/>
                </a:cubicBezTo>
                <a:cubicBezTo>
                  <a:pt x="168" y="100"/>
                  <a:pt x="168" y="100"/>
                  <a:pt x="168" y="100"/>
                </a:cubicBezTo>
                <a:cubicBezTo>
                  <a:pt x="147" y="100"/>
                  <a:pt x="132" y="99"/>
                  <a:pt x="104" y="99"/>
                </a:cubicBezTo>
                <a:lnTo>
                  <a:pt x="104" y="152"/>
                </a:lnTo>
                <a:close/>
                <a:moveTo>
                  <a:pt x="80" y="156"/>
                </a:moveTo>
                <a:cubicBezTo>
                  <a:pt x="80" y="156"/>
                  <a:pt x="80" y="156"/>
                  <a:pt x="79" y="156"/>
                </a:cubicBezTo>
                <a:cubicBezTo>
                  <a:pt x="64" y="154"/>
                  <a:pt x="64" y="154"/>
                  <a:pt x="64" y="154"/>
                </a:cubicBezTo>
                <a:cubicBezTo>
                  <a:pt x="41" y="150"/>
                  <a:pt x="23" y="148"/>
                  <a:pt x="3" y="144"/>
                </a:cubicBezTo>
                <a:cubicBezTo>
                  <a:pt x="1" y="144"/>
                  <a:pt x="0" y="142"/>
                  <a:pt x="0" y="140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1"/>
                  <a:pt x="0" y="90"/>
                  <a:pt x="1" y="89"/>
                </a:cubicBezTo>
                <a:cubicBezTo>
                  <a:pt x="2" y="88"/>
                  <a:pt x="3" y="88"/>
                  <a:pt x="4" y="88"/>
                </a:cubicBezTo>
                <a:cubicBezTo>
                  <a:pt x="15" y="88"/>
                  <a:pt x="25" y="89"/>
                  <a:pt x="36" y="90"/>
                </a:cubicBezTo>
                <a:cubicBezTo>
                  <a:pt x="49" y="91"/>
                  <a:pt x="63" y="92"/>
                  <a:pt x="80" y="92"/>
                </a:cubicBezTo>
                <a:cubicBezTo>
                  <a:pt x="82" y="92"/>
                  <a:pt x="84" y="94"/>
                  <a:pt x="84" y="96"/>
                </a:cubicBezTo>
                <a:cubicBezTo>
                  <a:pt x="84" y="152"/>
                  <a:pt x="84" y="152"/>
                  <a:pt x="84" y="152"/>
                </a:cubicBezTo>
                <a:cubicBezTo>
                  <a:pt x="84" y="153"/>
                  <a:pt x="83" y="154"/>
                  <a:pt x="83" y="155"/>
                </a:cubicBezTo>
                <a:cubicBezTo>
                  <a:pt x="82" y="156"/>
                  <a:pt x="81" y="156"/>
                  <a:pt x="80" y="156"/>
                </a:cubicBezTo>
                <a:close/>
                <a:moveTo>
                  <a:pt x="8" y="137"/>
                </a:moveTo>
                <a:cubicBezTo>
                  <a:pt x="26" y="140"/>
                  <a:pt x="43" y="143"/>
                  <a:pt x="65" y="146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61" y="99"/>
                  <a:pt x="48" y="99"/>
                  <a:pt x="35" y="98"/>
                </a:cubicBezTo>
                <a:cubicBezTo>
                  <a:pt x="26" y="97"/>
                  <a:pt x="17" y="96"/>
                  <a:pt x="8" y="96"/>
                </a:cubicBezTo>
                <a:lnTo>
                  <a:pt x="8" y="137"/>
                </a:lnTo>
                <a:close/>
                <a:moveTo>
                  <a:pt x="80" y="80"/>
                </a:moveTo>
                <a:cubicBezTo>
                  <a:pt x="4" y="80"/>
                  <a:pt x="4" y="80"/>
                  <a:pt x="4" y="80"/>
                </a:cubicBezTo>
                <a:cubicBezTo>
                  <a:pt x="2" y="80"/>
                  <a:pt x="0" y="78"/>
                  <a:pt x="0" y="7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6"/>
                  <a:pt x="1" y="24"/>
                  <a:pt x="3" y="24"/>
                </a:cubicBezTo>
                <a:cubicBezTo>
                  <a:pt x="79" y="12"/>
                  <a:pt x="79" y="12"/>
                  <a:pt x="79" y="12"/>
                </a:cubicBezTo>
                <a:cubicBezTo>
                  <a:pt x="81" y="12"/>
                  <a:pt x="82" y="12"/>
                  <a:pt x="83" y="13"/>
                </a:cubicBezTo>
                <a:cubicBezTo>
                  <a:pt x="83" y="14"/>
                  <a:pt x="84" y="15"/>
                  <a:pt x="84" y="16"/>
                </a:cubicBezTo>
                <a:cubicBezTo>
                  <a:pt x="84" y="76"/>
                  <a:pt x="84" y="76"/>
                  <a:pt x="84" y="76"/>
                </a:cubicBezTo>
                <a:cubicBezTo>
                  <a:pt x="84" y="78"/>
                  <a:pt x="82" y="80"/>
                  <a:pt x="80" y="80"/>
                </a:cubicBezTo>
                <a:close/>
                <a:moveTo>
                  <a:pt x="8" y="72"/>
                </a:moveTo>
                <a:cubicBezTo>
                  <a:pt x="76" y="72"/>
                  <a:pt x="76" y="72"/>
                  <a:pt x="76" y="72"/>
                </a:cubicBezTo>
                <a:cubicBezTo>
                  <a:pt x="76" y="21"/>
                  <a:pt x="76" y="21"/>
                  <a:pt x="76" y="21"/>
                </a:cubicBezTo>
                <a:cubicBezTo>
                  <a:pt x="8" y="31"/>
                  <a:pt x="8" y="31"/>
                  <a:pt x="8" y="31"/>
                </a:cubicBezTo>
                <a:lnTo>
                  <a:pt x="8" y="72"/>
                </a:lnTo>
                <a:close/>
                <a:moveTo>
                  <a:pt x="100" y="80"/>
                </a:moveTo>
                <a:cubicBezTo>
                  <a:pt x="99" y="80"/>
                  <a:pt x="98" y="79"/>
                  <a:pt x="97" y="78"/>
                </a:cubicBezTo>
                <a:cubicBezTo>
                  <a:pt x="96" y="77"/>
                  <a:pt x="96" y="76"/>
                  <a:pt x="96" y="75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4"/>
                  <a:pt x="97" y="12"/>
                  <a:pt x="99" y="12"/>
                </a:cubicBezTo>
                <a:cubicBezTo>
                  <a:pt x="171" y="0"/>
                  <a:pt x="171" y="0"/>
                  <a:pt x="171" y="0"/>
                </a:cubicBezTo>
                <a:cubicBezTo>
                  <a:pt x="173" y="0"/>
                  <a:pt x="174" y="0"/>
                  <a:pt x="175" y="1"/>
                </a:cubicBezTo>
                <a:cubicBezTo>
                  <a:pt x="175" y="2"/>
                  <a:pt x="176" y="3"/>
                  <a:pt x="176" y="4"/>
                </a:cubicBezTo>
                <a:cubicBezTo>
                  <a:pt x="176" y="73"/>
                  <a:pt x="176" y="73"/>
                  <a:pt x="176" y="73"/>
                </a:cubicBezTo>
                <a:cubicBezTo>
                  <a:pt x="176" y="75"/>
                  <a:pt x="174" y="77"/>
                  <a:pt x="172" y="77"/>
                </a:cubicBezTo>
                <a:cubicBezTo>
                  <a:pt x="149" y="78"/>
                  <a:pt x="134" y="79"/>
                  <a:pt x="104" y="79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00" y="80"/>
                  <a:pt x="100" y="80"/>
                  <a:pt x="100" y="80"/>
                </a:cubicBezTo>
                <a:close/>
                <a:moveTo>
                  <a:pt x="104" y="19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32" y="72"/>
                  <a:pt x="147" y="70"/>
                  <a:pt x="168" y="69"/>
                </a:cubicBezTo>
                <a:cubicBezTo>
                  <a:pt x="168" y="9"/>
                  <a:pt x="168" y="9"/>
                  <a:pt x="168" y="9"/>
                </a:cubicBezTo>
                <a:lnTo>
                  <a:pt x="104" y="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1218956">
              <a:defRPr/>
            </a:pPr>
            <a:endParaRPr lang="zh-CN" altLang="en-US" sz="1999" kern="0">
              <a:solidFill>
                <a:srgbClr val="1D1D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69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559BDE13-A00C-4364-A9C6-1C619E577D3A}"/>
              </a:ext>
            </a:extLst>
          </p:cNvPr>
          <p:cNvSpPr/>
          <p:nvPr/>
        </p:nvSpPr>
        <p:spPr>
          <a:xfrm>
            <a:off x="420243" y="5856514"/>
            <a:ext cx="2105858" cy="342090"/>
          </a:xfrm>
          <a:prstGeom prst="rect">
            <a:avLst/>
          </a:prstGeom>
          <a:solidFill>
            <a:srgbClr val="30B5C5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Branch/Center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743FD3-3407-4896-9ADB-7605BF51A914}"/>
              </a:ext>
            </a:extLst>
          </p:cNvPr>
          <p:cNvSpPr/>
          <p:nvPr/>
        </p:nvSpPr>
        <p:spPr>
          <a:xfrm>
            <a:off x="406951" y="6266759"/>
            <a:ext cx="3456871" cy="342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方正兰亭黑简体"/>
              </a:rPr>
              <a:t>ISV application appliance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D23760F-A5AA-4F9A-8133-90174CCC2158}"/>
              </a:ext>
            </a:extLst>
          </p:cNvPr>
          <p:cNvSpPr/>
          <p:nvPr/>
        </p:nvSpPr>
        <p:spPr>
          <a:xfrm rot="5400000">
            <a:off x="1828955" y="419217"/>
            <a:ext cx="702891" cy="2741866"/>
          </a:xfrm>
          <a:prstGeom prst="rect">
            <a:avLst/>
          </a:prstGeom>
          <a:solidFill>
            <a:srgbClr val="94DA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Physical, chemical, biological lab examination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2620A6-8A66-4766-8B92-C7BFABDEBFEF}"/>
              </a:ext>
            </a:extLst>
          </p:cNvPr>
          <p:cNvSpPr/>
          <p:nvPr/>
        </p:nvSpPr>
        <p:spPr>
          <a:xfrm rot="5400000">
            <a:off x="1809241" y="1846876"/>
            <a:ext cx="665585" cy="3212583"/>
          </a:xfrm>
          <a:prstGeom prst="rect">
            <a:avLst/>
          </a:prstGeom>
          <a:solidFill>
            <a:srgbClr val="94DA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Integration of district elementary education schools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45A0DFC9-476B-43F3-BC13-23B9564800E6}"/>
              </a:ext>
            </a:extLst>
          </p:cNvPr>
          <p:cNvSpPr/>
          <p:nvPr/>
        </p:nvSpPr>
        <p:spPr>
          <a:xfrm rot="5400000">
            <a:off x="5940907" y="570479"/>
            <a:ext cx="626643" cy="2270245"/>
          </a:xfrm>
          <a:prstGeom prst="rect">
            <a:avLst/>
          </a:prstGeom>
          <a:solidFill>
            <a:srgbClr val="94DA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Edge sites of central control stations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1021E213-B83A-49C4-8B4F-A5F168A27E54}"/>
              </a:ext>
            </a:extLst>
          </p:cNvPr>
          <p:cNvSpPr/>
          <p:nvPr/>
        </p:nvSpPr>
        <p:spPr>
          <a:xfrm rot="5400000">
            <a:off x="9988377" y="132053"/>
            <a:ext cx="626641" cy="3359690"/>
          </a:xfrm>
          <a:prstGeom prst="rect">
            <a:avLst/>
          </a:prstGeom>
          <a:solidFill>
            <a:srgbClr val="F6B7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Integrated design for small- and medium-sized IC enterprises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F3C89858-2314-482C-8B19-0383BD4FBC60}"/>
              </a:ext>
            </a:extLst>
          </p:cNvPr>
          <p:cNvSpPr/>
          <p:nvPr/>
        </p:nvSpPr>
        <p:spPr>
          <a:xfrm rot="5400000">
            <a:off x="9942894" y="3813598"/>
            <a:ext cx="566709" cy="2270245"/>
          </a:xfrm>
          <a:prstGeom prst="rect">
            <a:avLst/>
          </a:prstGeom>
          <a:solidFill>
            <a:srgbClr val="F6B7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Smart campus management</a:t>
            </a:r>
            <a:endParaRPr lang="en-US" altLang="zh-CN" kern="0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029AE1F2-5322-46A3-8A74-D7E3EC752EDE}"/>
              </a:ext>
            </a:extLst>
          </p:cNvPr>
          <p:cNvSpPr/>
          <p:nvPr/>
        </p:nvSpPr>
        <p:spPr>
          <a:xfrm rot="5400000">
            <a:off x="9898313" y="4526250"/>
            <a:ext cx="623709" cy="2270245"/>
          </a:xfrm>
          <a:prstGeom prst="rect">
            <a:avLst/>
          </a:prstGeom>
          <a:solidFill>
            <a:srgbClr val="F6B7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Application emergency takeover</a:t>
            </a:r>
            <a:endParaRPr lang="en-US" altLang="zh-CN" kern="0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C88D7F09-8A83-4A37-AECB-B0781329212F}"/>
              </a:ext>
            </a:extLst>
          </p:cNvPr>
          <p:cNvSpPr/>
          <p:nvPr/>
        </p:nvSpPr>
        <p:spPr>
          <a:xfrm rot="5400000">
            <a:off x="6023639" y="3046699"/>
            <a:ext cx="586220" cy="2270245"/>
          </a:xfrm>
          <a:prstGeom prst="rect">
            <a:avLst/>
          </a:prstGeom>
          <a:solidFill>
            <a:srgbClr val="F6B7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Enterprise document cloud</a:t>
            </a:r>
            <a:endParaRPr lang="en-US" altLang="zh-CN" kern="0" dirty="0">
              <a:solidFill>
                <a:srgbClr val="1D1D1A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29E43F48-93FA-4655-9DF6-3A9D88A05639}"/>
              </a:ext>
            </a:extLst>
          </p:cNvPr>
          <p:cNvSpPr/>
          <p:nvPr/>
        </p:nvSpPr>
        <p:spPr>
          <a:xfrm rot="5400000">
            <a:off x="1932779" y="860887"/>
            <a:ext cx="418507" cy="3470163"/>
          </a:xfrm>
          <a:prstGeom prst="rect">
            <a:avLst/>
          </a:prstGeom>
          <a:solidFill>
            <a:srgbClr val="F6B7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Internship and practice scenarios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2E8EA29D-3782-4FB1-B73C-DD902506FA35}"/>
              </a:ext>
            </a:extLst>
          </p:cNvPr>
          <p:cNvSpPr txBox="1"/>
          <p:nvPr/>
        </p:nvSpPr>
        <p:spPr>
          <a:xfrm>
            <a:off x="1129998" y="875805"/>
            <a:ext cx="2104325" cy="9676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28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Education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43CD263B-90D9-4CDB-ACED-09FBEA0C50D3}"/>
              </a:ext>
            </a:extLst>
          </p:cNvPr>
          <p:cNvSpPr txBox="1"/>
          <p:nvPr/>
        </p:nvSpPr>
        <p:spPr>
          <a:xfrm>
            <a:off x="4656770" y="2688309"/>
            <a:ext cx="3253628" cy="9676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28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Large enterprise</a:t>
            </a: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911EFB41-5096-4CEA-A325-FDFDD207B582}"/>
              </a:ext>
            </a:extLst>
          </p:cNvPr>
          <p:cNvSpPr/>
          <p:nvPr/>
        </p:nvSpPr>
        <p:spPr>
          <a:xfrm rot="5400000">
            <a:off x="6026356" y="2332627"/>
            <a:ext cx="514456" cy="2264375"/>
          </a:xfrm>
          <a:prstGeom prst="rect">
            <a:avLst/>
          </a:prstGeom>
          <a:solidFill>
            <a:srgbClr val="94DA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Supermarket chain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8089DEC6-55BA-4751-B867-1D4B97803581}"/>
              </a:ext>
            </a:extLst>
          </p:cNvPr>
          <p:cNvSpPr txBox="1"/>
          <p:nvPr/>
        </p:nvSpPr>
        <p:spPr>
          <a:xfrm>
            <a:off x="4757277" y="886510"/>
            <a:ext cx="2825964" cy="9676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28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Electric power</a:t>
            </a: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E93EB8BE-412A-4CEF-8EB0-DBE851D5F268}"/>
              </a:ext>
            </a:extLst>
          </p:cNvPr>
          <p:cNvSpPr txBox="1"/>
          <p:nvPr/>
        </p:nvSpPr>
        <p:spPr>
          <a:xfrm>
            <a:off x="8881887" y="1038313"/>
            <a:ext cx="2839623" cy="9676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28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Manufacturing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BAAE9906-3C5D-4775-A87B-7EE54AB6EA71}"/>
              </a:ext>
            </a:extLst>
          </p:cNvPr>
          <p:cNvSpPr txBox="1"/>
          <p:nvPr/>
        </p:nvSpPr>
        <p:spPr>
          <a:xfrm>
            <a:off x="8305671" y="4122799"/>
            <a:ext cx="3808991" cy="9676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28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Horizontal solutions</a:t>
            </a:r>
          </a:p>
        </p:txBody>
      </p:sp>
      <p:sp>
        <p:nvSpPr>
          <p:cNvPr id="32" name="Rectangle 40">
            <a:extLst>
              <a:ext uri="{FF2B5EF4-FFF2-40B4-BE49-F238E27FC236}">
                <a16:creationId xmlns:a16="http://schemas.microsoft.com/office/drawing/2014/main" id="{04EB319A-8B8C-469D-B9D3-1AB9BFEF5258}"/>
              </a:ext>
            </a:extLst>
          </p:cNvPr>
          <p:cNvSpPr/>
          <p:nvPr/>
        </p:nvSpPr>
        <p:spPr>
          <a:xfrm rot="5400000">
            <a:off x="10052308" y="1676058"/>
            <a:ext cx="626642" cy="2967350"/>
          </a:xfrm>
          <a:prstGeom prst="rect">
            <a:avLst/>
          </a:prstGeom>
          <a:solidFill>
            <a:srgbClr val="F6B7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Core services of small- and medium-sized hospitals</a:t>
            </a:r>
          </a:p>
        </p:txBody>
      </p:sp>
      <p:sp>
        <p:nvSpPr>
          <p:cNvPr id="33" name="TextBox 41">
            <a:extLst>
              <a:ext uri="{FF2B5EF4-FFF2-40B4-BE49-F238E27FC236}">
                <a16:creationId xmlns:a16="http://schemas.microsoft.com/office/drawing/2014/main" id="{AF2449CA-8C97-4C12-A372-F042A3C25A04}"/>
              </a:ext>
            </a:extLst>
          </p:cNvPr>
          <p:cNvSpPr txBox="1"/>
          <p:nvPr/>
        </p:nvSpPr>
        <p:spPr>
          <a:xfrm>
            <a:off x="9159257" y="2379983"/>
            <a:ext cx="2319982" cy="9676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112" fontAlgn="ctr">
              <a:defRPr/>
            </a:pPr>
            <a:r>
              <a:rPr lang="en-US" sz="2800" b="1" dirty="0">
                <a:solidFill>
                  <a:srgbClr val="1D1D1A"/>
                </a:solidFill>
                <a:latin typeface="Arial" panose="020B0604020202020204" pitchFamily="34" charset="0"/>
                <a:ea typeface="方正兰亭黑简体"/>
              </a:rPr>
              <a:t>Healthcare</a:t>
            </a:r>
          </a:p>
        </p:txBody>
      </p:sp>
      <p:sp>
        <p:nvSpPr>
          <p:cNvPr id="43" name="文本框 45">
            <a:extLst>
              <a:ext uri="{FF2B5EF4-FFF2-40B4-BE49-F238E27FC236}">
                <a16:creationId xmlns:a16="http://schemas.microsoft.com/office/drawing/2014/main" id="{CA33C0DA-BAC2-47CF-B582-FCB579C68297}"/>
              </a:ext>
            </a:extLst>
          </p:cNvPr>
          <p:cNvSpPr txBox="1"/>
          <p:nvPr/>
        </p:nvSpPr>
        <p:spPr>
          <a:xfrm>
            <a:off x="346314" y="148766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Joint Solutions with </a:t>
            </a:r>
            <a:r>
              <a:rPr lang="en-US" sz="2798" dirty="0" err="1"/>
              <a:t>FusionCompute</a:t>
            </a:r>
            <a:r>
              <a:rPr lang="en-US" sz="2798" dirty="0"/>
              <a:t> Ecosystem</a:t>
            </a:r>
          </a:p>
        </p:txBody>
      </p:sp>
    </p:spTree>
    <p:extLst>
      <p:ext uri="{BB962C8B-B14F-4D97-AF65-F5344CB8AC3E}">
        <p14:creationId xmlns:p14="http://schemas.microsoft.com/office/powerpoint/2010/main" val="2877140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矩形 179"/>
          <p:cNvSpPr/>
          <p:nvPr/>
        </p:nvSpPr>
        <p:spPr>
          <a:xfrm>
            <a:off x="388405" y="1085508"/>
            <a:ext cx="10790150" cy="1399381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defRPr/>
            </a:pPr>
            <a:endParaRPr lang="en-US" altLang="zh-CN" sz="1799" dirty="0"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01479" y="2878230"/>
            <a:ext cx="4803169" cy="3380788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defRPr/>
            </a:pPr>
            <a:endParaRPr lang="en-US" altLang="zh-CN" sz="1799" dirty="0"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" name="Freeform 8"/>
          <p:cNvSpPr/>
          <p:nvPr/>
        </p:nvSpPr>
        <p:spPr bwMode="auto">
          <a:xfrm>
            <a:off x="4719448" y="1206019"/>
            <a:ext cx="2284637" cy="900078"/>
          </a:xfrm>
          <a:custGeom>
            <a:avLst/>
            <a:gdLst/>
            <a:ahLst/>
            <a:cxnLst>
              <a:cxn ang="0">
                <a:pos x="5492" y="1876"/>
              </a:cxn>
              <a:cxn ang="0">
                <a:pos x="5426" y="1682"/>
              </a:cxn>
              <a:cxn ang="0">
                <a:pos x="5326" y="1506"/>
              </a:cxn>
              <a:cxn ang="0">
                <a:pos x="5198" y="1350"/>
              </a:cxn>
              <a:cxn ang="0">
                <a:pos x="5046" y="1220"/>
              </a:cxn>
              <a:cxn ang="0">
                <a:pos x="4874" y="1116"/>
              </a:cxn>
              <a:cxn ang="0">
                <a:pos x="4682" y="1042"/>
              </a:cxn>
              <a:cxn ang="0">
                <a:pos x="4476" y="1004"/>
              </a:cxn>
              <a:cxn ang="0">
                <a:pos x="4302" y="1002"/>
              </a:cxn>
              <a:cxn ang="0">
                <a:pos x="4184" y="898"/>
              </a:cxn>
              <a:cxn ang="0">
                <a:pos x="4060" y="694"/>
              </a:cxn>
              <a:cxn ang="0">
                <a:pos x="3908" y="512"/>
              </a:cxn>
              <a:cxn ang="0">
                <a:pos x="3732" y="352"/>
              </a:cxn>
              <a:cxn ang="0">
                <a:pos x="3534" y="218"/>
              </a:cxn>
              <a:cxn ang="0">
                <a:pos x="3316" y="114"/>
              </a:cxn>
              <a:cxn ang="0">
                <a:pos x="3084" y="42"/>
              </a:cxn>
              <a:cxn ang="0">
                <a:pos x="2838" y="4"/>
              </a:cxn>
              <a:cxn ang="0">
                <a:pos x="2630" y="2"/>
              </a:cxn>
              <a:cxn ang="0">
                <a:pos x="2318" y="46"/>
              </a:cxn>
              <a:cxn ang="0">
                <a:pos x="2026" y="146"/>
              </a:cxn>
              <a:cxn ang="0">
                <a:pos x="1764" y="296"/>
              </a:cxn>
              <a:cxn ang="0">
                <a:pos x="1532" y="490"/>
              </a:cxn>
              <a:cxn ang="0">
                <a:pos x="1340" y="724"/>
              </a:cxn>
              <a:cxn ang="0">
                <a:pos x="1194" y="988"/>
              </a:cxn>
              <a:cxn ang="0">
                <a:pos x="1096" y="1280"/>
              </a:cxn>
              <a:cxn ang="0">
                <a:pos x="1058" y="1514"/>
              </a:cxn>
              <a:cxn ang="0">
                <a:pos x="908" y="1500"/>
              </a:cxn>
              <a:cxn ang="0">
                <a:pos x="770" y="1510"/>
              </a:cxn>
              <a:cxn ang="0">
                <a:pos x="596" y="1556"/>
              </a:cxn>
              <a:cxn ang="0">
                <a:pos x="436" y="1632"/>
              </a:cxn>
              <a:cxn ang="0">
                <a:pos x="296" y="1736"/>
              </a:cxn>
              <a:cxn ang="0">
                <a:pos x="180" y="1864"/>
              </a:cxn>
              <a:cxn ang="0">
                <a:pos x="90" y="2014"/>
              </a:cxn>
              <a:cxn ang="0">
                <a:pos x="28" y="2182"/>
              </a:cxn>
              <a:cxn ang="0">
                <a:pos x="0" y="2362"/>
              </a:cxn>
              <a:cxn ang="0">
                <a:pos x="4" y="2500"/>
              </a:cxn>
              <a:cxn ang="0">
                <a:pos x="40" y="2678"/>
              </a:cxn>
              <a:cxn ang="0">
                <a:pos x="110" y="2840"/>
              </a:cxn>
              <a:cxn ang="0">
                <a:pos x="206" y="2986"/>
              </a:cxn>
              <a:cxn ang="0">
                <a:pos x="330" y="3108"/>
              </a:cxn>
              <a:cxn ang="0">
                <a:pos x="474" y="3206"/>
              </a:cxn>
              <a:cxn ang="0">
                <a:pos x="638" y="3276"/>
              </a:cxn>
              <a:cxn ang="0">
                <a:pos x="814" y="3312"/>
              </a:cxn>
              <a:cxn ang="0">
                <a:pos x="5486" y="3316"/>
              </a:cxn>
              <a:cxn ang="0">
                <a:pos x="5620" y="3302"/>
              </a:cxn>
              <a:cxn ang="0">
                <a:pos x="5746" y="3264"/>
              </a:cxn>
              <a:cxn ang="0">
                <a:pos x="5860" y="3202"/>
              </a:cxn>
              <a:cxn ang="0">
                <a:pos x="5958" y="3120"/>
              </a:cxn>
              <a:cxn ang="0">
                <a:pos x="6040" y="3022"/>
              </a:cxn>
              <a:cxn ang="0">
                <a:pos x="6102" y="2908"/>
              </a:cxn>
              <a:cxn ang="0">
                <a:pos x="6140" y="2782"/>
              </a:cxn>
              <a:cxn ang="0">
                <a:pos x="6154" y="2646"/>
              </a:cxn>
              <a:cxn ang="0">
                <a:pos x="6146" y="2548"/>
              </a:cxn>
              <a:cxn ang="0">
                <a:pos x="6116" y="2422"/>
              </a:cxn>
              <a:cxn ang="0">
                <a:pos x="6062" y="2308"/>
              </a:cxn>
              <a:cxn ang="0">
                <a:pos x="5988" y="2206"/>
              </a:cxn>
              <a:cxn ang="0">
                <a:pos x="5898" y="2120"/>
              </a:cxn>
              <a:cxn ang="0">
                <a:pos x="5792" y="2054"/>
              </a:cxn>
              <a:cxn ang="0">
                <a:pos x="5674" y="2006"/>
              </a:cxn>
              <a:cxn ang="0">
                <a:pos x="5546" y="1982"/>
              </a:cxn>
            </a:cxnLst>
            <a:rect l="0" t="0" r="r" b="b"/>
            <a:pathLst>
              <a:path w="6154" h="3316">
                <a:moveTo>
                  <a:pt x="5512" y="1980"/>
                </a:moveTo>
                <a:lnTo>
                  <a:pt x="5512" y="1980"/>
                </a:lnTo>
                <a:lnTo>
                  <a:pt x="5504" y="1928"/>
                </a:lnTo>
                <a:lnTo>
                  <a:pt x="5492" y="1876"/>
                </a:lnTo>
                <a:lnTo>
                  <a:pt x="5478" y="1826"/>
                </a:lnTo>
                <a:lnTo>
                  <a:pt x="5462" y="1778"/>
                </a:lnTo>
                <a:lnTo>
                  <a:pt x="5446" y="1730"/>
                </a:lnTo>
                <a:lnTo>
                  <a:pt x="5426" y="1682"/>
                </a:lnTo>
                <a:lnTo>
                  <a:pt x="5404" y="1636"/>
                </a:lnTo>
                <a:lnTo>
                  <a:pt x="5380" y="1592"/>
                </a:lnTo>
                <a:lnTo>
                  <a:pt x="5354" y="1548"/>
                </a:lnTo>
                <a:lnTo>
                  <a:pt x="5326" y="1506"/>
                </a:lnTo>
                <a:lnTo>
                  <a:pt x="5296" y="1466"/>
                </a:lnTo>
                <a:lnTo>
                  <a:pt x="5266" y="1426"/>
                </a:lnTo>
                <a:lnTo>
                  <a:pt x="5234" y="1388"/>
                </a:lnTo>
                <a:lnTo>
                  <a:pt x="5198" y="1350"/>
                </a:lnTo>
                <a:lnTo>
                  <a:pt x="5162" y="1316"/>
                </a:lnTo>
                <a:lnTo>
                  <a:pt x="5126" y="1282"/>
                </a:lnTo>
                <a:lnTo>
                  <a:pt x="5086" y="1250"/>
                </a:lnTo>
                <a:lnTo>
                  <a:pt x="5046" y="1220"/>
                </a:lnTo>
                <a:lnTo>
                  <a:pt x="5006" y="1190"/>
                </a:lnTo>
                <a:lnTo>
                  <a:pt x="4962" y="1164"/>
                </a:lnTo>
                <a:lnTo>
                  <a:pt x="4918" y="1138"/>
                </a:lnTo>
                <a:lnTo>
                  <a:pt x="4874" y="1116"/>
                </a:lnTo>
                <a:lnTo>
                  <a:pt x="4826" y="1094"/>
                </a:lnTo>
                <a:lnTo>
                  <a:pt x="4780" y="1074"/>
                </a:lnTo>
                <a:lnTo>
                  <a:pt x="4732" y="1058"/>
                </a:lnTo>
                <a:lnTo>
                  <a:pt x="4682" y="1042"/>
                </a:lnTo>
                <a:lnTo>
                  <a:pt x="4632" y="1030"/>
                </a:lnTo>
                <a:lnTo>
                  <a:pt x="4580" y="1020"/>
                </a:lnTo>
                <a:lnTo>
                  <a:pt x="4528" y="1010"/>
                </a:lnTo>
                <a:lnTo>
                  <a:pt x="4476" y="1004"/>
                </a:lnTo>
                <a:lnTo>
                  <a:pt x="4422" y="1002"/>
                </a:lnTo>
                <a:lnTo>
                  <a:pt x="4368" y="1000"/>
                </a:lnTo>
                <a:lnTo>
                  <a:pt x="4368" y="1000"/>
                </a:lnTo>
                <a:lnTo>
                  <a:pt x="4302" y="1002"/>
                </a:lnTo>
                <a:lnTo>
                  <a:pt x="4236" y="1008"/>
                </a:lnTo>
                <a:lnTo>
                  <a:pt x="4236" y="1008"/>
                </a:lnTo>
                <a:lnTo>
                  <a:pt x="4212" y="952"/>
                </a:lnTo>
                <a:lnTo>
                  <a:pt x="4184" y="898"/>
                </a:lnTo>
                <a:lnTo>
                  <a:pt x="4156" y="846"/>
                </a:lnTo>
                <a:lnTo>
                  <a:pt x="4126" y="794"/>
                </a:lnTo>
                <a:lnTo>
                  <a:pt x="4094" y="744"/>
                </a:lnTo>
                <a:lnTo>
                  <a:pt x="4060" y="694"/>
                </a:lnTo>
                <a:lnTo>
                  <a:pt x="4024" y="646"/>
                </a:lnTo>
                <a:lnTo>
                  <a:pt x="3988" y="600"/>
                </a:lnTo>
                <a:lnTo>
                  <a:pt x="3948" y="554"/>
                </a:lnTo>
                <a:lnTo>
                  <a:pt x="3908" y="512"/>
                </a:lnTo>
                <a:lnTo>
                  <a:pt x="3866" y="470"/>
                </a:lnTo>
                <a:lnTo>
                  <a:pt x="3822" y="428"/>
                </a:lnTo>
                <a:lnTo>
                  <a:pt x="3778" y="390"/>
                </a:lnTo>
                <a:lnTo>
                  <a:pt x="3732" y="352"/>
                </a:lnTo>
                <a:lnTo>
                  <a:pt x="3684" y="316"/>
                </a:lnTo>
                <a:lnTo>
                  <a:pt x="3636" y="282"/>
                </a:lnTo>
                <a:lnTo>
                  <a:pt x="3586" y="248"/>
                </a:lnTo>
                <a:lnTo>
                  <a:pt x="3534" y="218"/>
                </a:lnTo>
                <a:lnTo>
                  <a:pt x="3482" y="190"/>
                </a:lnTo>
                <a:lnTo>
                  <a:pt x="3428" y="162"/>
                </a:lnTo>
                <a:lnTo>
                  <a:pt x="3372" y="138"/>
                </a:lnTo>
                <a:lnTo>
                  <a:pt x="3316" y="114"/>
                </a:lnTo>
                <a:lnTo>
                  <a:pt x="3260" y="92"/>
                </a:lnTo>
                <a:lnTo>
                  <a:pt x="3202" y="74"/>
                </a:lnTo>
                <a:lnTo>
                  <a:pt x="3144" y="56"/>
                </a:lnTo>
                <a:lnTo>
                  <a:pt x="3084" y="42"/>
                </a:lnTo>
                <a:lnTo>
                  <a:pt x="3024" y="30"/>
                </a:lnTo>
                <a:lnTo>
                  <a:pt x="2962" y="18"/>
                </a:lnTo>
                <a:lnTo>
                  <a:pt x="2900" y="10"/>
                </a:lnTo>
                <a:lnTo>
                  <a:pt x="2838" y="4"/>
                </a:lnTo>
                <a:lnTo>
                  <a:pt x="2774" y="0"/>
                </a:lnTo>
                <a:lnTo>
                  <a:pt x="2710" y="0"/>
                </a:lnTo>
                <a:lnTo>
                  <a:pt x="2710" y="0"/>
                </a:lnTo>
                <a:lnTo>
                  <a:pt x="2630" y="2"/>
                </a:lnTo>
                <a:lnTo>
                  <a:pt x="2550" y="8"/>
                </a:lnTo>
                <a:lnTo>
                  <a:pt x="2472" y="16"/>
                </a:lnTo>
                <a:lnTo>
                  <a:pt x="2394" y="30"/>
                </a:lnTo>
                <a:lnTo>
                  <a:pt x="2318" y="46"/>
                </a:lnTo>
                <a:lnTo>
                  <a:pt x="2242" y="66"/>
                </a:lnTo>
                <a:lnTo>
                  <a:pt x="2168" y="90"/>
                </a:lnTo>
                <a:lnTo>
                  <a:pt x="2096" y="116"/>
                </a:lnTo>
                <a:lnTo>
                  <a:pt x="2026" y="146"/>
                </a:lnTo>
                <a:lnTo>
                  <a:pt x="1958" y="180"/>
                </a:lnTo>
                <a:lnTo>
                  <a:pt x="1892" y="216"/>
                </a:lnTo>
                <a:lnTo>
                  <a:pt x="1826" y="256"/>
                </a:lnTo>
                <a:lnTo>
                  <a:pt x="1764" y="296"/>
                </a:lnTo>
                <a:lnTo>
                  <a:pt x="1702" y="342"/>
                </a:lnTo>
                <a:lnTo>
                  <a:pt x="1644" y="388"/>
                </a:lnTo>
                <a:lnTo>
                  <a:pt x="1586" y="438"/>
                </a:lnTo>
                <a:lnTo>
                  <a:pt x="1532" y="490"/>
                </a:lnTo>
                <a:lnTo>
                  <a:pt x="1480" y="546"/>
                </a:lnTo>
                <a:lnTo>
                  <a:pt x="1432" y="602"/>
                </a:lnTo>
                <a:lnTo>
                  <a:pt x="1386" y="662"/>
                </a:lnTo>
                <a:lnTo>
                  <a:pt x="1340" y="724"/>
                </a:lnTo>
                <a:lnTo>
                  <a:pt x="1300" y="786"/>
                </a:lnTo>
                <a:lnTo>
                  <a:pt x="1262" y="852"/>
                </a:lnTo>
                <a:lnTo>
                  <a:pt x="1226" y="920"/>
                </a:lnTo>
                <a:lnTo>
                  <a:pt x="1194" y="988"/>
                </a:lnTo>
                <a:lnTo>
                  <a:pt x="1164" y="1058"/>
                </a:lnTo>
                <a:lnTo>
                  <a:pt x="1138" y="1132"/>
                </a:lnTo>
                <a:lnTo>
                  <a:pt x="1116" y="1204"/>
                </a:lnTo>
                <a:lnTo>
                  <a:pt x="1096" y="1280"/>
                </a:lnTo>
                <a:lnTo>
                  <a:pt x="1080" y="1356"/>
                </a:lnTo>
                <a:lnTo>
                  <a:pt x="1068" y="1434"/>
                </a:lnTo>
                <a:lnTo>
                  <a:pt x="1058" y="1514"/>
                </a:lnTo>
                <a:lnTo>
                  <a:pt x="1058" y="1514"/>
                </a:lnTo>
                <a:lnTo>
                  <a:pt x="1022" y="1508"/>
                </a:lnTo>
                <a:lnTo>
                  <a:pt x="984" y="1504"/>
                </a:lnTo>
                <a:lnTo>
                  <a:pt x="946" y="1500"/>
                </a:lnTo>
                <a:lnTo>
                  <a:pt x="908" y="1500"/>
                </a:lnTo>
                <a:lnTo>
                  <a:pt x="908" y="1500"/>
                </a:lnTo>
                <a:lnTo>
                  <a:pt x="860" y="1502"/>
                </a:lnTo>
                <a:lnTo>
                  <a:pt x="814" y="1504"/>
                </a:lnTo>
                <a:lnTo>
                  <a:pt x="770" y="1510"/>
                </a:lnTo>
                <a:lnTo>
                  <a:pt x="724" y="1518"/>
                </a:lnTo>
                <a:lnTo>
                  <a:pt x="680" y="1528"/>
                </a:lnTo>
                <a:lnTo>
                  <a:pt x="638" y="1540"/>
                </a:lnTo>
                <a:lnTo>
                  <a:pt x="596" y="1556"/>
                </a:lnTo>
                <a:lnTo>
                  <a:pt x="554" y="1572"/>
                </a:lnTo>
                <a:lnTo>
                  <a:pt x="514" y="1590"/>
                </a:lnTo>
                <a:lnTo>
                  <a:pt x="474" y="1610"/>
                </a:lnTo>
                <a:lnTo>
                  <a:pt x="436" y="1632"/>
                </a:lnTo>
                <a:lnTo>
                  <a:pt x="400" y="1656"/>
                </a:lnTo>
                <a:lnTo>
                  <a:pt x="364" y="1680"/>
                </a:lnTo>
                <a:lnTo>
                  <a:pt x="330" y="1708"/>
                </a:lnTo>
                <a:lnTo>
                  <a:pt x="296" y="1736"/>
                </a:lnTo>
                <a:lnTo>
                  <a:pt x="266" y="1766"/>
                </a:lnTo>
                <a:lnTo>
                  <a:pt x="236" y="1798"/>
                </a:lnTo>
                <a:lnTo>
                  <a:pt x="206" y="1830"/>
                </a:lnTo>
                <a:lnTo>
                  <a:pt x="180" y="1864"/>
                </a:lnTo>
                <a:lnTo>
                  <a:pt x="154" y="1900"/>
                </a:lnTo>
                <a:lnTo>
                  <a:pt x="130" y="1938"/>
                </a:lnTo>
                <a:lnTo>
                  <a:pt x="110" y="1976"/>
                </a:lnTo>
                <a:lnTo>
                  <a:pt x="90" y="2014"/>
                </a:lnTo>
                <a:lnTo>
                  <a:pt x="70" y="2054"/>
                </a:lnTo>
                <a:lnTo>
                  <a:pt x="54" y="2096"/>
                </a:lnTo>
                <a:lnTo>
                  <a:pt x="40" y="2138"/>
                </a:lnTo>
                <a:lnTo>
                  <a:pt x="28" y="2182"/>
                </a:lnTo>
                <a:lnTo>
                  <a:pt x="18" y="2224"/>
                </a:lnTo>
                <a:lnTo>
                  <a:pt x="10" y="2270"/>
                </a:lnTo>
                <a:lnTo>
                  <a:pt x="4" y="2316"/>
                </a:lnTo>
                <a:lnTo>
                  <a:pt x="0" y="2362"/>
                </a:lnTo>
                <a:lnTo>
                  <a:pt x="0" y="2408"/>
                </a:lnTo>
                <a:lnTo>
                  <a:pt x="0" y="2408"/>
                </a:lnTo>
                <a:lnTo>
                  <a:pt x="0" y="2454"/>
                </a:lnTo>
                <a:lnTo>
                  <a:pt x="4" y="2500"/>
                </a:lnTo>
                <a:lnTo>
                  <a:pt x="10" y="2546"/>
                </a:lnTo>
                <a:lnTo>
                  <a:pt x="18" y="2590"/>
                </a:lnTo>
                <a:lnTo>
                  <a:pt x="28" y="2634"/>
                </a:lnTo>
                <a:lnTo>
                  <a:pt x="40" y="2678"/>
                </a:lnTo>
                <a:lnTo>
                  <a:pt x="54" y="2720"/>
                </a:lnTo>
                <a:lnTo>
                  <a:pt x="70" y="2762"/>
                </a:lnTo>
                <a:lnTo>
                  <a:pt x="90" y="2802"/>
                </a:lnTo>
                <a:lnTo>
                  <a:pt x="110" y="2840"/>
                </a:lnTo>
                <a:lnTo>
                  <a:pt x="130" y="2878"/>
                </a:lnTo>
                <a:lnTo>
                  <a:pt x="154" y="2916"/>
                </a:lnTo>
                <a:lnTo>
                  <a:pt x="180" y="2952"/>
                </a:lnTo>
                <a:lnTo>
                  <a:pt x="206" y="2986"/>
                </a:lnTo>
                <a:lnTo>
                  <a:pt x="236" y="3018"/>
                </a:lnTo>
                <a:lnTo>
                  <a:pt x="266" y="3050"/>
                </a:lnTo>
                <a:lnTo>
                  <a:pt x="296" y="3080"/>
                </a:lnTo>
                <a:lnTo>
                  <a:pt x="330" y="3108"/>
                </a:lnTo>
                <a:lnTo>
                  <a:pt x="364" y="3136"/>
                </a:lnTo>
                <a:lnTo>
                  <a:pt x="400" y="3160"/>
                </a:lnTo>
                <a:lnTo>
                  <a:pt x="436" y="3184"/>
                </a:lnTo>
                <a:lnTo>
                  <a:pt x="474" y="3206"/>
                </a:lnTo>
                <a:lnTo>
                  <a:pt x="514" y="3226"/>
                </a:lnTo>
                <a:lnTo>
                  <a:pt x="554" y="3244"/>
                </a:lnTo>
                <a:lnTo>
                  <a:pt x="596" y="3260"/>
                </a:lnTo>
                <a:lnTo>
                  <a:pt x="638" y="3276"/>
                </a:lnTo>
                <a:lnTo>
                  <a:pt x="680" y="3288"/>
                </a:lnTo>
                <a:lnTo>
                  <a:pt x="724" y="3298"/>
                </a:lnTo>
                <a:lnTo>
                  <a:pt x="770" y="3306"/>
                </a:lnTo>
                <a:lnTo>
                  <a:pt x="814" y="3312"/>
                </a:lnTo>
                <a:lnTo>
                  <a:pt x="860" y="3314"/>
                </a:lnTo>
                <a:lnTo>
                  <a:pt x="908" y="3316"/>
                </a:lnTo>
                <a:lnTo>
                  <a:pt x="5486" y="3316"/>
                </a:lnTo>
                <a:lnTo>
                  <a:pt x="5486" y="3316"/>
                </a:lnTo>
                <a:lnTo>
                  <a:pt x="5520" y="3316"/>
                </a:lnTo>
                <a:lnTo>
                  <a:pt x="5554" y="3312"/>
                </a:lnTo>
                <a:lnTo>
                  <a:pt x="5588" y="3308"/>
                </a:lnTo>
                <a:lnTo>
                  <a:pt x="5620" y="3302"/>
                </a:lnTo>
                <a:lnTo>
                  <a:pt x="5652" y="3294"/>
                </a:lnTo>
                <a:lnTo>
                  <a:pt x="5684" y="3286"/>
                </a:lnTo>
                <a:lnTo>
                  <a:pt x="5716" y="3276"/>
                </a:lnTo>
                <a:lnTo>
                  <a:pt x="5746" y="3264"/>
                </a:lnTo>
                <a:lnTo>
                  <a:pt x="5776" y="3250"/>
                </a:lnTo>
                <a:lnTo>
                  <a:pt x="5804" y="3236"/>
                </a:lnTo>
                <a:lnTo>
                  <a:pt x="5832" y="3220"/>
                </a:lnTo>
                <a:lnTo>
                  <a:pt x="5860" y="3202"/>
                </a:lnTo>
                <a:lnTo>
                  <a:pt x="5886" y="3184"/>
                </a:lnTo>
                <a:lnTo>
                  <a:pt x="5910" y="3164"/>
                </a:lnTo>
                <a:lnTo>
                  <a:pt x="5934" y="3142"/>
                </a:lnTo>
                <a:lnTo>
                  <a:pt x="5958" y="3120"/>
                </a:lnTo>
                <a:lnTo>
                  <a:pt x="5980" y="3096"/>
                </a:lnTo>
                <a:lnTo>
                  <a:pt x="6002" y="3072"/>
                </a:lnTo>
                <a:lnTo>
                  <a:pt x="6022" y="3048"/>
                </a:lnTo>
                <a:lnTo>
                  <a:pt x="6040" y="3022"/>
                </a:lnTo>
                <a:lnTo>
                  <a:pt x="6058" y="2994"/>
                </a:lnTo>
                <a:lnTo>
                  <a:pt x="6074" y="2966"/>
                </a:lnTo>
                <a:lnTo>
                  <a:pt x="6088" y="2938"/>
                </a:lnTo>
                <a:lnTo>
                  <a:pt x="6102" y="2908"/>
                </a:lnTo>
                <a:lnTo>
                  <a:pt x="6114" y="2878"/>
                </a:lnTo>
                <a:lnTo>
                  <a:pt x="6124" y="2846"/>
                </a:lnTo>
                <a:lnTo>
                  <a:pt x="6134" y="2814"/>
                </a:lnTo>
                <a:lnTo>
                  <a:pt x="6140" y="2782"/>
                </a:lnTo>
                <a:lnTo>
                  <a:pt x="6146" y="2748"/>
                </a:lnTo>
                <a:lnTo>
                  <a:pt x="6150" y="2716"/>
                </a:lnTo>
                <a:lnTo>
                  <a:pt x="6154" y="2682"/>
                </a:lnTo>
                <a:lnTo>
                  <a:pt x="6154" y="2646"/>
                </a:lnTo>
                <a:lnTo>
                  <a:pt x="6154" y="2646"/>
                </a:lnTo>
                <a:lnTo>
                  <a:pt x="6154" y="2614"/>
                </a:lnTo>
                <a:lnTo>
                  <a:pt x="6150" y="2580"/>
                </a:lnTo>
                <a:lnTo>
                  <a:pt x="6146" y="2548"/>
                </a:lnTo>
                <a:lnTo>
                  <a:pt x="6142" y="2516"/>
                </a:lnTo>
                <a:lnTo>
                  <a:pt x="6134" y="2484"/>
                </a:lnTo>
                <a:lnTo>
                  <a:pt x="6126" y="2452"/>
                </a:lnTo>
                <a:lnTo>
                  <a:pt x="6116" y="2422"/>
                </a:lnTo>
                <a:lnTo>
                  <a:pt x="6104" y="2392"/>
                </a:lnTo>
                <a:lnTo>
                  <a:pt x="6092" y="2364"/>
                </a:lnTo>
                <a:lnTo>
                  <a:pt x="6078" y="2336"/>
                </a:lnTo>
                <a:lnTo>
                  <a:pt x="6062" y="2308"/>
                </a:lnTo>
                <a:lnTo>
                  <a:pt x="6046" y="2282"/>
                </a:lnTo>
                <a:lnTo>
                  <a:pt x="6028" y="2256"/>
                </a:lnTo>
                <a:lnTo>
                  <a:pt x="6008" y="2230"/>
                </a:lnTo>
                <a:lnTo>
                  <a:pt x="5988" y="2206"/>
                </a:lnTo>
                <a:lnTo>
                  <a:pt x="5968" y="2184"/>
                </a:lnTo>
                <a:lnTo>
                  <a:pt x="5946" y="2162"/>
                </a:lnTo>
                <a:lnTo>
                  <a:pt x="5922" y="2140"/>
                </a:lnTo>
                <a:lnTo>
                  <a:pt x="5898" y="2120"/>
                </a:lnTo>
                <a:lnTo>
                  <a:pt x="5872" y="2102"/>
                </a:lnTo>
                <a:lnTo>
                  <a:pt x="5846" y="2084"/>
                </a:lnTo>
                <a:lnTo>
                  <a:pt x="5820" y="2068"/>
                </a:lnTo>
                <a:lnTo>
                  <a:pt x="5792" y="2054"/>
                </a:lnTo>
                <a:lnTo>
                  <a:pt x="5764" y="2040"/>
                </a:lnTo>
                <a:lnTo>
                  <a:pt x="5734" y="2026"/>
                </a:lnTo>
                <a:lnTo>
                  <a:pt x="5704" y="2016"/>
                </a:lnTo>
                <a:lnTo>
                  <a:pt x="5674" y="2006"/>
                </a:lnTo>
                <a:lnTo>
                  <a:pt x="5642" y="1998"/>
                </a:lnTo>
                <a:lnTo>
                  <a:pt x="5612" y="1990"/>
                </a:lnTo>
                <a:lnTo>
                  <a:pt x="5578" y="1986"/>
                </a:lnTo>
                <a:lnTo>
                  <a:pt x="5546" y="1982"/>
                </a:lnTo>
                <a:lnTo>
                  <a:pt x="5512" y="1980"/>
                </a:lnTo>
                <a:lnTo>
                  <a:pt x="5512" y="1980"/>
                </a:ln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55000">
                <a:srgbClr val="FFFFFF">
                  <a:lumMod val="95000"/>
                </a:srgbClr>
              </a:gs>
              <a:gs pos="100000">
                <a:srgbClr val="FFFFFF">
                  <a:lumMod val="85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wrap="square" lIns="243838" tIns="121918" rIns="243838" bIns="121918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1200" b="1" dirty="0">
                <a:solidFill>
                  <a:srgbClr val="1D1D1A"/>
                </a:solidFill>
                <a:latin typeface="Arial" panose="020B0604020202020204" pitchFamily="34" charset="0"/>
              </a:rPr>
              <a:t>App store</a:t>
            </a:r>
            <a:endParaRPr lang="en-US" altLang="zh-CN" sz="1200" b="1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914034" fontAlgn="ctr">
              <a:defRPr/>
            </a:pPr>
            <a:r>
              <a:rPr lang="en-US" sz="1200" b="1" dirty="0">
                <a:solidFill>
                  <a:srgbClr val="1D1D1A"/>
                </a:solidFill>
                <a:latin typeface="Arial" panose="020B0604020202020204" pitchFamily="34" charset="0"/>
              </a:rPr>
              <a:t>(HIS cloud)</a:t>
            </a:r>
            <a:endParaRPr lang="en-US" altLang="zh-CN" sz="1200" b="1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圆角矩形 39"/>
          <p:cNvSpPr/>
          <p:nvPr/>
        </p:nvSpPr>
        <p:spPr bwMode="auto">
          <a:xfrm>
            <a:off x="9022843" y="1422375"/>
            <a:ext cx="1974714" cy="764978"/>
          </a:xfrm>
          <a:prstGeom prst="roundRect">
            <a:avLst/>
          </a:prstGeom>
          <a:gradFill flip="none" rotWithShape="1">
            <a:gsLst>
              <a:gs pos="100000">
                <a:srgbClr val="FFFFFF">
                  <a:lumMod val="85000"/>
                </a:srgbClr>
              </a:gs>
              <a:gs pos="70000">
                <a:srgbClr val="FFFFFF">
                  <a:lumMod val="95000"/>
                </a:srgbClr>
              </a:gs>
              <a:gs pos="0">
                <a:srgbClr val="FFFFFF">
                  <a:lumMod val="95000"/>
                </a:srgbClr>
              </a:gs>
            </a:gsLst>
            <a:path path="rect">
              <a:fillToRect l="50000" t="50000" r="50000" b="50000"/>
            </a:path>
            <a:tileRect/>
          </a:gradFill>
          <a:ln w="6350">
            <a:noFill/>
            <a:prstDash val="dash"/>
          </a:ln>
          <a:effectLst/>
        </p:spPr>
        <p:txBody>
          <a:bodyPr vert="horz" wrap="square" lIns="91425" tIns="45713" rIns="91425" bIns="45713" numCol="1" rtlCol="0" anchor="t" anchorCtr="0" compatLnSpc="1">
            <a:noAutofit/>
          </a:bodyPr>
          <a:lstStyle/>
          <a:p>
            <a:pPr algn="ctr" defTabSz="710281" fontAlgn="ctr">
              <a:buClr>
                <a:srgbClr val="CC9900"/>
              </a:buClr>
              <a:defRPr/>
            </a:pPr>
            <a:endParaRPr lang="en-US" altLang="zh-CN" sz="700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485507" y="1448581"/>
            <a:ext cx="1049387" cy="337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e+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9254352" y="1852795"/>
            <a:ext cx="704068" cy="252823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App release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10112077" y="1852828"/>
            <a:ext cx="769319" cy="252758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App settlement</a:t>
            </a:r>
          </a:p>
        </p:txBody>
      </p:sp>
      <p:sp>
        <p:nvSpPr>
          <p:cNvPr id="111" name="圆角矩形 110"/>
          <p:cNvSpPr/>
          <p:nvPr/>
        </p:nvSpPr>
        <p:spPr bwMode="auto">
          <a:xfrm>
            <a:off x="3700447" y="3073733"/>
            <a:ext cx="4291559" cy="1067653"/>
          </a:xfrm>
          <a:prstGeom prst="roundRect">
            <a:avLst/>
          </a:prstGeom>
          <a:gradFill flip="none" rotWithShape="1">
            <a:gsLst>
              <a:gs pos="100000">
                <a:srgbClr val="FFFFFF">
                  <a:lumMod val="85000"/>
                </a:srgbClr>
              </a:gs>
              <a:gs pos="70000">
                <a:srgbClr val="FFFFFF">
                  <a:lumMod val="95000"/>
                </a:srgbClr>
              </a:gs>
              <a:gs pos="0">
                <a:srgbClr val="FFFFFF">
                  <a:lumMod val="95000"/>
                </a:srgbClr>
              </a:gs>
            </a:gsLst>
            <a:path path="rect">
              <a:fillToRect l="50000" t="50000" r="50000" b="50000"/>
            </a:path>
            <a:tileRect/>
          </a:gradFill>
          <a:ln w="6350">
            <a:noFill/>
            <a:prstDash val="dash"/>
          </a:ln>
          <a:effectLst/>
        </p:spPr>
        <p:txBody>
          <a:bodyPr vert="horz" wrap="square" lIns="91425" tIns="45713" rIns="91425" bIns="45713" numCol="1" rtlCol="0" anchor="t" anchorCtr="0" compatLnSpc="1">
            <a:noAutofit/>
          </a:bodyPr>
          <a:lstStyle/>
          <a:p>
            <a:pPr algn="ctr" defTabSz="710281" fontAlgn="ctr">
              <a:buClr>
                <a:srgbClr val="CC9900"/>
              </a:buClr>
              <a:defRPr/>
            </a:pPr>
            <a:endParaRPr lang="en-US" altLang="zh-CN" sz="400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3764512" y="3683095"/>
            <a:ext cx="563749" cy="245014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</a:rPr>
              <a:t>Enterprise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4378904" y="3683095"/>
            <a:ext cx="563749" cy="245014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</a:rPr>
              <a:t>Education</a:t>
            </a:r>
          </a:p>
        </p:txBody>
      </p:sp>
      <p:sp>
        <p:nvSpPr>
          <p:cNvPr id="114" name="文本框 113"/>
          <p:cNvSpPr txBox="1"/>
          <p:nvPr/>
        </p:nvSpPr>
        <p:spPr>
          <a:xfrm>
            <a:off x="4993296" y="3683095"/>
            <a:ext cx="563749" cy="245014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</a:rPr>
              <a:t>Healthcare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5607688" y="3683095"/>
            <a:ext cx="517769" cy="245014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</a:rPr>
              <a:t>Database</a:t>
            </a:r>
          </a:p>
        </p:txBody>
      </p:sp>
      <p:sp>
        <p:nvSpPr>
          <p:cNvPr id="116" name="文本框 115"/>
          <p:cNvSpPr txBox="1"/>
          <p:nvPr/>
        </p:nvSpPr>
        <p:spPr>
          <a:xfrm>
            <a:off x="6176100" y="3683095"/>
            <a:ext cx="385048" cy="245014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</a:rPr>
              <a:t>Energy</a:t>
            </a:r>
          </a:p>
        </p:txBody>
      </p:sp>
      <p:sp>
        <p:nvSpPr>
          <p:cNvPr id="117" name="文本框 116"/>
          <p:cNvSpPr txBox="1"/>
          <p:nvPr/>
        </p:nvSpPr>
        <p:spPr>
          <a:xfrm>
            <a:off x="6611791" y="3683095"/>
            <a:ext cx="825385" cy="245014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</a:rPr>
              <a:t>Transportation</a:t>
            </a:r>
          </a:p>
        </p:txBody>
      </p:sp>
      <p:sp>
        <p:nvSpPr>
          <p:cNvPr id="118" name="文本框 117"/>
          <p:cNvSpPr txBox="1"/>
          <p:nvPr/>
        </p:nvSpPr>
        <p:spPr>
          <a:xfrm>
            <a:off x="7487817" y="3683095"/>
            <a:ext cx="385048" cy="245014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 pitchFamily="34" charset="0"/>
              </a:rPr>
              <a:t>Others</a:t>
            </a:r>
          </a:p>
        </p:txBody>
      </p:sp>
      <p:sp>
        <p:nvSpPr>
          <p:cNvPr id="119" name="文本框 118"/>
          <p:cNvSpPr txBox="1"/>
          <p:nvPr/>
        </p:nvSpPr>
        <p:spPr>
          <a:xfrm>
            <a:off x="4835384" y="3174025"/>
            <a:ext cx="2280664" cy="306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399" b="1" dirty="0">
                <a:solidFill>
                  <a:srgbClr val="1D1D1A"/>
                </a:solidFill>
                <a:latin typeface="Arial" panose="020B0604020202020204" pitchFamily="34" charset="0"/>
              </a:rPr>
              <a:t>Web client</a:t>
            </a:r>
          </a:p>
        </p:txBody>
      </p:sp>
      <p:grpSp>
        <p:nvGrpSpPr>
          <p:cNvPr id="120" name="组合 119"/>
          <p:cNvGrpSpPr/>
          <p:nvPr/>
        </p:nvGrpSpPr>
        <p:grpSpPr>
          <a:xfrm>
            <a:off x="5792062" y="4181376"/>
            <a:ext cx="944291" cy="626500"/>
            <a:chOff x="3509321" y="4221146"/>
            <a:chExt cx="1205705" cy="571715"/>
          </a:xfrm>
        </p:grpSpPr>
        <p:grpSp>
          <p:nvGrpSpPr>
            <p:cNvPr id="121" name="组合 48"/>
            <p:cNvGrpSpPr/>
            <p:nvPr/>
          </p:nvGrpSpPr>
          <p:grpSpPr>
            <a:xfrm rot="16200000">
              <a:off x="3808142" y="4293505"/>
              <a:ext cx="571715" cy="426998"/>
              <a:chOff x="12401070" y="1844426"/>
              <a:chExt cx="4623280" cy="1916843"/>
            </a:xfrm>
            <a:gradFill flip="none" rotWithShape="1">
              <a:gsLst>
                <a:gs pos="0">
                  <a:srgbClr val="1DC7F4"/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  <a:tileRect/>
            </a:gradFill>
          </p:grpSpPr>
          <p:sp>
            <p:nvSpPr>
              <p:cNvPr id="122" name="Freeform 23"/>
              <p:cNvSpPr/>
              <p:nvPr/>
            </p:nvSpPr>
            <p:spPr bwMode="auto">
              <a:xfrm>
                <a:off x="15632171" y="1844426"/>
                <a:ext cx="1392179" cy="1916843"/>
              </a:xfrm>
              <a:custGeom>
                <a:avLst/>
                <a:gdLst/>
                <a:ahLst/>
                <a:cxnLst>
                  <a:cxn ang="0">
                    <a:pos x="536" y="368"/>
                  </a:cxn>
                  <a:cxn ang="0">
                    <a:pos x="108" y="0"/>
                  </a:cxn>
                  <a:cxn ang="0">
                    <a:pos x="108" y="152"/>
                  </a:cxn>
                  <a:cxn ang="0">
                    <a:pos x="0" y="152"/>
                  </a:cxn>
                  <a:cxn ang="0">
                    <a:pos x="0" y="586"/>
                  </a:cxn>
                  <a:cxn ang="0">
                    <a:pos x="108" y="586"/>
                  </a:cxn>
                  <a:cxn ang="0">
                    <a:pos x="108" y="738"/>
                  </a:cxn>
                  <a:cxn ang="0">
                    <a:pos x="536" y="368"/>
                  </a:cxn>
                </a:cxnLst>
                <a:rect l="0" t="0" r="r" b="b"/>
                <a:pathLst>
                  <a:path w="536" h="738">
                    <a:moveTo>
                      <a:pt x="536" y="368"/>
                    </a:moveTo>
                    <a:lnTo>
                      <a:pt x="108" y="0"/>
                    </a:lnTo>
                    <a:lnTo>
                      <a:pt x="108" y="152"/>
                    </a:lnTo>
                    <a:lnTo>
                      <a:pt x="0" y="152"/>
                    </a:lnTo>
                    <a:lnTo>
                      <a:pt x="0" y="586"/>
                    </a:lnTo>
                    <a:lnTo>
                      <a:pt x="108" y="586"/>
                    </a:lnTo>
                    <a:lnTo>
                      <a:pt x="108" y="738"/>
                    </a:lnTo>
                    <a:lnTo>
                      <a:pt x="536" y="368"/>
                    </a:lnTo>
                    <a:close/>
                  </a:path>
                </a:pathLst>
              </a:cu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Rectangle 25"/>
              <p:cNvSpPr>
                <a:spLocks noChangeArrowheads="1"/>
              </p:cNvSpPr>
              <p:nvPr/>
            </p:nvSpPr>
            <p:spPr bwMode="auto">
              <a:xfrm>
                <a:off x="12401070" y="2239223"/>
                <a:ext cx="348045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Rectangle 26"/>
              <p:cNvSpPr>
                <a:spLocks noChangeArrowheads="1"/>
              </p:cNvSpPr>
              <p:nvPr/>
            </p:nvSpPr>
            <p:spPr bwMode="auto">
              <a:xfrm>
                <a:off x="12863398" y="2239223"/>
                <a:ext cx="348045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Rectangle 27"/>
              <p:cNvSpPr>
                <a:spLocks noChangeArrowheads="1"/>
              </p:cNvSpPr>
              <p:nvPr/>
            </p:nvSpPr>
            <p:spPr bwMode="auto">
              <a:xfrm>
                <a:off x="13320531" y="2239223"/>
                <a:ext cx="353239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Rectangle 28"/>
              <p:cNvSpPr>
                <a:spLocks noChangeArrowheads="1"/>
              </p:cNvSpPr>
              <p:nvPr/>
            </p:nvSpPr>
            <p:spPr bwMode="auto">
              <a:xfrm>
                <a:off x="13782859" y="2239223"/>
                <a:ext cx="353239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Rectangle 29"/>
              <p:cNvSpPr>
                <a:spLocks noChangeArrowheads="1"/>
              </p:cNvSpPr>
              <p:nvPr/>
            </p:nvSpPr>
            <p:spPr bwMode="auto">
              <a:xfrm>
                <a:off x="14245187" y="2239223"/>
                <a:ext cx="353239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Rectangle 30"/>
              <p:cNvSpPr>
                <a:spLocks noChangeArrowheads="1"/>
              </p:cNvSpPr>
              <p:nvPr/>
            </p:nvSpPr>
            <p:spPr bwMode="auto">
              <a:xfrm>
                <a:off x="14707515" y="2239223"/>
                <a:ext cx="353239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Rectangle 31"/>
              <p:cNvSpPr>
                <a:spLocks noChangeArrowheads="1"/>
              </p:cNvSpPr>
              <p:nvPr/>
            </p:nvSpPr>
            <p:spPr bwMode="auto">
              <a:xfrm>
                <a:off x="15169843" y="2239223"/>
                <a:ext cx="348045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0" name="文本框 129"/>
            <p:cNvSpPr txBox="1"/>
            <p:nvPr/>
          </p:nvSpPr>
          <p:spPr>
            <a:xfrm>
              <a:off x="3509321" y="4369095"/>
              <a:ext cx="1205705" cy="1732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b="1" dirty="0">
                  <a:solidFill>
                    <a:srgbClr val="1D1D1A"/>
                  </a:solidFill>
                  <a:latin typeface="Arial" panose="020B0604020202020204" pitchFamily="34" charset="0"/>
                </a:rPr>
                <a:t>Monitoring</a:t>
              </a: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5102369" y="3987776"/>
            <a:ext cx="926603" cy="648194"/>
            <a:chOff x="2512411" y="4188853"/>
            <a:chExt cx="1184005" cy="571715"/>
          </a:xfrm>
        </p:grpSpPr>
        <p:grpSp>
          <p:nvGrpSpPr>
            <p:cNvPr id="132" name="组合 48"/>
            <p:cNvGrpSpPr/>
            <p:nvPr/>
          </p:nvGrpSpPr>
          <p:grpSpPr>
            <a:xfrm rot="5400000">
              <a:off x="2801746" y="4261212"/>
              <a:ext cx="571715" cy="426998"/>
              <a:chOff x="12401070" y="1844426"/>
              <a:chExt cx="4623280" cy="1916843"/>
            </a:xfrm>
            <a:gradFill flip="none" rotWithShape="1">
              <a:gsLst>
                <a:gs pos="0">
                  <a:srgbClr val="1DC7F4"/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  <a:tileRect/>
            </a:gradFill>
          </p:grpSpPr>
          <p:sp>
            <p:nvSpPr>
              <p:cNvPr id="133" name="Freeform 23"/>
              <p:cNvSpPr/>
              <p:nvPr/>
            </p:nvSpPr>
            <p:spPr bwMode="auto">
              <a:xfrm>
                <a:off x="15632171" y="1844426"/>
                <a:ext cx="1392179" cy="1916843"/>
              </a:xfrm>
              <a:custGeom>
                <a:avLst/>
                <a:gdLst/>
                <a:ahLst/>
                <a:cxnLst>
                  <a:cxn ang="0">
                    <a:pos x="536" y="368"/>
                  </a:cxn>
                  <a:cxn ang="0">
                    <a:pos x="108" y="0"/>
                  </a:cxn>
                  <a:cxn ang="0">
                    <a:pos x="108" y="152"/>
                  </a:cxn>
                  <a:cxn ang="0">
                    <a:pos x="0" y="152"/>
                  </a:cxn>
                  <a:cxn ang="0">
                    <a:pos x="0" y="586"/>
                  </a:cxn>
                  <a:cxn ang="0">
                    <a:pos x="108" y="586"/>
                  </a:cxn>
                  <a:cxn ang="0">
                    <a:pos x="108" y="738"/>
                  </a:cxn>
                  <a:cxn ang="0">
                    <a:pos x="536" y="368"/>
                  </a:cxn>
                </a:cxnLst>
                <a:rect l="0" t="0" r="r" b="b"/>
                <a:pathLst>
                  <a:path w="536" h="738">
                    <a:moveTo>
                      <a:pt x="536" y="368"/>
                    </a:moveTo>
                    <a:lnTo>
                      <a:pt x="108" y="0"/>
                    </a:lnTo>
                    <a:lnTo>
                      <a:pt x="108" y="152"/>
                    </a:lnTo>
                    <a:lnTo>
                      <a:pt x="0" y="152"/>
                    </a:lnTo>
                    <a:lnTo>
                      <a:pt x="0" y="586"/>
                    </a:lnTo>
                    <a:lnTo>
                      <a:pt x="108" y="586"/>
                    </a:lnTo>
                    <a:lnTo>
                      <a:pt x="108" y="738"/>
                    </a:lnTo>
                    <a:lnTo>
                      <a:pt x="536" y="368"/>
                    </a:lnTo>
                    <a:close/>
                  </a:path>
                </a:pathLst>
              </a:cu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Rectangle 25"/>
              <p:cNvSpPr>
                <a:spLocks noChangeArrowheads="1"/>
              </p:cNvSpPr>
              <p:nvPr/>
            </p:nvSpPr>
            <p:spPr bwMode="auto">
              <a:xfrm>
                <a:off x="12401070" y="2239223"/>
                <a:ext cx="348045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Rectangle 26"/>
              <p:cNvSpPr>
                <a:spLocks noChangeArrowheads="1"/>
              </p:cNvSpPr>
              <p:nvPr/>
            </p:nvSpPr>
            <p:spPr bwMode="auto">
              <a:xfrm>
                <a:off x="12863398" y="2239223"/>
                <a:ext cx="348045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Rectangle 27"/>
              <p:cNvSpPr>
                <a:spLocks noChangeArrowheads="1"/>
              </p:cNvSpPr>
              <p:nvPr/>
            </p:nvSpPr>
            <p:spPr bwMode="auto">
              <a:xfrm>
                <a:off x="13320531" y="2239223"/>
                <a:ext cx="353239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Rectangle 28"/>
              <p:cNvSpPr>
                <a:spLocks noChangeArrowheads="1"/>
              </p:cNvSpPr>
              <p:nvPr/>
            </p:nvSpPr>
            <p:spPr bwMode="auto">
              <a:xfrm>
                <a:off x="13782859" y="2239223"/>
                <a:ext cx="353239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Rectangle 29"/>
              <p:cNvSpPr>
                <a:spLocks noChangeArrowheads="1"/>
              </p:cNvSpPr>
              <p:nvPr/>
            </p:nvSpPr>
            <p:spPr bwMode="auto">
              <a:xfrm>
                <a:off x="14245187" y="2239223"/>
                <a:ext cx="353239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Rectangle 30"/>
              <p:cNvSpPr>
                <a:spLocks noChangeArrowheads="1"/>
              </p:cNvSpPr>
              <p:nvPr/>
            </p:nvSpPr>
            <p:spPr bwMode="auto">
              <a:xfrm>
                <a:off x="14707515" y="2239223"/>
                <a:ext cx="353239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Rectangle 31"/>
              <p:cNvSpPr>
                <a:spLocks noChangeArrowheads="1"/>
              </p:cNvSpPr>
              <p:nvPr/>
            </p:nvSpPr>
            <p:spPr bwMode="auto">
              <a:xfrm>
                <a:off x="15169843" y="2239223"/>
                <a:ext cx="348045" cy="1127249"/>
              </a:xfrm>
              <a:prstGeom prst="rect">
                <a:avLst/>
              </a:prstGeom>
              <a:grpFill/>
              <a:ln>
                <a:noFill/>
                <a:round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81247" marR="81247" indent="-182807" defTabSz="1828068" fontAlgn="ctr">
                  <a:lnSpc>
                    <a:spcPct val="120000"/>
                  </a:lnSpc>
                  <a:buClr>
                    <a:srgbClr val="C00000"/>
                  </a:buClr>
                  <a:buSzPct val="60000"/>
                  <a:defRPr sz="4800" b="1">
                    <a:uFill>
                      <a:solidFill/>
                    </a:u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pPr>
                <a:endParaRPr lang="en-US" altLang="zh-CN" sz="3599" b="1" kern="0" dirty="0">
                  <a:solidFill>
                    <a:srgbClr val="0070C0"/>
                  </a:solidFill>
                  <a:uFill>
                    <a:solidFill/>
                  </a:uFill>
                  <a:latin typeface="Arial" panose="020B0604020202020204" pitchFamily="34" charset="0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1" name="文本框 140"/>
            <p:cNvSpPr txBox="1"/>
            <p:nvPr/>
          </p:nvSpPr>
          <p:spPr>
            <a:xfrm>
              <a:off x="2512411" y="4397682"/>
              <a:ext cx="1184005" cy="2026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b="1" dirty="0">
                  <a:solidFill>
                    <a:srgbClr val="1D1D1A"/>
                  </a:solidFill>
                  <a:latin typeface="Arial" panose="020B0604020202020204" pitchFamily="34" charset="0"/>
                </a:rPr>
                <a:t>Deployment</a:t>
              </a: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3562071" y="4681560"/>
            <a:ext cx="4429934" cy="1391376"/>
            <a:chOff x="545859" y="4860021"/>
            <a:chExt cx="5655887" cy="1688824"/>
          </a:xfrm>
        </p:grpSpPr>
        <p:sp>
          <p:nvSpPr>
            <p:cNvPr id="143" name="TextBox 266"/>
            <p:cNvSpPr txBox="1"/>
            <p:nvPr/>
          </p:nvSpPr>
          <p:spPr>
            <a:xfrm>
              <a:off x="846704" y="4897172"/>
              <a:ext cx="5259409" cy="254295"/>
            </a:xfrm>
            <a:prstGeom prst="rect">
              <a:avLst/>
            </a:prstGeom>
            <a:noFill/>
          </p:spPr>
          <p:txBody>
            <a:bodyPr wrap="square" lIns="35986" tIns="35986" rIns="35986" bIns="35986" rtlCol="0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black"/>
                  </a:solidFill>
                  <a:latin typeface="Arial" panose="020B0604020202020204" pitchFamily="34" charset="0"/>
                </a:rPr>
                <a:t>Quick deployment | O&amp;M monitoring | One-click starting and stopping services</a:t>
              </a:r>
            </a:p>
          </p:txBody>
        </p:sp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59" y="5089468"/>
              <a:ext cx="1750707" cy="1458273"/>
            </a:xfrm>
            <a:prstGeom prst="rect">
              <a:avLst/>
            </a:prstGeom>
          </p:spPr>
        </p:pic>
        <p:grpSp>
          <p:nvGrpSpPr>
            <p:cNvPr id="145" name="组合 144"/>
            <p:cNvGrpSpPr/>
            <p:nvPr/>
          </p:nvGrpSpPr>
          <p:grpSpPr>
            <a:xfrm>
              <a:off x="2303988" y="5189217"/>
              <a:ext cx="2905316" cy="477378"/>
              <a:chOff x="2303451" y="5296256"/>
              <a:chExt cx="3312368" cy="581297"/>
            </a:xfrm>
          </p:grpSpPr>
          <p:sp>
            <p:nvSpPr>
              <p:cNvPr id="146" name="Freeform 150"/>
              <p:cNvSpPr>
                <a:spLocks noEditPoints="1"/>
              </p:cNvSpPr>
              <p:nvPr/>
            </p:nvSpPr>
            <p:spPr bwMode="auto">
              <a:xfrm>
                <a:off x="2303451" y="5296256"/>
                <a:ext cx="588057" cy="581297"/>
              </a:xfrm>
              <a:custGeom>
                <a:avLst/>
                <a:gdLst>
                  <a:gd name="T0" fmla="*/ 74 w 74"/>
                  <a:gd name="T1" fmla="*/ 37 h 73"/>
                  <a:gd name="T2" fmla="*/ 53 w 74"/>
                  <a:gd name="T3" fmla="*/ 68 h 73"/>
                  <a:gd name="T4" fmla="*/ 74 w 74"/>
                  <a:gd name="T5" fmla="*/ 37 h 73"/>
                  <a:gd name="T6" fmla="*/ 51 w 74"/>
                  <a:gd name="T7" fmla="*/ 69 h 73"/>
                  <a:gd name="T8" fmla="*/ 53 w 74"/>
                  <a:gd name="T9" fmla="*/ 70 h 73"/>
                  <a:gd name="T10" fmla="*/ 50 w 74"/>
                  <a:gd name="T11" fmla="*/ 70 h 73"/>
                  <a:gd name="T12" fmla="*/ 49 w 74"/>
                  <a:gd name="T13" fmla="*/ 72 h 73"/>
                  <a:gd name="T14" fmla="*/ 50 w 74"/>
                  <a:gd name="T15" fmla="*/ 70 h 73"/>
                  <a:gd name="T16" fmla="*/ 1 w 74"/>
                  <a:gd name="T17" fmla="*/ 37 h 73"/>
                  <a:gd name="T18" fmla="*/ 7 w 74"/>
                  <a:gd name="T19" fmla="*/ 16 h 73"/>
                  <a:gd name="T20" fmla="*/ 37 w 74"/>
                  <a:gd name="T21" fmla="*/ 73 h 73"/>
                  <a:gd name="T22" fmla="*/ 11 w 74"/>
                  <a:gd name="T23" fmla="*/ 13 h 73"/>
                  <a:gd name="T24" fmla="*/ 29 w 74"/>
                  <a:gd name="T25" fmla="*/ 1 h 73"/>
                  <a:gd name="T26" fmla="*/ 11 w 74"/>
                  <a:gd name="T27" fmla="*/ 13 h 73"/>
                  <a:gd name="T28" fmla="*/ 31 w 74"/>
                  <a:gd name="T29" fmla="*/ 2 h 73"/>
                  <a:gd name="T30" fmla="*/ 30 w 74"/>
                  <a:gd name="T31" fmla="*/ 1 h 73"/>
                  <a:gd name="T32" fmla="*/ 33 w 74"/>
                  <a:gd name="T33" fmla="*/ 2 h 73"/>
                  <a:gd name="T34" fmla="*/ 34 w 74"/>
                  <a:gd name="T35" fmla="*/ 0 h 73"/>
                  <a:gd name="T36" fmla="*/ 33 w 74"/>
                  <a:gd name="T37" fmla="*/ 2 h 73"/>
                  <a:gd name="T38" fmla="*/ 55 w 74"/>
                  <a:gd name="T39" fmla="*/ 7 h 73"/>
                  <a:gd name="T40" fmla="*/ 55 w 74"/>
                  <a:gd name="T41" fmla="*/ 5 h 73"/>
                  <a:gd name="T42" fmla="*/ 55 w 74"/>
                  <a:gd name="T43" fmla="*/ 7 h 73"/>
                  <a:gd name="T44" fmla="*/ 58 w 74"/>
                  <a:gd name="T45" fmla="*/ 8 h 73"/>
                  <a:gd name="T46" fmla="*/ 57 w 74"/>
                  <a:gd name="T47" fmla="*/ 7 h 73"/>
                  <a:gd name="T48" fmla="*/ 58 w 74"/>
                  <a:gd name="T49" fmla="*/ 8 h 73"/>
                  <a:gd name="T50" fmla="*/ 60 w 74"/>
                  <a:gd name="T51" fmla="*/ 10 h 73"/>
                  <a:gd name="T52" fmla="*/ 60 w 74"/>
                  <a:gd name="T53" fmla="*/ 8 h 73"/>
                  <a:gd name="T54" fmla="*/ 60 w 74"/>
                  <a:gd name="T55" fmla="*/ 10 h 73"/>
                  <a:gd name="T56" fmla="*/ 63 w 74"/>
                  <a:gd name="T57" fmla="*/ 12 h 73"/>
                  <a:gd name="T58" fmla="*/ 62 w 74"/>
                  <a:gd name="T59" fmla="*/ 11 h 73"/>
                  <a:gd name="T60" fmla="*/ 63 w 74"/>
                  <a:gd name="T61" fmla="*/ 12 h 73"/>
                  <a:gd name="T62" fmla="*/ 65 w 74"/>
                  <a:gd name="T63" fmla="*/ 15 h 73"/>
                  <a:gd name="T64" fmla="*/ 65 w 74"/>
                  <a:gd name="T65" fmla="*/ 13 h 73"/>
                  <a:gd name="T66" fmla="*/ 65 w 74"/>
                  <a:gd name="T67" fmla="*/ 15 h 73"/>
                  <a:gd name="T68" fmla="*/ 66 w 74"/>
                  <a:gd name="T69" fmla="*/ 17 h 73"/>
                  <a:gd name="T70" fmla="*/ 67 w 74"/>
                  <a:gd name="T71" fmla="*/ 15 h 73"/>
                  <a:gd name="T72" fmla="*/ 66 w 74"/>
                  <a:gd name="T73" fmla="*/ 17 h 73"/>
                  <a:gd name="T74" fmla="*/ 72 w 74"/>
                  <a:gd name="T75" fmla="*/ 35 h 73"/>
                  <a:gd name="T76" fmla="*/ 69 w 74"/>
                  <a:gd name="T77" fmla="*/ 19 h 73"/>
                  <a:gd name="T78" fmla="*/ 72 w 74"/>
                  <a:gd name="T79" fmla="*/ 35 h 73"/>
                  <a:gd name="T80" fmla="*/ 37 w 74"/>
                  <a:gd name="T81" fmla="*/ 3 h 73"/>
                  <a:gd name="T82" fmla="*/ 37 w 74"/>
                  <a:gd name="T83" fmla="*/ 7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73">
                    <a:moveTo>
                      <a:pt x="74" y="37"/>
                    </a:moveTo>
                    <a:cubicBezTo>
                      <a:pt x="74" y="37"/>
                      <a:pt x="74" y="37"/>
                      <a:pt x="74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51"/>
                      <a:pt x="65" y="62"/>
                      <a:pt x="53" y="68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66" y="63"/>
                      <a:pt x="74" y="51"/>
                      <a:pt x="74" y="37"/>
                    </a:cubicBezTo>
                    <a:moveTo>
                      <a:pt x="53" y="69"/>
                    </a:moveTo>
                    <a:cubicBezTo>
                      <a:pt x="52" y="69"/>
                      <a:pt x="52" y="69"/>
                      <a:pt x="51" y="69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70"/>
                      <a:pt x="53" y="70"/>
                      <a:pt x="53" y="70"/>
                    </a:cubicBezTo>
                    <a:cubicBezTo>
                      <a:pt x="53" y="69"/>
                      <a:pt x="53" y="69"/>
                      <a:pt x="53" y="69"/>
                    </a:cubicBezTo>
                    <a:moveTo>
                      <a:pt x="50" y="70"/>
                    </a:moveTo>
                    <a:cubicBezTo>
                      <a:pt x="49" y="70"/>
                      <a:pt x="49" y="70"/>
                      <a:pt x="49" y="71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9" y="71"/>
                      <a:pt x="50" y="71"/>
                      <a:pt x="50" y="71"/>
                    </a:cubicBezTo>
                    <a:cubicBezTo>
                      <a:pt x="50" y="70"/>
                      <a:pt x="50" y="70"/>
                      <a:pt x="50" y="70"/>
                    </a:cubicBezTo>
                    <a:moveTo>
                      <a:pt x="37" y="72"/>
                    </a:moveTo>
                    <a:cubicBezTo>
                      <a:pt x="17" y="72"/>
                      <a:pt x="1" y="56"/>
                      <a:pt x="1" y="37"/>
                    </a:cubicBezTo>
                    <a:cubicBezTo>
                      <a:pt x="1" y="29"/>
                      <a:pt x="4" y="22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3" y="22"/>
                      <a:pt x="0" y="29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lnTo>
                      <a:pt x="37" y="72"/>
                    </a:lnTo>
                    <a:close/>
                    <a:moveTo>
                      <a:pt x="11" y="13"/>
                    </a:moveTo>
                    <a:cubicBezTo>
                      <a:pt x="16" y="8"/>
                      <a:pt x="22" y="4"/>
                      <a:pt x="29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1" y="3"/>
                      <a:pt x="15" y="7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0" y="2"/>
                    </a:moveTo>
                    <a:cubicBezTo>
                      <a:pt x="30" y="2"/>
                      <a:pt x="31" y="2"/>
                      <a:pt x="31" y="2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2"/>
                      <a:pt x="30" y="2"/>
                      <a:pt x="30" y="2"/>
                    </a:cubicBezTo>
                    <a:moveTo>
                      <a:pt x="33" y="2"/>
                    </a:moveTo>
                    <a:cubicBezTo>
                      <a:pt x="35" y="2"/>
                      <a:pt x="35" y="2"/>
                      <a:pt x="35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1"/>
                      <a:pt x="33" y="1"/>
                    </a:cubicBezTo>
                    <a:cubicBezTo>
                      <a:pt x="33" y="2"/>
                      <a:pt x="33" y="2"/>
                      <a:pt x="33" y="2"/>
                    </a:cubicBezTo>
                    <a:moveTo>
                      <a:pt x="55" y="7"/>
                    </a:moveTo>
                    <a:cubicBezTo>
                      <a:pt x="55" y="7"/>
                      <a:pt x="55" y="7"/>
                      <a:pt x="55" y="7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5"/>
                      <a:pt x="55" y="5"/>
                      <a:pt x="55" y="5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6"/>
                      <a:pt x="55" y="6"/>
                      <a:pt x="55" y="7"/>
                    </a:cubicBezTo>
                    <a:moveTo>
                      <a:pt x="58" y="8"/>
                    </a:moveTo>
                    <a:cubicBezTo>
                      <a:pt x="58" y="8"/>
                      <a:pt x="58" y="8"/>
                      <a:pt x="58" y="8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8" y="7"/>
                      <a:pt x="58" y="7"/>
                      <a:pt x="57" y="7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8"/>
                      <a:pt x="58" y="8"/>
                      <a:pt x="58" y="8"/>
                    </a:cubicBezTo>
                    <a:moveTo>
                      <a:pt x="60" y="10"/>
                    </a:move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9"/>
                      <a:pt x="60" y="9"/>
                      <a:pt x="60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0" y="10"/>
                      <a:pt x="60" y="10"/>
                      <a:pt x="60" y="10"/>
                    </a:cubicBezTo>
                    <a:moveTo>
                      <a:pt x="63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1"/>
                      <a:pt x="63" y="11"/>
                      <a:pt x="62" y="11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3" y="12"/>
                    </a:cubicBezTo>
                    <a:moveTo>
                      <a:pt x="65" y="15"/>
                    </a:move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5" y="13"/>
                      <a:pt x="65" y="13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4" y="14"/>
                      <a:pt x="64" y="14"/>
                      <a:pt x="65" y="15"/>
                    </a:cubicBezTo>
                    <a:moveTo>
                      <a:pt x="66" y="17"/>
                    </a:moveTo>
                    <a:cubicBezTo>
                      <a:pt x="66" y="17"/>
                      <a:pt x="66" y="17"/>
                      <a:pt x="66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6"/>
                      <a:pt x="67" y="16"/>
                      <a:pt x="67" y="15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6" y="16"/>
                      <a:pt x="66" y="17"/>
                      <a:pt x="66" y="17"/>
                    </a:cubicBezTo>
                    <a:moveTo>
                      <a:pt x="72" y="35"/>
                    </a:move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3" y="29"/>
                      <a:pt x="72" y="24"/>
                      <a:pt x="69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1" y="24"/>
                      <a:pt x="72" y="30"/>
                      <a:pt x="72" y="35"/>
                    </a:cubicBezTo>
                    <a:moveTo>
                      <a:pt x="3" y="37"/>
                    </a:moveTo>
                    <a:cubicBezTo>
                      <a:pt x="3" y="18"/>
                      <a:pt x="18" y="3"/>
                      <a:pt x="37" y="3"/>
                    </a:cubicBezTo>
                    <a:cubicBezTo>
                      <a:pt x="56" y="3"/>
                      <a:pt x="71" y="18"/>
                      <a:pt x="71" y="37"/>
                    </a:cubicBezTo>
                    <a:cubicBezTo>
                      <a:pt x="71" y="56"/>
                      <a:pt x="56" y="71"/>
                      <a:pt x="37" y="71"/>
                    </a:cubicBezTo>
                    <a:cubicBezTo>
                      <a:pt x="18" y="71"/>
                      <a:pt x="3" y="56"/>
                      <a:pt x="3" y="37"/>
                    </a:cubicBezTo>
                  </a:path>
                </a:pathLst>
              </a:custGeom>
              <a:solidFill>
                <a:srgbClr val="48BE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Freeform 150"/>
              <p:cNvSpPr>
                <a:spLocks noEditPoints="1"/>
              </p:cNvSpPr>
              <p:nvPr/>
            </p:nvSpPr>
            <p:spPr bwMode="auto">
              <a:xfrm>
                <a:off x="2975534" y="5296256"/>
                <a:ext cx="588057" cy="581297"/>
              </a:xfrm>
              <a:custGeom>
                <a:avLst/>
                <a:gdLst>
                  <a:gd name="T0" fmla="*/ 74 w 74"/>
                  <a:gd name="T1" fmla="*/ 37 h 73"/>
                  <a:gd name="T2" fmla="*/ 53 w 74"/>
                  <a:gd name="T3" fmla="*/ 68 h 73"/>
                  <a:gd name="T4" fmla="*/ 74 w 74"/>
                  <a:gd name="T5" fmla="*/ 37 h 73"/>
                  <a:gd name="T6" fmla="*/ 51 w 74"/>
                  <a:gd name="T7" fmla="*/ 69 h 73"/>
                  <a:gd name="T8" fmla="*/ 53 w 74"/>
                  <a:gd name="T9" fmla="*/ 70 h 73"/>
                  <a:gd name="T10" fmla="*/ 50 w 74"/>
                  <a:gd name="T11" fmla="*/ 70 h 73"/>
                  <a:gd name="T12" fmla="*/ 49 w 74"/>
                  <a:gd name="T13" fmla="*/ 72 h 73"/>
                  <a:gd name="T14" fmla="*/ 50 w 74"/>
                  <a:gd name="T15" fmla="*/ 70 h 73"/>
                  <a:gd name="T16" fmla="*/ 1 w 74"/>
                  <a:gd name="T17" fmla="*/ 37 h 73"/>
                  <a:gd name="T18" fmla="*/ 7 w 74"/>
                  <a:gd name="T19" fmla="*/ 16 h 73"/>
                  <a:gd name="T20" fmla="*/ 37 w 74"/>
                  <a:gd name="T21" fmla="*/ 73 h 73"/>
                  <a:gd name="T22" fmla="*/ 11 w 74"/>
                  <a:gd name="T23" fmla="*/ 13 h 73"/>
                  <a:gd name="T24" fmla="*/ 29 w 74"/>
                  <a:gd name="T25" fmla="*/ 1 h 73"/>
                  <a:gd name="T26" fmla="*/ 11 w 74"/>
                  <a:gd name="T27" fmla="*/ 13 h 73"/>
                  <a:gd name="T28" fmla="*/ 31 w 74"/>
                  <a:gd name="T29" fmla="*/ 2 h 73"/>
                  <a:gd name="T30" fmla="*/ 30 w 74"/>
                  <a:gd name="T31" fmla="*/ 1 h 73"/>
                  <a:gd name="T32" fmla="*/ 33 w 74"/>
                  <a:gd name="T33" fmla="*/ 2 h 73"/>
                  <a:gd name="T34" fmla="*/ 34 w 74"/>
                  <a:gd name="T35" fmla="*/ 0 h 73"/>
                  <a:gd name="T36" fmla="*/ 33 w 74"/>
                  <a:gd name="T37" fmla="*/ 2 h 73"/>
                  <a:gd name="T38" fmla="*/ 55 w 74"/>
                  <a:gd name="T39" fmla="*/ 7 h 73"/>
                  <a:gd name="T40" fmla="*/ 55 w 74"/>
                  <a:gd name="T41" fmla="*/ 5 h 73"/>
                  <a:gd name="T42" fmla="*/ 55 w 74"/>
                  <a:gd name="T43" fmla="*/ 7 h 73"/>
                  <a:gd name="T44" fmla="*/ 58 w 74"/>
                  <a:gd name="T45" fmla="*/ 8 h 73"/>
                  <a:gd name="T46" fmla="*/ 57 w 74"/>
                  <a:gd name="T47" fmla="*/ 7 h 73"/>
                  <a:gd name="T48" fmla="*/ 58 w 74"/>
                  <a:gd name="T49" fmla="*/ 8 h 73"/>
                  <a:gd name="T50" fmla="*/ 60 w 74"/>
                  <a:gd name="T51" fmla="*/ 10 h 73"/>
                  <a:gd name="T52" fmla="*/ 60 w 74"/>
                  <a:gd name="T53" fmla="*/ 8 h 73"/>
                  <a:gd name="T54" fmla="*/ 60 w 74"/>
                  <a:gd name="T55" fmla="*/ 10 h 73"/>
                  <a:gd name="T56" fmla="*/ 63 w 74"/>
                  <a:gd name="T57" fmla="*/ 12 h 73"/>
                  <a:gd name="T58" fmla="*/ 62 w 74"/>
                  <a:gd name="T59" fmla="*/ 11 h 73"/>
                  <a:gd name="T60" fmla="*/ 63 w 74"/>
                  <a:gd name="T61" fmla="*/ 12 h 73"/>
                  <a:gd name="T62" fmla="*/ 65 w 74"/>
                  <a:gd name="T63" fmla="*/ 15 h 73"/>
                  <a:gd name="T64" fmla="*/ 65 w 74"/>
                  <a:gd name="T65" fmla="*/ 13 h 73"/>
                  <a:gd name="T66" fmla="*/ 65 w 74"/>
                  <a:gd name="T67" fmla="*/ 15 h 73"/>
                  <a:gd name="T68" fmla="*/ 66 w 74"/>
                  <a:gd name="T69" fmla="*/ 17 h 73"/>
                  <a:gd name="T70" fmla="*/ 67 w 74"/>
                  <a:gd name="T71" fmla="*/ 15 h 73"/>
                  <a:gd name="T72" fmla="*/ 66 w 74"/>
                  <a:gd name="T73" fmla="*/ 17 h 73"/>
                  <a:gd name="T74" fmla="*/ 72 w 74"/>
                  <a:gd name="T75" fmla="*/ 35 h 73"/>
                  <a:gd name="T76" fmla="*/ 69 w 74"/>
                  <a:gd name="T77" fmla="*/ 19 h 73"/>
                  <a:gd name="T78" fmla="*/ 72 w 74"/>
                  <a:gd name="T79" fmla="*/ 35 h 73"/>
                  <a:gd name="T80" fmla="*/ 37 w 74"/>
                  <a:gd name="T81" fmla="*/ 3 h 73"/>
                  <a:gd name="T82" fmla="*/ 37 w 74"/>
                  <a:gd name="T83" fmla="*/ 7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73">
                    <a:moveTo>
                      <a:pt x="74" y="37"/>
                    </a:moveTo>
                    <a:cubicBezTo>
                      <a:pt x="74" y="37"/>
                      <a:pt x="74" y="37"/>
                      <a:pt x="74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51"/>
                      <a:pt x="65" y="62"/>
                      <a:pt x="53" y="68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66" y="63"/>
                      <a:pt x="74" y="51"/>
                      <a:pt x="74" y="37"/>
                    </a:cubicBezTo>
                    <a:moveTo>
                      <a:pt x="53" y="69"/>
                    </a:moveTo>
                    <a:cubicBezTo>
                      <a:pt x="52" y="69"/>
                      <a:pt x="52" y="69"/>
                      <a:pt x="51" y="69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70"/>
                      <a:pt x="53" y="70"/>
                      <a:pt x="53" y="70"/>
                    </a:cubicBezTo>
                    <a:cubicBezTo>
                      <a:pt x="53" y="69"/>
                      <a:pt x="53" y="69"/>
                      <a:pt x="53" y="69"/>
                    </a:cubicBezTo>
                    <a:moveTo>
                      <a:pt x="50" y="70"/>
                    </a:moveTo>
                    <a:cubicBezTo>
                      <a:pt x="49" y="70"/>
                      <a:pt x="49" y="70"/>
                      <a:pt x="49" y="71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9" y="71"/>
                      <a:pt x="50" y="71"/>
                      <a:pt x="50" y="71"/>
                    </a:cubicBezTo>
                    <a:cubicBezTo>
                      <a:pt x="50" y="70"/>
                      <a:pt x="50" y="70"/>
                      <a:pt x="50" y="70"/>
                    </a:cubicBezTo>
                    <a:moveTo>
                      <a:pt x="37" y="72"/>
                    </a:moveTo>
                    <a:cubicBezTo>
                      <a:pt x="17" y="72"/>
                      <a:pt x="1" y="56"/>
                      <a:pt x="1" y="37"/>
                    </a:cubicBezTo>
                    <a:cubicBezTo>
                      <a:pt x="1" y="29"/>
                      <a:pt x="4" y="22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3" y="22"/>
                      <a:pt x="0" y="29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lnTo>
                      <a:pt x="37" y="72"/>
                    </a:lnTo>
                    <a:close/>
                    <a:moveTo>
                      <a:pt x="11" y="13"/>
                    </a:moveTo>
                    <a:cubicBezTo>
                      <a:pt x="16" y="8"/>
                      <a:pt x="22" y="4"/>
                      <a:pt x="29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1" y="3"/>
                      <a:pt x="15" y="7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0" y="2"/>
                    </a:moveTo>
                    <a:cubicBezTo>
                      <a:pt x="30" y="2"/>
                      <a:pt x="31" y="2"/>
                      <a:pt x="31" y="2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2"/>
                      <a:pt x="30" y="2"/>
                      <a:pt x="30" y="2"/>
                    </a:cubicBezTo>
                    <a:moveTo>
                      <a:pt x="33" y="2"/>
                    </a:moveTo>
                    <a:cubicBezTo>
                      <a:pt x="35" y="2"/>
                      <a:pt x="35" y="2"/>
                      <a:pt x="35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1"/>
                      <a:pt x="33" y="1"/>
                    </a:cubicBezTo>
                    <a:cubicBezTo>
                      <a:pt x="33" y="2"/>
                      <a:pt x="33" y="2"/>
                      <a:pt x="33" y="2"/>
                    </a:cubicBezTo>
                    <a:moveTo>
                      <a:pt x="55" y="7"/>
                    </a:moveTo>
                    <a:cubicBezTo>
                      <a:pt x="55" y="7"/>
                      <a:pt x="55" y="7"/>
                      <a:pt x="55" y="7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5"/>
                      <a:pt x="55" y="5"/>
                      <a:pt x="55" y="5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6"/>
                      <a:pt x="55" y="6"/>
                      <a:pt x="55" y="7"/>
                    </a:cubicBezTo>
                    <a:moveTo>
                      <a:pt x="58" y="8"/>
                    </a:moveTo>
                    <a:cubicBezTo>
                      <a:pt x="58" y="8"/>
                      <a:pt x="58" y="8"/>
                      <a:pt x="58" y="8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8" y="7"/>
                      <a:pt x="58" y="7"/>
                      <a:pt x="57" y="7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8"/>
                      <a:pt x="58" y="8"/>
                      <a:pt x="58" y="8"/>
                    </a:cubicBezTo>
                    <a:moveTo>
                      <a:pt x="60" y="10"/>
                    </a:move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9"/>
                      <a:pt x="60" y="9"/>
                      <a:pt x="60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0" y="10"/>
                      <a:pt x="60" y="10"/>
                      <a:pt x="60" y="10"/>
                    </a:cubicBezTo>
                    <a:moveTo>
                      <a:pt x="63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1"/>
                      <a:pt x="63" y="11"/>
                      <a:pt x="62" y="11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3" y="12"/>
                    </a:cubicBezTo>
                    <a:moveTo>
                      <a:pt x="65" y="15"/>
                    </a:move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5" y="13"/>
                      <a:pt x="65" y="13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4" y="14"/>
                      <a:pt x="64" y="14"/>
                      <a:pt x="65" y="15"/>
                    </a:cubicBezTo>
                    <a:moveTo>
                      <a:pt x="66" y="17"/>
                    </a:moveTo>
                    <a:cubicBezTo>
                      <a:pt x="66" y="17"/>
                      <a:pt x="66" y="17"/>
                      <a:pt x="66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6"/>
                      <a:pt x="67" y="16"/>
                      <a:pt x="67" y="15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6" y="16"/>
                      <a:pt x="66" y="17"/>
                      <a:pt x="66" y="17"/>
                    </a:cubicBezTo>
                    <a:moveTo>
                      <a:pt x="72" y="35"/>
                    </a:move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3" y="29"/>
                      <a:pt x="72" y="24"/>
                      <a:pt x="69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1" y="24"/>
                      <a:pt x="72" y="30"/>
                      <a:pt x="72" y="35"/>
                    </a:cubicBezTo>
                    <a:moveTo>
                      <a:pt x="3" y="37"/>
                    </a:moveTo>
                    <a:cubicBezTo>
                      <a:pt x="3" y="18"/>
                      <a:pt x="18" y="3"/>
                      <a:pt x="37" y="3"/>
                    </a:cubicBezTo>
                    <a:cubicBezTo>
                      <a:pt x="56" y="3"/>
                      <a:pt x="71" y="18"/>
                      <a:pt x="71" y="37"/>
                    </a:cubicBezTo>
                    <a:cubicBezTo>
                      <a:pt x="71" y="56"/>
                      <a:pt x="56" y="71"/>
                      <a:pt x="37" y="71"/>
                    </a:cubicBezTo>
                    <a:cubicBezTo>
                      <a:pt x="18" y="71"/>
                      <a:pt x="3" y="56"/>
                      <a:pt x="3" y="37"/>
                    </a:cubicBezTo>
                  </a:path>
                </a:pathLst>
              </a:custGeom>
              <a:solidFill>
                <a:srgbClr val="48BE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Freeform 150"/>
              <p:cNvSpPr>
                <a:spLocks noEditPoints="1"/>
              </p:cNvSpPr>
              <p:nvPr/>
            </p:nvSpPr>
            <p:spPr bwMode="auto">
              <a:xfrm>
                <a:off x="3651326" y="5296256"/>
                <a:ext cx="588057" cy="581297"/>
              </a:xfrm>
              <a:custGeom>
                <a:avLst/>
                <a:gdLst>
                  <a:gd name="T0" fmla="*/ 74 w 74"/>
                  <a:gd name="T1" fmla="*/ 37 h 73"/>
                  <a:gd name="T2" fmla="*/ 53 w 74"/>
                  <a:gd name="T3" fmla="*/ 68 h 73"/>
                  <a:gd name="T4" fmla="*/ 74 w 74"/>
                  <a:gd name="T5" fmla="*/ 37 h 73"/>
                  <a:gd name="T6" fmla="*/ 51 w 74"/>
                  <a:gd name="T7" fmla="*/ 69 h 73"/>
                  <a:gd name="T8" fmla="*/ 53 w 74"/>
                  <a:gd name="T9" fmla="*/ 70 h 73"/>
                  <a:gd name="T10" fmla="*/ 50 w 74"/>
                  <a:gd name="T11" fmla="*/ 70 h 73"/>
                  <a:gd name="T12" fmla="*/ 49 w 74"/>
                  <a:gd name="T13" fmla="*/ 72 h 73"/>
                  <a:gd name="T14" fmla="*/ 50 w 74"/>
                  <a:gd name="T15" fmla="*/ 70 h 73"/>
                  <a:gd name="T16" fmla="*/ 1 w 74"/>
                  <a:gd name="T17" fmla="*/ 37 h 73"/>
                  <a:gd name="T18" fmla="*/ 7 w 74"/>
                  <a:gd name="T19" fmla="*/ 16 h 73"/>
                  <a:gd name="T20" fmla="*/ 37 w 74"/>
                  <a:gd name="T21" fmla="*/ 73 h 73"/>
                  <a:gd name="T22" fmla="*/ 11 w 74"/>
                  <a:gd name="T23" fmla="*/ 13 h 73"/>
                  <a:gd name="T24" fmla="*/ 29 w 74"/>
                  <a:gd name="T25" fmla="*/ 1 h 73"/>
                  <a:gd name="T26" fmla="*/ 11 w 74"/>
                  <a:gd name="T27" fmla="*/ 13 h 73"/>
                  <a:gd name="T28" fmla="*/ 31 w 74"/>
                  <a:gd name="T29" fmla="*/ 2 h 73"/>
                  <a:gd name="T30" fmla="*/ 30 w 74"/>
                  <a:gd name="T31" fmla="*/ 1 h 73"/>
                  <a:gd name="T32" fmla="*/ 33 w 74"/>
                  <a:gd name="T33" fmla="*/ 2 h 73"/>
                  <a:gd name="T34" fmla="*/ 34 w 74"/>
                  <a:gd name="T35" fmla="*/ 0 h 73"/>
                  <a:gd name="T36" fmla="*/ 33 w 74"/>
                  <a:gd name="T37" fmla="*/ 2 h 73"/>
                  <a:gd name="T38" fmla="*/ 55 w 74"/>
                  <a:gd name="T39" fmla="*/ 7 h 73"/>
                  <a:gd name="T40" fmla="*/ 55 w 74"/>
                  <a:gd name="T41" fmla="*/ 5 h 73"/>
                  <a:gd name="T42" fmla="*/ 55 w 74"/>
                  <a:gd name="T43" fmla="*/ 7 h 73"/>
                  <a:gd name="T44" fmla="*/ 58 w 74"/>
                  <a:gd name="T45" fmla="*/ 8 h 73"/>
                  <a:gd name="T46" fmla="*/ 57 w 74"/>
                  <a:gd name="T47" fmla="*/ 7 h 73"/>
                  <a:gd name="T48" fmla="*/ 58 w 74"/>
                  <a:gd name="T49" fmla="*/ 8 h 73"/>
                  <a:gd name="T50" fmla="*/ 60 w 74"/>
                  <a:gd name="T51" fmla="*/ 10 h 73"/>
                  <a:gd name="T52" fmla="*/ 60 w 74"/>
                  <a:gd name="T53" fmla="*/ 8 h 73"/>
                  <a:gd name="T54" fmla="*/ 60 w 74"/>
                  <a:gd name="T55" fmla="*/ 10 h 73"/>
                  <a:gd name="T56" fmla="*/ 63 w 74"/>
                  <a:gd name="T57" fmla="*/ 12 h 73"/>
                  <a:gd name="T58" fmla="*/ 62 w 74"/>
                  <a:gd name="T59" fmla="*/ 11 h 73"/>
                  <a:gd name="T60" fmla="*/ 63 w 74"/>
                  <a:gd name="T61" fmla="*/ 12 h 73"/>
                  <a:gd name="T62" fmla="*/ 65 w 74"/>
                  <a:gd name="T63" fmla="*/ 15 h 73"/>
                  <a:gd name="T64" fmla="*/ 65 w 74"/>
                  <a:gd name="T65" fmla="*/ 13 h 73"/>
                  <a:gd name="T66" fmla="*/ 65 w 74"/>
                  <a:gd name="T67" fmla="*/ 15 h 73"/>
                  <a:gd name="T68" fmla="*/ 66 w 74"/>
                  <a:gd name="T69" fmla="*/ 17 h 73"/>
                  <a:gd name="T70" fmla="*/ 67 w 74"/>
                  <a:gd name="T71" fmla="*/ 15 h 73"/>
                  <a:gd name="T72" fmla="*/ 66 w 74"/>
                  <a:gd name="T73" fmla="*/ 17 h 73"/>
                  <a:gd name="T74" fmla="*/ 72 w 74"/>
                  <a:gd name="T75" fmla="*/ 35 h 73"/>
                  <a:gd name="T76" fmla="*/ 69 w 74"/>
                  <a:gd name="T77" fmla="*/ 19 h 73"/>
                  <a:gd name="T78" fmla="*/ 72 w 74"/>
                  <a:gd name="T79" fmla="*/ 35 h 73"/>
                  <a:gd name="T80" fmla="*/ 37 w 74"/>
                  <a:gd name="T81" fmla="*/ 3 h 73"/>
                  <a:gd name="T82" fmla="*/ 37 w 74"/>
                  <a:gd name="T83" fmla="*/ 7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73">
                    <a:moveTo>
                      <a:pt x="74" y="37"/>
                    </a:moveTo>
                    <a:cubicBezTo>
                      <a:pt x="74" y="37"/>
                      <a:pt x="74" y="37"/>
                      <a:pt x="74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51"/>
                      <a:pt x="65" y="62"/>
                      <a:pt x="53" y="68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66" y="63"/>
                      <a:pt x="74" y="51"/>
                      <a:pt x="74" y="37"/>
                    </a:cubicBezTo>
                    <a:moveTo>
                      <a:pt x="53" y="69"/>
                    </a:moveTo>
                    <a:cubicBezTo>
                      <a:pt x="52" y="69"/>
                      <a:pt x="52" y="69"/>
                      <a:pt x="51" y="69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70"/>
                      <a:pt x="53" y="70"/>
                      <a:pt x="53" y="70"/>
                    </a:cubicBezTo>
                    <a:cubicBezTo>
                      <a:pt x="53" y="69"/>
                      <a:pt x="53" y="69"/>
                      <a:pt x="53" y="69"/>
                    </a:cubicBezTo>
                    <a:moveTo>
                      <a:pt x="50" y="70"/>
                    </a:moveTo>
                    <a:cubicBezTo>
                      <a:pt x="49" y="70"/>
                      <a:pt x="49" y="70"/>
                      <a:pt x="49" y="71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9" y="71"/>
                      <a:pt x="50" y="71"/>
                      <a:pt x="50" y="71"/>
                    </a:cubicBezTo>
                    <a:cubicBezTo>
                      <a:pt x="50" y="70"/>
                      <a:pt x="50" y="70"/>
                      <a:pt x="50" y="70"/>
                    </a:cubicBezTo>
                    <a:moveTo>
                      <a:pt x="37" y="72"/>
                    </a:moveTo>
                    <a:cubicBezTo>
                      <a:pt x="17" y="72"/>
                      <a:pt x="1" y="56"/>
                      <a:pt x="1" y="37"/>
                    </a:cubicBezTo>
                    <a:cubicBezTo>
                      <a:pt x="1" y="29"/>
                      <a:pt x="4" y="22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3" y="22"/>
                      <a:pt x="0" y="29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lnTo>
                      <a:pt x="37" y="72"/>
                    </a:lnTo>
                    <a:close/>
                    <a:moveTo>
                      <a:pt x="11" y="13"/>
                    </a:moveTo>
                    <a:cubicBezTo>
                      <a:pt x="16" y="8"/>
                      <a:pt x="22" y="4"/>
                      <a:pt x="29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1" y="3"/>
                      <a:pt x="15" y="7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0" y="2"/>
                    </a:moveTo>
                    <a:cubicBezTo>
                      <a:pt x="30" y="2"/>
                      <a:pt x="31" y="2"/>
                      <a:pt x="31" y="2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2"/>
                      <a:pt x="30" y="2"/>
                      <a:pt x="30" y="2"/>
                    </a:cubicBezTo>
                    <a:moveTo>
                      <a:pt x="33" y="2"/>
                    </a:moveTo>
                    <a:cubicBezTo>
                      <a:pt x="35" y="2"/>
                      <a:pt x="35" y="2"/>
                      <a:pt x="35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1"/>
                      <a:pt x="33" y="1"/>
                    </a:cubicBezTo>
                    <a:cubicBezTo>
                      <a:pt x="33" y="2"/>
                      <a:pt x="33" y="2"/>
                      <a:pt x="33" y="2"/>
                    </a:cubicBezTo>
                    <a:moveTo>
                      <a:pt x="55" y="7"/>
                    </a:moveTo>
                    <a:cubicBezTo>
                      <a:pt x="55" y="7"/>
                      <a:pt x="55" y="7"/>
                      <a:pt x="55" y="7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5"/>
                      <a:pt x="55" y="5"/>
                      <a:pt x="55" y="5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6"/>
                      <a:pt x="55" y="6"/>
                      <a:pt x="55" y="7"/>
                    </a:cubicBezTo>
                    <a:moveTo>
                      <a:pt x="58" y="8"/>
                    </a:moveTo>
                    <a:cubicBezTo>
                      <a:pt x="58" y="8"/>
                      <a:pt x="58" y="8"/>
                      <a:pt x="58" y="8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8" y="7"/>
                      <a:pt x="58" y="7"/>
                      <a:pt x="57" y="7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8"/>
                      <a:pt x="58" y="8"/>
                      <a:pt x="58" y="8"/>
                    </a:cubicBezTo>
                    <a:moveTo>
                      <a:pt x="60" y="10"/>
                    </a:move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9"/>
                      <a:pt x="60" y="9"/>
                      <a:pt x="60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0" y="10"/>
                      <a:pt x="60" y="10"/>
                      <a:pt x="60" y="10"/>
                    </a:cubicBezTo>
                    <a:moveTo>
                      <a:pt x="63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1"/>
                      <a:pt x="63" y="11"/>
                      <a:pt x="62" y="11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3" y="12"/>
                    </a:cubicBezTo>
                    <a:moveTo>
                      <a:pt x="65" y="15"/>
                    </a:move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5" y="13"/>
                      <a:pt x="65" y="13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4" y="14"/>
                      <a:pt x="64" y="14"/>
                      <a:pt x="65" y="15"/>
                    </a:cubicBezTo>
                    <a:moveTo>
                      <a:pt x="66" y="17"/>
                    </a:moveTo>
                    <a:cubicBezTo>
                      <a:pt x="66" y="17"/>
                      <a:pt x="66" y="17"/>
                      <a:pt x="66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6"/>
                      <a:pt x="67" y="16"/>
                      <a:pt x="67" y="15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6" y="16"/>
                      <a:pt x="66" y="17"/>
                      <a:pt x="66" y="17"/>
                    </a:cubicBezTo>
                    <a:moveTo>
                      <a:pt x="72" y="35"/>
                    </a:move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3" y="29"/>
                      <a:pt x="72" y="24"/>
                      <a:pt x="69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1" y="24"/>
                      <a:pt x="72" y="30"/>
                      <a:pt x="72" y="35"/>
                    </a:cubicBezTo>
                    <a:moveTo>
                      <a:pt x="3" y="37"/>
                    </a:moveTo>
                    <a:cubicBezTo>
                      <a:pt x="3" y="18"/>
                      <a:pt x="18" y="3"/>
                      <a:pt x="37" y="3"/>
                    </a:cubicBezTo>
                    <a:cubicBezTo>
                      <a:pt x="56" y="3"/>
                      <a:pt x="71" y="18"/>
                      <a:pt x="71" y="37"/>
                    </a:cubicBezTo>
                    <a:cubicBezTo>
                      <a:pt x="71" y="56"/>
                      <a:pt x="56" y="71"/>
                      <a:pt x="37" y="71"/>
                    </a:cubicBezTo>
                    <a:cubicBezTo>
                      <a:pt x="18" y="71"/>
                      <a:pt x="3" y="56"/>
                      <a:pt x="3" y="37"/>
                    </a:cubicBezTo>
                  </a:path>
                </a:pathLst>
              </a:custGeom>
              <a:solidFill>
                <a:srgbClr val="48BE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Freeform 150"/>
              <p:cNvSpPr>
                <a:spLocks noEditPoints="1"/>
              </p:cNvSpPr>
              <p:nvPr/>
            </p:nvSpPr>
            <p:spPr bwMode="auto">
              <a:xfrm>
                <a:off x="4343686" y="5296256"/>
                <a:ext cx="588057" cy="581297"/>
              </a:xfrm>
              <a:custGeom>
                <a:avLst/>
                <a:gdLst>
                  <a:gd name="T0" fmla="*/ 74 w 74"/>
                  <a:gd name="T1" fmla="*/ 37 h 73"/>
                  <a:gd name="T2" fmla="*/ 53 w 74"/>
                  <a:gd name="T3" fmla="*/ 68 h 73"/>
                  <a:gd name="T4" fmla="*/ 74 w 74"/>
                  <a:gd name="T5" fmla="*/ 37 h 73"/>
                  <a:gd name="T6" fmla="*/ 51 w 74"/>
                  <a:gd name="T7" fmla="*/ 69 h 73"/>
                  <a:gd name="T8" fmla="*/ 53 w 74"/>
                  <a:gd name="T9" fmla="*/ 70 h 73"/>
                  <a:gd name="T10" fmla="*/ 50 w 74"/>
                  <a:gd name="T11" fmla="*/ 70 h 73"/>
                  <a:gd name="T12" fmla="*/ 49 w 74"/>
                  <a:gd name="T13" fmla="*/ 72 h 73"/>
                  <a:gd name="T14" fmla="*/ 50 w 74"/>
                  <a:gd name="T15" fmla="*/ 70 h 73"/>
                  <a:gd name="T16" fmla="*/ 1 w 74"/>
                  <a:gd name="T17" fmla="*/ 37 h 73"/>
                  <a:gd name="T18" fmla="*/ 7 w 74"/>
                  <a:gd name="T19" fmla="*/ 16 h 73"/>
                  <a:gd name="T20" fmla="*/ 37 w 74"/>
                  <a:gd name="T21" fmla="*/ 73 h 73"/>
                  <a:gd name="T22" fmla="*/ 11 w 74"/>
                  <a:gd name="T23" fmla="*/ 13 h 73"/>
                  <a:gd name="T24" fmla="*/ 29 w 74"/>
                  <a:gd name="T25" fmla="*/ 1 h 73"/>
                  <a:gd name="T26" fmla="*/ 11 w 74"/>
                  <a:gd name="T27" fmla="*/ 13 h 73"/>
                  <a:gd name="T28" fmla="*/ 31 w 74"/>
                  <a:gd name="T29" fmla="*/ 2 h 73"/>
                  <a:gd name="T30" fmla="*/ 30 w 74"/>
                  <a:gd name="T31" fmla="*/ 1 h 73"/>
                  <a:gd name="T32" fmla="*/ 33 w 74"/>
                  <a:gd name="T33" fmla="*/ 2 h 73"/>
                  <a:gd name="T34" fmla="*/ 34 w 74"/>
                  <a:gd name="T35" fmla="*/ 0 h 73"/>
                  <a:gd name="T36" fmla="*/ 33 w 74"/>
                  <a:gd name="T37" fmla="*/ 2 h 73"/>
                  <a:gd name="T38" fmla="*/ 55 w 74"/>
                  <a:gd name="T39" fmla="*/ 7 h 73"/>
                  <a:gd name="T40" fmla="*/ 55 w 74"/>
                  <a:gd name="T41" fmla="*/ 5 h 73"/>
                  <a:gd name="T42" fmla="*/ 55 w 74"/>
                  <a:gd name="T43" fmla="*/ 7 h 73"/>
                  <a:gd name="T44" fmla="*/ 58 w 74"/>
                  <a:gd name="T45" fmla="*/ 8 h 73"/>
                  <a:gd name="T46" fmla="*/ 57 w 74"/>
                  <a:gd name="T47" fmla="*/ 7 h 73"/>
                  <a:gd name="T48" fmla="*/ 58 w 74"/>
                  <a:gd name="T49" fmla="*/ 8 h 73"/>
                  <a:gd name="T50" fmla="*/ 60 w 74"/>
                  <a:gd name="T51" fmla="*/ 10 h 73"/>
                  <a:gd name="T52" fmla="*/ 60 w 74"/>
                  <a:gd name="T53" fmla="*/ 8 h 73"/>
                  <a:gd name="T54" fmla="*/ 60 w 74"/>
                  <a:gd name="T55" fmla="*/ 10 h 73"/>
                  <a:gd name="T56" fmla="*/ 63 w 74"/>
                  <a:gd name="T57" fmla="*/ 12 h 73"/>
                  <a:gd name="T58" fmla="*/ 62 w 74"/>
                  <a:gd name="T59" fmla="*/ 11 h 73"/>
                  <a:gd name="T60" fmla="*/ 63 w 74"/>
                  <a:gd name="T61" fmla="*/ 12 h 73"/>
                  <a:gd name="T62" fmla="*/ 65 w 74"/>
                  <a:gd name="T63" fmla="*/ 15 h 73"/>
                  <a:gd name="T64" fmla="*/ 65 w 74"/>
                  <a:gd name="T65" fmla="*/ 13 h 73"/>
                  <a:gd name="T66" fmla="*/ 65 w 74"/>
                  <a:gd name="T67" fmla="*/ 15 h 73"/>
                  <a:gd name="T68" fmla="*/ 66 w 74"/>
                  <a:gd name="T69" fmla="*/ 17 h 73"/>
                  <a:gd name="T70" fmla="*/ 67 w 74"/>
                  <a:gd name="T71" fmla="*/ 15 h 73"/>
                  <a:gd name="T72" fmla="*/ 66 w 74"/>
                  <a:gd name="T73" fmla="*/ 17 h 73"/>
                  <a:gd name="T74" fmla="*/ 72 w 74"/>
                  <a:gd name="T75" fmla="*/ 35 h 73"/>
                  <a:gd name="T76" fmla="*/ 69 w 74"/>
                  <a:gd name="T77" fmla="*/ 19 h 73"/>
                  <a:gd name="T78" fmla="*/ 72 w 74"/>
                  <a:gd name="T79" fmla="*/ 35 h 73"/>
                  <a:gd name="T80" fmla="*/ 37 w 74"/>
                  <a:gd name="T81" fmla="*/ 3 h 73"/>
                  <a:gd name="T82" fmla="*/ 37 w 74"/>
                  <a:gd name="T83" fmla="*/ 7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73">
                    <a:moveTo>
                      <a:pt x="74" y="37"/>
                    </a:moveTo>
                    <a:cubicBezTo>
                      <a:pt x="74" y="37"/>
                      <a:pt x="74" y="37"/>
                      <a:pt x="74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51"/>
                      <a:pt x="65" y="62"/>
                      <a:pt x="53" y="68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66" y="63"/>
                      <a:pt x="74" y="51"/>
                      <a:pt x="74" y="37"/>
                    </a:cubicBezTo>
                    <a:moveTo>
                      <a:pt x="53" y="69"/>
                    </a:moveTo>
                    <a:cubicBezTo>
                      <a:pt x="52" y="69"/>
                      <a:pt x="52" y="69"/>
                      <a:pt x="51" y="69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70"/>
                      <a:pt x="53" y="70"/>
                      <a:pt x="53" y="70"/>
                    </a:cubicBezTo>
                    <a:cubicBezTo>
                      <a:pt x="53" y="69"/>
                      <a:pt x="53" y="69"/>
                      <a:pt x="53" y="69"/>
                    </a:cubicBezTo>
                    <a:moveTo>
                      <a:pt x="50" y="70"/>
                    </a:moveTo>
                    <a:cubicBezTo>
                      <a:pt x="49" y="70"/>
                      <a:pt x="49" y="70"/>
                      <a:pt x="49" y="71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9" y="71"/>
                      <a:pt x="50" y="71"/>
                      <a:pt x="50" y="71"/>
                    </a:cubicBezTo>
                    <a:cubicBezTo>
                      <a:pt x="50" y="70"/>
                      <a:pt x="50" y="70"/>
                      <a:pt x="50" y="70"/>
                    </a:cubicBezTo>
                    <a:moveTo>
                      <a:pt x="37" y="72"/>
                    </a:moveTo>
                    <a:cubicBezTo>
                      <a:pt x="17" y="72"/>
                      <a:pt x="1" y="56"/>
                      <a:pt x="1" y="37"/>
                    </a:cubicBezTo>
                    <a:cubicBezTo>
                      <a:pt x="1" y="29"/>
                      <a:pt x="4" y="22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3" y="22"/>
                      <a:pt x="0" y="29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lnTo>
                      <a:pt x="37" y="72"/>
                    </a:lnTo>
                    <a:close/>
                    <a:moveTo>
                      <a:pt x="11" y="13"/>
                    </a:moveTo>
                    <a:cubicBezTo>
                      <a:pt x="16" y="8"/>
                      <a:pt x="22" y="4"/>
                      <a:pt x="29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1" y="3"/>
                      <a:pt x="15" y="7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0" y="2"/>
                    </a:moveTo>
                    <a:cubicBezTo>
                      <a:pt x="30" y="2"/>
                      <a:pt x="31" y="2"/>
                      <a:pt x="31" y="2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2"/>
                      <a:pt x="30" y="2"/>
                      <a:pt x="30" y="2"/>
                    </a:cubicBezTo>
                    <a:moveTo>
                      <a:pt x="33" y="2"/>
                    </a:moveTo>
                    <a:cubicBezTo>
                      <a:pt x="35" y="2"/>
                      <a:pt x="35" y="2"/>
                      <a:pt x="35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1"/>
                      <a:pt x="33" y="1"/>
                    </a:cubicBezTo>
                    <a:cubicBezTo>
                      <a:pt x="33" y="2"/>
                      <a:pt x="33" y="2"/>
                      <a:pt x="33" y="2"/>
                    </a:cubicBezTo>
                    <a:moveTo>
                      <a:pt x="55" y="7"/>
                    </a:moveTo>
                    <a:cubicBezTo>
                      <a:pt x="55" y="7"/>
                      <a:pt x="55" y="7"/>
                      <a:pt x="55" y="7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5"/>
                      <a:pt x="55" y="5"/>
                      <a:pt x="55" y="5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6"/>
                      <a:pt x="55" y="6"/>
                      <a:pt x="55" y="7"/>
                    </a:cubicBezTo>
                    <a:moveTo>
                      <a:pt x="58" y="8"/>
                    </a:moveTo>
                    <a:cubicBezTo>
                      <a:pt x="58" y="8"/>
                      <a:pt x="58" y="8"/>
                      <a:pt x="58" y="8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8" y="7"/>
                      <a:pt x="58" y="7"/>
                      <a:pt x="57" y="7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8"/>
                      <a:pt x="58" y="8"/>
                      <a:pt x="58" y="8"/>
                    </a:cubicBezTo>
                    <a:moveTo>
                      <a:pt x="60" y="10"/>
                    </a:move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9"/>
                      <a:pt x="60" y="9"/>
                      <a:pt x="60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0" y="10"/>
                      <a:pt x="60" y="10"/>
                      <a:pt x="60" y="10"/>
                    </a:cubicBezTo>
                    <a:moveTo>
                      <a:pt x="63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1"/>
                      <a:pt x="63" y="11"/>
                      <a:pt x="62" y="11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3" y="12"/>
                    </a:cubicBezTo>
                    <a:moveTo>
                      <a:pt x="65" y="15"/>
                    </a:move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5" y="13"/>
                      <a:pt x="65" y="13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4" y="14"/>
                      <a:pt x="64" y="14"/>
                      <a:pt x="65" y="15"/>
                    </a:cubicBezTo>
                    <a:moveTo>
                      <a:pt x="66" y="17"/>
                    </a:moveTo>
                    <a:cubicBezTo>
                      <a:pt x="66" y="17"/>
                      <a:pt x="66" y="17"/>
                      <a:pt x="66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6"/>
                      <a:pt x="67" y="16"/>
                      <a:pt x="67" y="15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6" y="16"/>
                      <a:pt x="66" y="17"/>
                      <a:pt x="66" y="17"/>
                    </a:cubicBezTo>
                    <a:moveTo>
                      <a:pt x="72" y="35"/>
                    </a:move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3" y="29"/>
                      <a:pt x="72" y="24"/>
                      <a:pt x="69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1" y="24"/>
                      <a:pt x="72" y="30"/>
                      <a:pt x="72" y="35"/>
                    </a:cubicBezTo>
                    <a:moveTo>
                      <a:pt x="3" y="37"/>
                    </a:moveTo>
                    <a:cubicBezTo>
                      <a:pt x="3" y="18"/>
                      <a:pt x="18" y="3"/>
                      <a:pt x="37" y="3"/>
                    </a:cubicBezTo>
                    <a:cubicBezTo>
                      <a:pt x="56" y="3"/>
                      <a:pt x="71" y="18"/>
                      <a:pt x="71" y="37"/>
                    </a:cubicBezTo>
                    <a:cubicBezTo>
                      <a:pt x="71" y="56"/>
                      <a:pt x="56" y="71"/>
                      <a:pt x="37" y="71"/>
                    </a:cubicBezTo>
                    <a:cubicBezTo>
                      <a:pt x="18" y="71"/>
                      <a:pt x="3" y="56"/>
                      <a:pt x="3" y="37"/>
                    </a:cubicBezTo>
                  </a:path>
                </a:pathLst>
              </a:custGeom>
              <a:solidFill>
                <a:srgbClr val="48BE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Freeform 150"/>
              <p:cNvSpPr>
                <a:spLocks noEditPoints="1"/>
              </p:cNvSpPr>
              <p:nvPr/>
            </p:nvSpPr>
            <p:spPr bwMode="auto">
              <a:xfrm>
                <a:off x="5027762" y="5296256"/>
                <a:ext cx="588057" cy="581297"/>
              </a:xfrm>
              <a:custGeom>
                <a:avLst/>
                <a:gdLst>
                  <a:gd name="T0" fmla="*/ 74 w 74"/>
                  <a:gd name="T1" fmla="*/ 37 h 73"/>
                  <a:gd name="T2" fmla="*/ 53 w 74"/>
                  <a:gd name="T3" fmla="*/ 68 h 73"/>
                  <a:gd name="T4" fmla="*/ 74 w 74"/>
                  <a:gd name="T5" fmla="*/ 37 h 73"/>
                  <a:gd name="T6" fmla="*/ 51 w 74"/>
                  <a:gd name="T7" fmla="*/ 69 h 73"/>
                  <a:gd name="T8" fmla="*/ 53 w 74"/>
                  <a:gd name="T9" fmla="*/ 70 h 73"/>
                  <a:gd name="T10" fmla="*/ 50 w 74"/>
                  <a:gd name="T11" fmla="*/ 70 h 73"/>
                  <a:gd name="T12" fmla="*/ 49 w 74"/>
                  <a:gd name="T13" fmla="*/ 72 h 73"/>
                  <a:gd name="T14" fmla="*/ 50 w 74"/>
                  <a:gd name="T15" fmla="*/ 70 h 73"/>
                  <a:gd name="T16" fmla="*/ 1 w 74"/>
                  <a:gd name="T17" fmla="*/ 37 h 73"/>
                  <a:gd name="T18" fmla="*/ 7 w 74"/>
                  <a:gd name="T19" fmla="*/ 16 h 73"/>
                  <a:gd name="T20" fmla="*/ 37 w 74"/>
                  <a:gd name="T21" fmla="*/ 73 h 73"/>
                  <a:gd name="T22" fmla="*/ 11 w 74"/>
                  <a:gd name="T23" fmla="*/ 13 h 73"/>
                  <a:gd name="T24" fmla="*/ 29 w 74"/>
                  <a:gd name="T25" fmla="*/ 1 h 73"/>
                  <a:gd name="T26" fmla="*/ 11 w 74"/>
                  <a:gd name="T27" fmla="*/ 13 h 73"/>
                  <a:gd name="T28" fmla="*/ 31 w 74"/>
                  <a:gd name="T29" fmla="*/ 2 h 73"/>
                  <a:gd name="T30" fmla="*/ 30 w 74"/>
                  <a:gd name="T31" fmla="*/ 1 h 73"/>
                  <a:gd name="T32" fmla="*/ 33 w 74"/>
                  <a:gd name="T33" fmla="*/ 2 h 73"/>
                  <a:gd name="T34" fmla="*/ 34 w 74"/>
                  <a:gd name="T35" fmla="*/ 0 h 73"/>
                  <a:gd name="T36" fmla="*/ 33 w 74"/>
                  <a:gd name="T37" fmla="*/ 2 h 73"/>
                  <a:gd name="T38" fmla="*/ 55 w 74"/>
                  <a:gd name="T39" fmla="*/ 7 h 73"/>
                  <a:gd name="T40" fmla="*/ 55 w 74"/>
                  <a:gd name="T41" fmla="*/ 5 h 73"/>
                  <a:gd name="T42" fmla="*/ 55 w 74"/>
                  <a:gd name="T43" fmla="*/ 7 h 73"/>
                  <a:gd name="T44" fmla="*/ 58 w 74"/>
                  <a:gd name="T45" fmla="*/ 8 h 73"/>
                  <a:gd name="T46" fmla="*/ 57 w 74"/>
                  <a:gd name="T47" fmla="*/ 7 h 73"/>
                  <a:gd name="T48" fmla="*/ 58 w 74"/>
                  <a:gd name="T49" fmla="*/ 8 h 73"/>
                  <a:gd name="T50" fmla="*/ 60 w 74"/>
                  <a:gd name="T51" fmla="*/ 10 h 73"/>
                  <a:gd name="T52" fmla="*/ 60 w 74"/>
                  <a:gd name="T53" fmla="*/ 8 h 73"/>
                  <a:gd name="T54" fmla="*/ 60 w 74"/>
                  <a:gd name="T55" fmla="*/ 10 h 73"/>
                  <a:gd name="T56" fmla="*/ 63 w 74"/>
                  <a:gd name="T57" fmla="*/ 12 h 73"/>
                  <a:gd name="T58" fmla="*/ 62 w 74"/>
                  <a:gd name="T59" fmla="*/ 11 h 73"/>
                  <a:gd name="T60" fmla="*/ 63 w 74"/>
                  <a:gd name="T61" fmla="*/ 12 h 73"/>
                  <a:gd name="T62" fmla="*/ 65 w 74"/>
                  <a:gd name="T63" fmla="*/ 15 h 73"/>
                  <a:gd name="T64" fmla="*/ 65 w 74"/>
                  <a:gd name="T65" fmla="*/ 13 h 73"/>
                  <a:gd name="T66" fmla="*/ 65 w 74"/>
                  <a:gd name="T67" fmla="*/ 15 h 73"/>
                  <a:gd name="T68" fmla="*/ 66 w 74"/>
                  <a:gd name="T69" fmla="*/ 17 h 73"/>
                  <a:gd name="T70" fmla="*/ 67 w 74"/>
                  <a:gd name="T71" fmla="*/ 15 h 73"/>
                  <a:gd name="T72" fmla="*/ 66 w 74"/>
                  <a:gd name="T73" fmla="*/ 17 h 73"/>
                  <a:gd name="T74" fmla="*/ 72 w 74"/>
                  <a:gd name="T75" fmla="*/ 35 h 73"/>
                  <a:gd name="T76" fmla="*/ 69 w 74"/>
                  <a:gd name="T77" fmla="*/ 19 h 73"/>
                  <a:gd name="T78" fmla="*/ 72 w 74"/>
                  <a:gd name="T79" fmla="*/ 35 h 73"/>
                  <a:gd name="T80" fmla="*/ 37 w 74"/>
                  <a:gd name="T81" fmla="*/ 3 h 73"/>
                  <a:gd name="T82" fmla="*/ 37 w 74"/>
                  <a:gd name="T83" fmla="*/ 7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73">
                    <a:moveTo>
                      <a:pt x="74" y="37"/>
                    </a:moveTo>
                    <a:cubicBezTo>
                      <a:pt x="74" y="37"/>
                      <a:pt x="74" y="37"/>
                      <a:pt x="74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51"/>
                      <a:pt x="65" y="62"/>
                      <a:pt x="53" y="68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66" y="63"/>
                      <a:pt x="74" y="51"/>
                      <a:pt x="74" y="37"/>
                    </a:cubicBezTo>
                    <a:moveTo>
                      <a:pt x="53" y="69"/>
                    </a:moveTo>
                    <a:cubicBezTo>
                      <a:pt x="52" y="69"/>
                      <a:pt x="52" y="69"/>
                      <a:pt x="51" y="69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70"/>
                      <a:pt x="53" y="70"/>
                      <a:pt x="53" y="70"/>
                    </a:cubicBezTo>
                    <a:cubicBezTo>
                      <a:pt x="53" y="69"/>
                      <a:pt x="53" y="69"/>
                      <a:pt x="53" y="69"/>
                    </a:cubicBezTo>
                    <a:moveTo>
                      <a:pt x="50" y="70"/>
                    </a:moveTo>
                    <a:cubicBezTo>
                      <a:pt x="49" y="70"/>
                      <a:pt x="49" y="70"/>
                      <a:pt x="49" y="71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9" y="71"/>
                      <a:pt x="50" y="71"/>
                      <a:pt x="50" y="71"/>
                    </a:cubicBezTo>
                    <a:cubicBezTo>
                      <a:pt x="50" y="70"/>
                      <a:pt x="50" y="70"/>
                      <a:pt x="50" y="70"/>
                    </a:cubicBezTo>
                    <a:moveTo>
                      <a:pt x="37" y="72"/>
                    </a:moveTo>
                    <a:cubicBezTo>
                      <a:pt x="17" y="72"/>
                      <a:pt x="1" y="56"/>
                      <a:pt x="1" y="37"/>
                    </a:cubicBezTo>
                    <a:cubicBezTo>
                      <a:pt x="1" y="29"/>
                      <a:pt x="4" y="22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3" y="22"/>
                      <a:pt x="0" y="29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lnTo>
                      <a:pt x="37" y="72"/>
                    </a:lnTo>
                    <a:close/>
                    <a:moveTo>
                      <a:pt x="11" y="13"/>
                    </a:moveTo>
                    <a:cubicBezTo>
                      <a:pt x="16" y="8"/>
                      <a:pt x="22" y="4"/>
                      <a:pt x="29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1" y="3"/>
                      <a:pt x="15" y="7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0" y="2"/>
                    </a:moveTo>
                    <a:cubicBezTo>
                      <a:pt x="30" y="2"/>
                      <a:pt x="31" y="2"/>
                      <a:pt x="31" y="2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2"/>
                      <a:pt x="30" y="2"/>
                      <a:pt x="30" y="2"/>
                    </a:cubicBezTo>
                    <a:moveTo>
                      <a:pt x="33" y="2"/>
                    </a:moveTo>
                    <a:cubicBezTo>
                      <a:pt x="35" y="2"/>
                      <a:pt x="35" y="2"/>
                      <a:pt x="35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1"/>
                      <a:pt x="33" y="1"/>
                    </a:cubicBezTo>
                    <a:cubicBezTo>
                      <a:pt x="33" y="2"/>
                      <a:pt x="33" y="2"/>
                      <a:pt x="33" y="2"/>
                    </a:cubicBezTo>
                    <a:moveTo>
                      <a:pt x="55" y="7"/>
                    </a:moveTo>
                    <a:cubicBezTo>
                      <a:pt x="55" y="7"/>
                      <a:pt x="55" y="7"/>
                      <a:pt x="55" y="7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5"/>
                      <a:pt x="55" y="5"/>
                      <a:pt x="55" y="5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6"/>
                      <a:pt x="55" y="6"/>
                      <a:pt x="55" y="7"/>
                    </a:cubicBezTo>
                    <a:moveTo>
                      <a:pt x="58" y="8"/>
                    </a:moveTo>
                    <a:cubicBezTo>
                      <a:pt x="58" y="8"/>
                      <a:pt x="58" y="8"/>
                      <a:pt x="58" y="8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8" y="7"/>
                      <a:pt x="58" y="7"/>
                      <a:pt x="57" y="7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7" y="8"/>
                      <a:pt x="58" y="8"/>
                      <a:pt x="58" y="8"/>
                    </a:cubicBezTo>
                    <a:moveTo>
                      <a:pt x="60" y="10"/>
                    </a:moveTo>
                    <a:cubicBezTo>
                      <a:pt x="60" y="10"/>
                      <a:pt x="60" y="10"/>
                      <a:pt x="60" y="10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9"/>
                      <a:pt x="60" y="9"/>
                      <a:pt x="60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0" y="10"/>
                      <a:pt x="60" y="10"/>
                      <a:pt x="60" y="10"/>
                    </a:cubicBezTo>
                    <a:moveTo>
                      <a:pt x="63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1"/>
                      <a:pt x="63" y="11"/>
                      <a:pt x="62" y="11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2" y="12"/>
                      <a:pt x="63" y="12"/>
                    </a:cubicBezTo>
                    <a:moveTo>
                      <a:pt x="65" y="15"/>
                    </a:move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5" y="13"/>
                      <a:pt x="65" y="13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4" y="14"/>
                      <a:pt x="64" y="14"/>
                      <a:pt x="65" y="15"/>
                    </a:cubicBezTo>
                    <a:moveTo>
                      <a:pt x="66" y="17"/>
                    </a:moveTo>
                    <a:cubicBezTo>
                      <a:pt x="66" y="17"/>
                      <a:pt x="66" y="17"/>
                      <a:pt x="66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16"/>
                      <a:pt x="67" y="16"/>
                      <a:pt x="67" y="15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6" y="16"/>
                      <a:pt x="66" y="17"/>
                      <a:pt x="66" y="17"/>
                    </a:cubicBezTo>
                    <a:moveTo>
                      <a:pt x="72" y="35"/>
                    </a:move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3" y="29"/>
                      <a:pt x="72" y="24"/>
                      <a:pt x="69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1" y="24"/>
                      <a:pt x="72" y="30"/>
                      <a:pt x="72" y="35"/>
                    </a:cubicBezTo>
                    <a:moveTo>
                      <a:pt x="3" y="37"/>
                    </a:moveTo>
                    <a:cubicBezTo>
                      <a:pt x="3" y="18"/>
                      <a:pt x="18" y="3"/>
                      <a:pt x="37" y="3"/>
                    </a:cubicBezTo>
                    <a:cubicBezTo>
                      <a:pt x="56" y="3"/>
                      <a:pt x="71" y="18"/>
                      <a:pt x="71" y="37"/>
                    </a:cubicBezTo>
                    <a:cubicBezTo>
                      <a:pt x="71" y="56"/>
                      <a:pt x="56" y="71"/>
                      <a:pt x="37" y="71"/>
                    </a:cubicBezTo>
                    <a:cubicBezTo>
                      <a:pt x="18" y="71"/>
                      <a:pt x="3" y="56"/>
                      <a:pt x="3" y="37"/>
                    </a:cubicBezTo>
                  </a:path>
                </a:pathLst>
              </a:custGeom>
              <a:solidFill>
                <a:srgbClr val="48BE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1" name="Freeform 155"/>
              <p:cNvSpPr>
                <a:spLocks noEditPoints="1"/>
              </p:cNvSpPr>
              <p:nvPr/>
            </p:nvSpPr>
            <p:spPr bwMode="auto">
              <a:xfrm>
                <a:off x="3093523" y="5454846"/>
                <a:ext cx="334900" cy="256760"/>
              </a:xfrm>
              <a:custGeom>
                <a:avLst/>
                <a:gdLst>
                  <a:gd name="T0" fmla="*/ 23 w 38"/>
                  <a:gd name="T1" fmla="*/ 11 h 29"/>
                  <a:gd name="T2" fmla="*/ 17 w 38"/>
                  <a:gd name="T3" fmla="*/ 10 h 29"/>
                  <a:gd name="T4" fmla="*/ 15 w 38"/>
                  <a:gd name="T5" fmla="*/ 6 h 29"/>
                  <a:gd name="T6" fmla="*/ 10 w 38"/>
                  <a:gd name="T7" fmla="*/ 9 h 29"/>
                  <a:gd name="T8" fmla="*/ 5 w 38"/>
                  <a:gd name="T9" fmla="*/ 7 h 29"/>
                  <a:gd name="T10" fmla="*/ 4 w 38"/>
                  <a:gd name="T11" fmla="*/ 13 h 29"/>
                  <a:gd name="T12" fmla="*/ 0 w 38"/>
                  <a:gd name="T13" fmla="*/ 15 h 29"/>
                  <a:gd name="T14" fmla="*/ 4 w 38"/>
                  <a:gd name="T15" fmla="*/ 20 h 29"/>
                  <a:gd name="T16" fmla="*/ 2 w 38"/>
                  <a:gd name="T17" fmla="*/ 24 h 29"/>
                  <a:gd name="T18" fmla="*/ 8 w 38"/>
                  <a:gd name="T19" fmla="*/ 25 h 29"/>
                  <a:gd name="T20" fmla="*/ 10 w 38"/>
                  <a:gd name="T21" fmla="*/ 29 h 29"/>
                  <a:gd name="T22" fmla="*/ 15 w 38"/>
                  <a:gd name="T23" fmla="*/ 26 h 29"/>
                  <a:gd name="T24" fmla="*/ 19 w 38"/>
                  <a:gd name="T25" fmla="*/ 28 h 29"/>
                  <a:gd name="T26" fmla="*/ 20 w 38"/>
                  <a:gd name="T27" fmla="*/ 22 h 29"/>
                  <a:gd name="T28" fmla="*/ 24 w 38"/>
                  <a:gd name="T29" fmla="*/ 20 h 29"/>
                  <a:gd name="T30" fmla="*/ 21 w 38"/>
                  <a:gd name="T31" fmla="*/ 15 h 29"/>
                  <a:gd name="T32" fmla="*/ 12 w 38"/>
                  <a:gd name="T33" fmla="*/ 22 h 29"/>
                  <a:gd name="T34" fmla="*/ 12 w 38"/>
                  <a:gd name="T35" fmla="*/ 14 h 29"/>
                  <a:gd name="T36" fmla="*/ 12 w 38"/>
                  <a:gd name="T37" fmla="*/ 22 h 29"/>
                  <a:gd name="T38" fmla="*/ 38 w 38"/>
                  <a:gd name="T39" fmla="*/ 6 h 29"/>
                  <a:gd name="T40" fmla="*/ 36 w 38"/>
                  <a:gd name="T41" fmla="*/ 5 h 29"/>
                  <a:gd name="T42" fmla="*/ 35 w 38"/>
                  <a:gd name="T43" fmla="*/ 1 h 29"/>
                  <a:gd name="T44" fmla="*/ 32 w 38"/>
                  <a:gd name="T45" fmla="*/ 2 h 29"/>
                  <a:gd name="T46" fmla="*/ 29 w 38"/>
                  <a:gd name="T47" fmla="*/ 0 h 29"/>
                  <a:gd name="T48" fmla="*/ 28 w 38"/>
                  <a:gd name="T49" fmla="*/ 3 h 29"/>
                  <a:gd name="T50" fmla="*/ 23 w 38"/>
                  <a:gd name="T51" fmla="*/ 3 h 29"/>
                  <a:gd name="T52" fmla="*/ 25 w 38"/>
                  <a:gd name="T53" fmla="*/ 6 h 29"/>
                  <a:gd name="T54" fmla="*/ 22 w 38"/>
                  <a:gd name="T55" fmla="*/ 9 h 29"/>
                  <a:gd name="T56" fmla="*/ 25 w 38"/>
                  <a:gd name="T57" fmla="*/ 11 h 29"/>
                  <a:gd name="T58" fmla="*/ 26 w 38"/>
                  <a:gd name="T59" fmla="*/ 14 h 29"/>
                  <a:gd name="T60" fmla="*/ 29 w 38"/>
                  <a:gd name="T61" fmla="*/ 13 h 29"/>
                  <a:gd name="T62" fmla="*/ 32 w 38"/>
                  <a:gd name="T63" fmla="*/ 16 h 29"/>
                  <a:gd name="T64" fmla="*/ 33 w 38"/>
                  <a:gd name="T65" fmla="*/ 13 h 29"/>
                  <a:gd name="T66" fmla="*/ 37 w 38"/>
                  <a:gd name="T67" fmla="*/ 12 h 29"/>
                  <a:gd name="T68" fmla="*/ 36 w 38"/>
                  <a:gd name="T69" fmla="*/ 9 h 29"/>
                  <a:gd name="T70" fmla="*/ 30 w 38"/>
                  <a:gd name="T71" fmla="*/ 10 h 29"/>
                  <a:gd name="T72" fmla="*/ 30 w 38"/>
                  <a:gd name="T73" fmla="*/ 5 h 29"/>
                  <a:gd name="T74" fmla="*/ 30 w 38"/>
                  <a:gd name="T7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8" h="29">
                    <a:moveTo>
                      <a:pt x="20" y="13"/>
                    </a:move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10"/>
                      <a:pt x="8" y="10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9" y="25"/>
                      <a:pt x="9" y="26"/>
                      <a:pt x="10" y="26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6" y="26"/>
                      <a:pt x="17" y="25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1"/>
                      <a:pt x="21" y="21"/>
                      <a:pt x="21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0" y="14"/>
                      <a:pt x="20" y="13"/>
                    </a:cubicBezTo>
                    <a:moveTo>
                      <a:pt x="12" y="22"/>
                    </a:moveTo>
                    <a:cubicBezTo>
                      <a:pt x="10" y="22"/>
                      <a:pt x="8" y="20"/>
                      <a:pt x="8" y="18"/>
                    </a:cubicBezTo>
                    <a:cubicBezTo>
                      <a:pt x="8" y="15"/>
                      <a:pt x="10" y="14"/>
                      <a:pt x="12" y="14"/>
                    </a:cubicBezTo>
                    <a:cubicBezTo>
                      <a:pt x="14" y="14"/>
                      <a:pt x="16" y="15"/>
                      <a:pt x="16" y="18"/>
                    </a:cubicBezTo>
                    <a:cubicBezTo>
                      <a:pt x="16" y="20"/>
                      <a:pt x="14" y="22"/>
                      <a:pt x="12" y="22"/>
                    </a:cubicBezTo>
                    <a:moveTo>
                      <a:pt x="38" y="9"/>
                    </a:moveTo>
                    <a:cubicBezTo>
                      <a:pt x="38" y="6"/>
                      <a:pt x="38" y="6"/>
                      <a:pt x="38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2"/>
                      <a:pt x="32" y="2"/>
                      <a:pt x="32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10"/>
                      <a:pt x="25" y="10"/>
                      <a:pt x="25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8" y="13"/>
                      <a:pt x="29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3" y="13"/>
                      <a:pt x="33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6" y="9"/>
                    </a:cubicBezTo>
                    <a:lnTo>
                      <a:pt x="38" y="9"/>
                    </a:lnTo>
                    <a:close/>
                    <a:moveTo>
                      <a:pt x="30" y="10"/>
                    </a:moveTo>
                    <a:cubicBezTo>
                      <a:pt x="29" y="10"/>
                      <a:pt x="28" y="9"/>
                      <a:pt x="28" y="8"/>
                    </a:cubicBezTo>
                    <a:cubicBezTo>
                      <a:pt x="28" y="6"/>
                      <a:pt x="29" y="5"/>
                      <a:pt x="30" y="5"/>
                    </a:cubicBezTo>
                    <a:cubicBezTo>
                      <a:pt x="32" y="5"/>
                      <a:pt x="33" y="6"/>
                      <a:pt x="33" y="8"/>
                    </a:cubicBezTo>
                    <a:cubicBezTo>
                      <a:pt x="33" y="9"/>
                      <a:pt x="32" y="10"/>
                      <a:pt x="30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Freeform 156"/>
              <p:cNvSpPr>
                <a:spLocks noEditPoints="1"/>
              </p:cNvSpPr>
              <p:nvPr/>
            </p:nvSpPr>
            <p:spPr bwMode="auto">
              <a:xfrm>
                <a:off x="2438285" y="5454846"/>
                <a:ext cx="297690" cy="256760"/>
              </a:xfrm>
              <a:custGeom>
                <a:avLst/>
                <a:gdLst>
                  <a:gd name="T0" fmla="*/ 37 w 80"/>
                  <a:gd name="T1" fmla="*/ 59 h 69"/>
                  <a:gd name="T2" fmla="*/ 37 w 80"/>
                  <a:gd name="T3" fmla="*/ 64 h 69"/>
                  <a:gd name="T4" fmla="*/ 33 w 80"/>
                  <a:gd name="T5" fmla="*/ 69 h 69"/>
                  <a:gd name="T6" fmla="*/ 49 w 80"/>
                  <a:gd name="T7" fmla="*/ 64 h 69"/>
                  <a:gd name="T8" fmla="*/ 54 w 80"/>
                  <a:gd name="T9" fmla="*/ 64 h 69"/>
                  <a:gd name="T10" fmla="*/ 54 w 80"/>
                  <a:gd name="T11" fmla="*/ 59 h 69"/>
                  <a:gd name="T12" fmla="*/ 52 w 80"/>
                  <a:gd name="T13" fmla="*/ 59 h 69"/>
                  <a:gd name="T14" fmla="*/ 45 w 80"/>
                  <a:gd name="T15" fmla="*/ 59 h 69"/>
                  <a:gd name="T16" fmla="*/ 40 w 80"/>
                  <a:gd name="T17" fmla="*/ 57 h 69"/>
                  <a:gd name="T18" fmla="*/ 59 w 80"/>
                  <a:gd name="T19" fmla="*/ 59 h 69"/>
                  <a:gd name="T20" fmla="*/ 56 w 80"/>
                  <a:gd name="T21" fmla="*/ 62 h 69"/>
                  <a:gd name="T22" fmla="*/ 63 w 80"/>
                  <a:gd name="T23" fmla="*/ 62 h 69"/>
                  <a:gd name="T24" fmla="*/ 66 w 80"/>
                  <a:gd name="T25" fmla="*/ 59 h 69"/>
                  <a:gd name="T26" fmla="*/ 68 w 80"/>
                  <a:gd name="T27" fmla="*/ 54 h 69"/>
                  <a:gd name="T28" fmla="*/ 23 w 80"/>
                  <a:gd name="T29" fmla="*/ 50 h 69"/>
                  <a:gd name="T30" fmla="*/ 26 w 80"/>
                  <a:gd name="T31" fmla="*/ 54 h 69"/>
                  <a:gd name="T32" fmla="*/ 28 w 80"/>
                  <a:gd name="T33" fmla="*/ 57 h 69"/>
                  <a:gd name="T34" fmla="*/ 30 w 80"/>
                  <a:gd name="T35" fmla="*/ 54 h 69"/>
                  <a:gd name="T36" fmla="*/ 30 w 80"/>
                  <a:gd name="T37" fmla="*/ 52 h 69"/>
                  <a:gd name="T38" fmla="*/ 26 w 80"/>
                  <a:gd name="T39" fmla="*/ 47 h 69"/>
                  <a:gd name="T40" fmla="*/ 14 w 80"/>
                  <a:gd name="T41" fmla="*/ 43 h 69"/>
                  <a:gd name="T42" fmla="*/ 14 w 80"/>
                  <a:gd name="T43" fmla="*/ 47 h 69"/>
                  <a:gd name="T44" fmla="*/ 14 w 80"/>
                  <a:gd name="T45" fmla="*/ 54 h 69"/>
                  <a:gd name="T46" fmla="*/ 16 w 80"/>
                  <a:gd name="T47" fmla="*/ 62 h 69"/>
                  <a:gd name="T48" fmla="*/ 23 w 80"/>
                  <a:gd name="T49" fmla="*/ 69 h 69"/>
                  <a:gd name="T50" fmla="*/ 30 w 80"/>
                  <a:gd name="T51" fmla="*/ 66 h 69"/>
                  <a:gd name="T52" fmla="*/ 35 w 80"/>
                  <a:gd name="T53" fmla="*/ 62 h 69"/>
                  <a:gd name="T54" fmla="*/ 35 w 80"/>
                  <a:gd name="T55" fmla="*/ 57 h 69"/>
                  <a:gd name="T56" fmla="*/ 33 w 80"/>
                  <a:gd name="T57" fmla="*/ 54 h 69"/>
                  <a:gd name="T58" fmla="*/ 33 w 80"/>
                  <a:gd name="T59" fmla="*/ 57 h 69"/>
                  <a:gd name="T60" fmla="*/ 30 w 80"/>
                  <a:gd name="T61" fmla="*/ 59 h 69"/>
                  <a:gd name="T62" fmla="*/ 26 w 80"/>
                  <a:gd name="T63" fmla="*/ 59 h 69"/>
                  <a:gd name="T64" fmla="*/ 21 w 80"/>
                  <a:gd name="T65" fmla="*/ 52 h 69"/>
                  <a:gd name="T66" fmla="*/ 21 w 80"/>
                  <a:gd name="T67" fmla="*/ 47 h 69"/>
                  <a:gd name="T68" fmla="*/ 21 w 80"/>
                  <a:gd name="T69" fmla="*/ 45 h 69"/>
                  <a:gd name="T70" fmla="*/ 14 w 80"/>
                  <a:gd name="T71" fmla="*/ 43 h 69"/>
                  <a:gd name="T72" fmla="*/ 2 w 80"/>
                  <a:gd name="T73" fmla="*/ 40 h 69"/>
                  <a:gd name="T74" fmla="*/ 0 w 80"/>
                  <a:gd name="T75" fmla="*/ 45 h 69"/>
                  <a:gd name="T76" fmla="*/ 2 w 80"/>
                  <a:gd name="T77" fmla="*/ 52 h 69"/>
                  <a:gd name="T78" fmla="*/ 9 w 80"/>
                  <a:gd name="T79" fmla="*/ 57 h 69"/>
                  <a:gd name="T80" fmla="*/ 11 w 80"/>
                  <a:gd name="T81" fmla="*/ 54 h 69"/>
                  <a:gd name="T82" fmla="*/ 9 w 80"/>
                  <a:gd name="T83" fmla="*/ 47 h 69"/>
                  <a:gd name="T84" fmla="*/ 11 w 80"/>
                  <a:gd name="T85" fmla="*/ 43 h 69"/>
                  <a:gd name="T86" fmla="*/ 11 w 80"/>
                  <a:gd name="T87" fmla="*/ 40 h 69"/>
                  <a:gd name="T88" fmla="*/ 54 w 80"/>
                  <a:gd name="T89" fmla="*/ 26 h 69"/>
                  <a:gd name="T90" fmla="*/ 47 w 80"/>
                  <a:gd name="T91" fmla="*/ 26 h 69"/>
                  <a:gd name="T92" fmla="*/ 7 w 80"/>
                  <a:gd name="T93" fmla="*/ 36 h 69"/>
                  <a:gd name="T94" fmla="*/ 14 w 80"/>
                  <a:gd name="T95" fmla="*/ 38 h 69"/>
                  <a:gd name="T96" fmla="*/ 28 w 80"/>
                  <a:gd name="T97" fmla="*/ 45 h 69"/>
                  <a:gd name="T98" fmla="*/ 37 w 80"/>
                  <a:gd name="T99" fmla="*/ 54 h 69"/>
                  <a:gd name="T100" fmla="*/ 47 w 80"/>
                  <a:gd name="T101" fmla="*/ 57 h 69"/>
                  <a:gd name="T102" fmla="*/ 52 w 80"/>
                  <a:gd name="T103" fmla="*/ 54 h 69"/>
                  <a:gd name="T104" fmla="*/ 68 w 80"/>
                  <a:gd name="T105" fmla="*/ 52 h 69"/>
                  <a:gd name="T106" fmla="*/ 73 w 80"/>
                  <a:gd name="T107" fmla="*/ 45 h 69"/>
                  <a:gd name="T108" fmla="*/ 68 w 80"/>
                  <a:gd name="T109" fmla="*/ 33 h 69"/>
                  <a:gd name="T110" fmla="*/ 61 w 80"/>
                  <a:gd name="T111" fmla="*/ 26 h 69"/>
                  <a:gd name="T112" fmla="*/ 54 w 80"/>
                  <a:gd name="T113" fmla="*/ 26 h 69"/>
                  <a:gd name="T114" fmla="*/ 56 w 80"/>
                  <a:gd name="T115" fmla="*/ 21 h 69"/>
                  <a:gd name="T116" fmla="*/ 63 w 80"/>
                  <a:gd name="T117" fmla="*/ 24 h 69"/>
                  <a:gd name="T118" fmla="*/ 68 w 80"/>
                  <a:gd name="T119" fmla="*/ 28 h 69"/>
                  <a:gd name="T120" fmla="*/ 59 w 80"/>
                  <a:gd name="T121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69">
                    <a:moveTo>
                      <a:pt x="37" y="57"/>
                    </a:moveTo>
                    <a:lnTo>
                      <a:pt x="37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5" y="64"/>
                    </a:lnTo>
                    <a:lnTo>
                      <a:pt x="35" y="66"/>
                    </a:lnTo>
                    <a:lnTo>
                      <a:pt x="35" y="66"/>
                    </a:lnTo>
                    <a:lnTo>
                      <a:pt x="35" y="66"/>
                    </a:lnTo>
                    <a:lnTo>
                      <a:pt x="35" y="66"/>
                    </a:lnTo>
                    <a:lnTo>
                      <a:pt x="35" y="66"/>
                    </a:lnTo>
                    <a:lnTo>
                      <a:pt x="35" y="66"/>
                    </a:lnTo>
                    <a:lnTo>
                      <a:pt x="35" y="66"/>
                    </a:lnTo>
                    <a:lnTo>
                      <a:pt x="35" y="69"/>
                    </a:lnTo>
                    <a:lnTo>
                      <a:pt x="33" y="69"/>
                    </a:lnTo>
                    <a:lnTo>
                      <a:pt x="33" y="69"/>
                    </a:lnTo>
                    <a:lnTo>
                      <a:pt x="33" y="69"/>
                    </a:lnTo>
                    <a:lnTo>
                      <a:pt x="33" y="69"/>
                    </a:lnTo>
                    <a:lnTo>
                      <a:pt x="33" y="69"/>
                    </a:lnTo>
                    <a:lnTo>
                      <a:pt x="33" y="69"/>
                    </a:lnTo>
                    <a:lnTo>
                      <a:pt x="33" y="69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9"/>
                    </a:lnTo>
                    <a:lnTo>
                      <a:pt x="37" y="69"/>
                    </a:lnTo>
                    <a:lnTo>
                      <a:pt x="37" y="69"/>
                    </a:lnTo>
                    <a:lnTo>
                      <a:pt x="40" y="69"/>
                    </a:lnTo>
                    <a:lnTo>
                      <a:pt x="40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5" y="66"/>
                    </a:lnTo>
                    <a:lnTo>
                      <a:pt x="45" y="66"/>
                    </a:lnTo>
                    <a:lnTo>
                      <a:pt x="47" y="66"/>
                    </a:lnTo>
                    <a:lnTo>
                      <a:pt x="47" y="66"/>
                    </a:lnTo>
                    <a:lnTo>
                      <a:pt x="49" y="64"/>
                    </a:lnTo>
                    <a:lnTo>
                      <a:pt x="49" y="64"/>
                    </a:lnTo>
                    <a:lnTo>
                      <a:pt x="49" y="64"/>
                    </a:lnTo>
                    <a:lnTo>
                      <a:pt x="49" y="64"/>
                    </a:lnTo>
                    <a:lnTo>
                      <a:pt x="49" y="64"/>
                    </a:lnTo>
                    <a:lnTo>
                      <a:pt x="49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2" y="59"/>
                    </a:lnTo>
                    <a:lnTo>
                      <a:pt x="52" y="59"/>
                    </a:lnTo>
                    <a:lnTo>
                      <a:pt x="52" y="59"/>
                    </a:lnTo>
                    <a:lnTo>
                      <a:pt x="49" y="59"/>
                    </a:lnTo>
                    <a:lnTo>
                      <a:pt x="49" y="59"/>
                    </a:lnTo>
                    <a:lnTo>
                      <a:pt x="49" y="59"/>
                    </a:lnTo>
                    <a:lnTo>
                      <a:pt x="49" y="59"/>
                    </a:lnTo>
                    <a:lnTo>
                      <a:pt x="49" y="59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40" y="59"/>
                    </a:lnTo>
                    <a:lnTo>
                      <a:pt x="40" y="59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7"/>
                    </a:lnTo>
                    <a:close/>
                    <a:moveTo>
                      <a:pt x="59" y="57"/>
                    </a:moveTo>
                    <a:lnTo>
                      <a:pt x="59" y="57"/>
                    </a:lnTo>
                    <a:lnTo>
                      <a:pt x="59" y="57"/>
                    </a:lnTo>
                    <a:lnTo>
                      <a:pt x="59" y="57"/>
                    </a:lnTo>
                    <a:lnTo>
                      <a:pt x="59" y="57"/>
                    </a:lnTo>
                    <a:lnTo>
                      <a:pt x="59" y="57"/>
                    </a:lnTo>
                    <a:lnTo>
                      <a:pt x="59" y="57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62"/>
                    </a:lnTo>
                    <a:lnTo>
                      <a:pt x="59" y="62"/>
                    </a:lnTo>
                    <a:lnTo>
                      <a:pt x="59" y="62"/>
                    </a:lnTo>
                    <a:lnTo>
                      <a:pt x="59" y="62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61" y="62"/>
                    </a:lnTo>
                    <a:lnTo>
                      <a:pt x="61" y="62"/>
                    </a:lnTo>
                    <a:lnTo>
                      <a:pt x="61" y="62"/>
                    </a:lnTo>
                    <a:lnTo>
                      <a:pt x="61" y="62"/>
                    </a:lnTo>
                    <a:lnTo>
                      <a:pt x="61" y="62"/>
                    </a:lnTo>
                    <a:lnTo>
                      <a:pt x="61" y="62"/>
                    </a:lnTo>
                    <a:lnTo>
                      <a:pt x="61" y="62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3" y="59"/>
                    </a:lnTo>
                    <a:lnTo>
                      <a:pt x="63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57"/>
                    </a:lnTo>
                    <a:lnTo>
                      <a:pt x="66" y="57"/>
                    </a:lnTo>
                    <a:lnTo>
                      <a:pt x="66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7"/>
                    </a:lnTo>
                    <a:lnTo>
                      <a:pt x="68" y="54"/>
                    </a:lnTo>
                    <a:lnTo>
                      <a:pt x="68" y="54"/>
                    </a:lnTo>
                    <a:lnTo>
                      <a:pt x="68" y="54"/>
                    </a:lnTo>
                    <a:lnTo>
                      <a:pt x="68" y="54"/>
                    </a:lnTo>
                    <a:lnTo>
                      <a:pt x="68" y="54"/>
                    </a:lnTo>
                    <a:lnTo>
                      <a:pt x="68" y="54"/>
                    </a:lnTo>
                    <a:lnTo>
                      <a:pt x="59" y="57"/>
                    </a:lnTo>
                    <a:close/>
                    <a:moveTo>
                      <a:pt x="23" y="47"/>
                    </a:move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4"/>
                    </a:lnTo>
                    <a:lnTo>
                      <a:pt x="23" y="54"/>
                    </a:lnTo>
                    <a:lnTo>
                      <a:pt x="23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6" y="50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close/>
                    <a:moveTo>
                      <a:pt x="14" y="43"/>
                    </a:move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6" y="64"/>
                    </a:lnTo>
                    <a:lnTo>
                      <a:pt x="19" y="64"/>
                    </a:lnTo>
                    <a:lnTo>
                      <a:pt x="19" y="64"/>
                    </a:lnTo>
                    <a:lnTo>
                      <a:pt x="19" y="64"/>
                    </a:lnTo>
                    <a:lnTo>
                      <a:pt x="19" y="64"/>
                    </a:lnTo>
                    <a:lnTo>
                      <a:pt x="19" y="64"/>
                    </a:lnTo>
                    <a:lnTo>
                      <a:pt x="19" y="66"/>
                    </a:lnTo>
                    <a:lnTo>
                      <a:pt x="21" y="66"/>
                    </a:lnTo>
                    <a:lnTo>
                      <a:pt x="21" y="66"/>
                    </a:lnTo>
                    <a:lnTo>
                      <a:pt x="21" y="66"/>
                    </a:lnTo>
                    <a:lnTo>
                      <a:pt x="21" y="66"/>
                    </a:lnTo>
                    <a:lnTo>
                      <a:pt x="21" y="66"/>
                    </a:lnTo>
                    <a:lnTo>
                      <a:pt x="21" y="66"/>
                    </a:lnTo>
                    <a:lnTo>
                      <a:pt x="21" y="66"/>
                    </a:lnTo>
                    <a:lnTo>
                      <a:pt x="23" y="69"/>
                    </a:lnTo>
                    <a:lnTo>
                      <a:pt x="23" y="69"/>
                    </a:lnTo>
                    <a:lnTo>
                      <a:pt x="23" y="69"/>
                    </a:lnTo>
                    <a:lnTo>
                      <a:pt x="23" y="69"/>
                    </a:lnTo>
                    <a:lnTo>
                      <a:pt x="23" y="69"/>
                    </a:lnTo>
                    <a:lnTo>
                      <a:pt x="26" y="69"/>
                    </a:lnTo>
                    <a:lnTo>
                      <a:pt x="26" y="69"/>
                    </a:lnTo>
                    <a:lnTo>
                      <a:pt x="26" y="69"/>
                    </a:lnTo>
                    <a:lnTo>
                      <a:pt x="26" y="69"/>
                    </a:lnTo>
                    <a:lnTo>
                      <a:pt x="26" y="69"/>
                    </a:lnTo>
                    <a:lnTo>
                      <a:pt x="26" y="69"/>
                    </a:lnTo>
                    <a:lnTo>
                      <a:pt x="28" y="69"/>
                    </a:lnTo>
                    <a:lnTo>
                      <a:pt x="28" y="69"/>
                    </a:lnTo>
                    <a:lnTo>
                      <a:pt x="28" y="69"/>
                    </a:lnTo>
                    <a:lnTo>
                      <a:pt x="28" y="69"/>
                    </a:lnTo>
                    <a:lnTo>
                      <a:pt x="28" y="69"/>
                    </a:lnTo>
                    <a:lnTo>
                      <a:pt x="28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3" y="66"/>
                    </a:lnTo>
                    <a:lnTo>
                      <a:pt x="33" y="66"/>
                    </a:lnTo>
                    <a:lnTo>
                      <a:pt x="33" y="66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5" y="64"/>
                    </a:lnTo>
                    <a:lnTo>
                      <a:pt x="35" y="62"/>
                    </a:lnTo>
                    <a:lnTo>
                      <a:pt x="35" y="62"/>
                    </a:lnTo>
                    <a:lnTo>
                      <a:pt x="35" y="62"/>
                    </a:lnTo>
                    <a:lnTo>
                      <a:pt x="35" y="62"/>
                    </a:lnTo>
                    <a:lnTo>
                      <a:pt x="35" y="62"/>
                    </a:lnTo>
                    <a:lnTo>
                      <a:pt x="35" y="62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57"/>
                    </a:lnTo>
                    <a:lnTo>
                      <a:pt x="35" y="57"/>
                    </a:lnTo>
                    <a:lnTo>
                      <a:pt x="35" y="57"/>
                    </a:lnTo>
                    <a:lnTo>
                      <a:pt x="35" y="57"/>
                    </a:lnTo>
                    <a:lnTo>
                      <a:pt x="35" y="57"/>
                    </a:lnTo>
                    <a:lnTo>
                      <a:pt x="35" y="57"/>
                    </a:lnTo>
                    <a:lnTo>
                      <a:pt x="35" y="54"/>
                    </a:lnTo>
                    <a:lnTo>
                      <a:pt x="35" y="54"/>
                    </a:lnTo>
                    <a:lnTo>
                      <a:pt x="35" y="54"/>
                    </a:lnTo>
                    <a:lnTo>
                      <a:pt x="35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4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33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23" y="59"/>
                    </a:lnTo>
                    <a:lnTo>
                      <a:pt x="23" y="59"/>
                    </a:lnTo>
                    <a:lnTo>
                      <a:pt x="23" y="59"/>
                    </a:lnTo>
                    <a:lnTo>
                      <a:pt x="23" y="59"/>
                    </a:lnTo>
                    <a:lnTo>
                      <a:pt x="23" y="57"/>
                    </a:lnTo>
                    <a:lnTo>
                      <a:pt x="23" y="57"/>
                    </a:lnTo>
                    <a:lnTo>
                      <a:pt x="23" y="57"/>
                    </a:lnTo>
                    <a:lnTo>
                      <a:pt x="23" y="57"/>
                    </a:lnTo>
                    <a:lnTo>
                      <a:pt x="21" y="57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6" y="43"/>
                    </a:lnTo>
                    <a:lnTo>
                      <a:pt x="16" y="43"/>
                    </a:lnTo>
                    <a:lnTo>
                      <a:pt x="16" y="43"/>
                    </a:lnTo>
                    <a:lnTo>
                      <a:pt x="16" y="43"/>
                    </a:lnTo>
                    <a:lnTo>
                      <a:pt x="16" y="43"/>
                    </a:lnTo>
                    <a:lnTo>
                      <a:pt x="16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3"/>
                    </a:lnTo>
                    <a:close/>
                    <a:moveTo>
                      <a:pt x="7" y="40"/>
                    </a:moveTo>
                    <a:lnTo>
                      <a:pt x="7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0"/>
                    </a:lnTo>
                    <a:lnTo>
                      <a:pt x="9" y="50"/>
                    </a:lnTo>
                    <a:lnTo>
                      <a:pt x="9" y="50"/>
                    </a:lnTo>
                    <a:lnTo>
                      <a:pt x="9" y="50"/>
                    </a:lnTo>
                    <a:lnTo>
                      <a:pt x="9" y="50"/>
                    </a:lnTo>
                    <a:lnTo>
                      <a:pt x="9" y="50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7" y="40"/>
                    </a:lnTo>
                    <a:lnTo>
                      <a:pt x="7" y="40"/>
                    </a:lnTo>
                    <a:close/>
                    <a:moveTo>
                      <a:pt x="54" y="26"/>
                    </a:moveTo>
                    <a:lnTo>
                      <a:pt x="54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47" y="26"/>
                    </a:lnTo>
                    <a:lnTo>
                      <a:pt x="47" y="26"/>
                    </a:lnTo>
                    <a:lnTo>
                      <a:pt x="47" y="26"/>
                    </a:lnTo>
                    <a:lnTo>
                      <a:pt x="47" y="26"/>
                    </a:lnTo>
                    <a:lnTo>
                      <a:pt x="47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0" y="28"/>
                    </a:lnTo>
                    <a:lnTo>
                      <a:pt x="37" y="28"/>
                    </a:lnTo>
                    <a:lnTo>
                      <a:pt x="33" y="28"/>
                    </a:lnTo>
                    <a:lnTo>
                      <a:pt x="30" y="31"/>
                    </a:lnTo>
                    <a:lnTo>
                      <a:pt x="26" y="31"/>
                    </a:lnTo>
                    <a:lnTo>
                      <a:pt x="21" y="33"/>
                    </a:lnTo>
                    <a:lnTo>
                      <a:pt x="19" y="33"/>
                    </a:lnTo>
                    <a:lnTo>
                      <a:pt x="14" y="33"/>
                    </a:lnTo>
                    <a:lnTo>
                      <a:pt x="11" y="36"/>
                    </a:lnTo>
                    <a:lnTo>
                      <a:pt x="9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21" y="4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6" y="43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8" y="45"/>
                    </a:lnTo>
                    <a:lnTo>
                      <a:pt x="28" y="45"/>
                    </a:lnTo>
                    <a:lnTo>
                      <a:pt x="28" y="47"/>
                    </a:lnTo>
                    <a:lnTo>
                      <a:pt x="28" y="47"/>
                    </a:lnTo>
                    <a:lnTo>
                      <a:pt x="30" y="47"/>
                    </a:lnTo>
                    <a:lnTo>
                      <a:pt x="30" y="47"/>
                    </a:lnTo>
                    <a:lnTo>
                      <a:pt x="30" y="50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35" y="50"/>
                    </a:lnTo>
                    <a:lnTo>
                      <a:pt x="35" y="52"/>
                    </a:lnTo>
                    <a:lnTo>
                      <a:pt x="35" y="52"/>
                    </a:lnTo>
                    <a:lnTo>
                      <a:pt x="35" y="52"/>
                    </a:lnTo>
                    <a:lnTo>
                      <a:pt x="37" y="52"/>
                    </a:lnTo>
                    <a:lnTo>
                      <a:pt x="37" y="52"/>
                    </a:lnTo>
                    <a:lnTo>
                      <a:pt x="37" y="52"/>
                    </a:lnTo>
                    <a:lnTo>
                      <a:pt x="37" y="54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5" y="57"/>
                    </a:lnTo>
                    <a:lnTo>
                      <a:pt x="45" y="57"/>
                    </a:lnTo>
                    <a:lnTo>
                      <a:pt x="45" y="57"/>
                    </a:lnTo>
                    <a:lnTo>
                      <a:pt x="45" y="57"/>
                    </a:lnTo>
                    <a:lnTo>
                      <a:pt x="45" y="57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49" y="57"/>
                    </a:lnTo>
                    <a:lnTo>
                      <a:pt x="49" y="57"/>
                    </a:lnTo>
                    <a:lnTo>
                      <a:pt x="49" y="57"/>
                    </a:lnTo>
                    <a:lnTo>
                      <a:pt x="49" y="57"/>
                    </a:lnTo>
                    <a:lnTo>
                      <a:pt x="49" y="57"/>
                    </a:lnTo>
                    <a:lnTo>
                      <a:pt x="49" y="57"/>
                    </a:lnTo>
                    <a:lnTo>
                      <a:pt x="49" y="57"/>
                    </a:lnTo>
                    <a:lnTo>
                      <a:pt x="49" y="57"/>
                    </a:lnTo>
                    <a:lnTo>
                      <a:pt x="52" y="57"/>
                    </a:lnTo>
                    <a:lnTo>
                      <a:pt x="52" y="57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9" y="54"/>
                    </a:lnTo>
                    <a:lnTo>
                      <a:pt x="59" y="54"/>
                    </a:lnTo>
                    <a:lnTo>
                      <a:pt x="61" y="54"/>
                    </a:lnTo>
                    <a:lnTo>
                      <a:pt x="61" y="52"/>
                    </a:lnTo>
                    <a:lnTo>
                      <a:pt x="63" y="52"/>
                    </a:lnTo>
                    <a:lnTo>
                      <a:pt x="66" y="52"/>
                    </a:lnTo>
                    <a:lnTo>
                      <a:pt x="66" y="52"/>
                    </a:lnTo>
                    <a:lnTo>
                      <a:pt x="68" y="52"/>
                    </a:lnTo>
                    <a:lnTo>
                      <a:pt x="68" y="52"/>
                    </a:lnTo>
                    <a:lnTo>
                      <a:pt x="71" y="52"/>
                    </a:lnTo>
                    <a:lnTo>
                      <a:pt x="71" y="50"/>
                    </a:lnTo>
                    <a:lnTo>
                      <a:pt x="71" y="50"/>
                    </a:lnTo>
                    <a:lnTo>
                      <a:pt x="71" y="50"/>
                    </a:lnTo>
                    <a:lnTo>
                      <a:pt x="73" y="50"/>
                    </a:lnTo>
                    <a:lnTo>
                      <a:pt x="73" y="50"/>
                    </a:lnTo>
                    <a:lnTo>
                      <a:pt x="73" y="50"/>
                    </a:lnTo>
                    <a:lnTo>
                      <a:pt x="73" y="50"/>
                    </a:lnTo>
                    <a:lnTo>
                      <a:pt x="73" y="50"/>
                    </a:lnTo>
                    <a:lnTo>
                      <a:pt x="73" y="50"/>
                    </a:lnTo>
                    <a:lnTo>
                      <a:pt x="73" y="47"/>
                    </a:lnTo>
                    <a:lnTo>
                      <a:pt x="73" y="47"/>
                    </a:lnTo>
                    <a:lnTo>
                      <a:pt x="73" y="47"/>
                    </a:lnTo>
                    <a:lnTo>
                      <a:pt x="73" y="47"/>
                    </a:lnTo>
                    <a:lnTo>
                      <a:pt x="73" y="47"/>
                    </a:lnTo>
                    <a:lnTo>
                      <a:pt x="73" y="45"/>
                    </a:lnTo>
                    <a:lnTo>
                      <a:pt x="73" y="45"/>
                    </a:lnTo>
                    <a:lnTo>
                      <a:pt x="73" y="45"/>
                    </a:lnTo>
                    <a:lnTo>
                      <a:pt x="73" y="43"/>
                    </a:lnTo>
                    <a:lnTo>
                      <a:pt x="73" y="43"/>
                    </a:lnTo>
                    <a:lnTo>
                      <a:pt x="73" y="43"/>
                    </a:lnTo>
                    <a:lnTo>
                      <a:pt x="71" y="40"/>
                    </a:lnTo>
                    <a:lnTo>
                      <a:pt x="71" y="40"/>
                    </a:lnTo>
                    <a:lnTo>
                      <a:pt x="71" y="40"/>
                    </a:lnTo>
                    <a:lnTo>
                      <a:pt x="71" y="38"/>
                    </a:lnTo>
                    <a:lnTo>
                      <a:pt x="71" y="38"/>
                    </a:lnTo>
                    <a:lnTo>
                      <a:pt x="71" y="38"/>
                    </a:lnTo>
                    <a:lnTo>
                      <a:pt x="71" y="36"/>
                    </a:lnTo>
                    <a:lnTo>
                      <a:pt x="71" y="36"/>
                    </a:lnTo>
                    <a:lnTo>
                      <a:pt x="71" y="36"/>
                    </a:lnTo>
                    <a:lnTo>
                      <a:pt x="68" y="36"/>
                    </a:lnTo>
                    <a:lnTo>
                      <a:pt x="68" y="33"/>
                    </a:lnTo>
                    <a:lnTo>
                      <a:pt x="68" y="33"/>
                    </a:lnTo>
                    <a:lnTo>
                      <a:pt x="68" y="33"/>
                    </a:lnTo>
                    <a:lnTo>
                      <a:pt x="68" y="31"/>
                    </a:lnTo>
                    <a:lnTo>
                      <a:pt x="66" y="31"/>
                    </a:lnTo>
                    <a:lnTo>
                      <a:pt x="66" y="31"/>
                    </a:lnTo>
                    <a:lnTo>
                      <a:pt x="66" y="31"/>
                    </a:lnTo>
                    <a:lnTo>
                      <a:pt x="66" y="31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4" y="26"/>
                    </a:lnTo>
                    <a:close/>
                    <a:moveTo>
                      <a:pt x="56" y="14"/>
                    </a:moveTo>
                    <a:lnTo>
                      <a:pt x="56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59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63" y="24"/>
                    </a:lnTo>
                    <a:lnTo>
                      <a:pt x="63" y="24"/>
                    </a:lnTo>
                    <a:lnTo>
                      <a:pt x="63" y="24"/>
                    </a:lnTo>
                    <a:lnTo>
                      <a:pt x="63" y="24"/>
                    </a:lnTo>
                    <a:lnTo>
                      <a:pt x="63" y="24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8" y="26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1" y="14"/>
                    </a:lnTo>
                    <a:lnTo>
                      <a:pt x="56" y="14"/>
                    </a:lnTo>
                    <a:close/>
                    <a:moveTo>
                      <a:pt x="45" y="0"/>
                    </a:moveTo>
                    <a:lnTo>
                      <a:pt x="45" y="7"/>
                    </a:lnTo>
                    <a:lnTo>
                      <a:pt x="59" y="7"/>
                    </a:lnTo>
                    <a:lnTo>
                      <a:pt x="59" y="12"/>
                    </a:lnTo>
                    <a:lnTo>
                      <a:pt x="66" y="12"/>
                    </a:lnTo>
                    <a:lnTo>
                      <a:pt x="66" y="7"/>
                    </a:lnTo>
                    <a:lnTo>
                      <a:pt x="80" y="7"/>
                    </a:lnTo>
                    <a:lnTo>
                      <a:pt x="80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53" name="组合 152"/>
              <p:cNvGrpSpPr/>
              <p:nvPr/>
            </p:nvGrpSpPr>
            <p:grpSpPr>
              <a:xfrm>
                <a:off x="3841167" y="5426271"/>
                <a:ext cx="219548" cy="323739"/>
                <a:chOff x="1576388" y="7753350"/>
                <a:chExt cx="93663" cy="138113"/>
              </a:xfrm>
            </p:grpSpPr>
            <p:sp>
              <p:nvSpPr>
                <p:cNvPr id="154" name="Freeform 157"/>
                <p:cNvSpPr>
                  <a:spLocks noEditPoints="1"/>
                </p:cNvSpPr>
                <p:nvPr/>
              </p:nvSpPr>
              <p:spPr bwMode="auto">
                <a:xfrm>
                  <a:off x="1587500" y="7783513"/>
                  <a:ext cx="76200" cy="52388"/>
                </a:xfrm>
                <a:custGeom>
                  <a:avLst/>
                  <a:gdLst>
                    <a:gd name="T0" fmla="*/ 22 w 48"/>
                    <a:gd name="T1" fmla="*/ 21 h 33"/>
                    <a:gd name="T2" fmla="*/ 19 w 48"/>
                    <a:gd name="T3" fmla="*/ 21 h 33"/>
                    <a:gd name="T4" fmla="*/ 19 w 48"/>
                    <a:gd name="T5" fmla="*/ 23 h 33"/>
                    <a:gd name="T6" fmla="*/ 19 w 48"/>
                    <a:gd name="T7" fmla="*/ 26 h 33"/>
                    <a:gd name="T8" fmla="*/ 22 w 48"/>
                    <a:gd name="T9" fmla="*/ 28 h 33"/>
                    <a:gd name="T10" fmla="*/ 24 w 48"/>
                    <a:gd name="T11" fmla="*/ 28 h 33"/>
                    <a:gd name="T12" fmla="*/ 26 w 48"/>
                    <a:gd name="T13" fmla="*/ 26 h 33"/>
                    <a:gd name="T14" fmla="*/ 29 w 48"/>
                    <a:gd name="T15" fmla="*/ 23 h 33"/>
                    <a:gd name="T16" fmla="*/ 29 w 48"/>
                    <a:gd name="T17" fmla="*/ 21 h 33"/>
                    <a:gd name="T18" fmla="*/ 43 w 48"/>
                    <a:gd name="T19" fmla="*/ 26 h 33"/>
                    <a:gd name="T20" fmla="*/ 43 w 48"/>
                    <a:gd name="T21" fmla="*/ 21 h 33"/>
                    <a:gd name="T22" fmla="*/ 43 w 48"/>
                    <a:gd name="T23" fmla="*/ 18 h 33"/>
                    <a:gd name="T24" fmla="*/ 40 w 48"/>
                    <a:gd name="T25" fmla="*/ 14 h 33"/>
                    <a:gd name="T26" fmla="*/ 36 w 48"/>
                    <a:gd name="T27" fmla="*/ 14 h 33"/>
                    <a:gd name="T28" fmla="*/ 36 w 48"/>
                    <a:gd name="T29" fmla="*/ 9 h 33"/>
                    <a:gd name="T30" fmla="*/ 31 w 48"/>
                    <a:gd name="T31" fmla="*/ 7 h 33"/>
                    <a:gd name="T32" fmla="*/ 26 w 48"/>
                    <a:gd name="T33" fmla="*/ 4 h 33"/>
                    <a:gd name="T34" fmla="*/ 22 w 48"/>
                    <a:gd name="T35" fmla="*/ 9 h 33"/>
                    <a:gd name="T36" fmla="*/ 19 w 48"/>
                    <a:gd name="T37" fmla="*/ 4 h 33"/>
                    <a:gd name="T38" fmla="*/ 14 w 48"/>
                    <a:gd name="T39" fmla="*/ 7 h 33"/>
                    <a:gd name="T40" fmla="*/ 10 w 48"/>
                    <a:gd name="T41" fmla="*/ 9 h 33"/>
                    <a:gd name="T42" fmla="*/ 7 w 48"/>
                    <a:gd name="T43" fmla="*/ 11 h 33"/>
                    <a:gd name="T44" fmla="*/ 5 w 48"/>
                    <a:gd name="T45" fmla="*/ 14 h 33"/>
                    <a:gd name="T46" fmla="*/ 5 w 48"/>
                    <a:gd name="T47" fmla="*/ 18 h 33"/>
                    <a:gd name="T48" fmla="*/ 7 w 48"/>
                    <a:gd name="T49" fmla="*/ 21 h 33"/>
                    <a:gd name="T50" fmla="*/ 5 w 48"/>
                    <a:gd name="T51" fmla="*/ 28 h 33"/>
                    <a:gd name="T52" fmla="*/ 43 w 48"/>
                    <a:gd name="T53" fmla="*/ 28 h 33"/>
                    <a:gd name="T54" fmla="*/ 26 w 48"/>
                    <a:gd name="T55" fmla="*/ 0 h 33"/>
                    <a:gd name="T56" fmla="*/ 33 w 48"/>
                    <a:gd name="T57" fmla="*/ 2 h 33"/>
                    <a:gd name="T58" fmla="*/ 38 w 48"/>
                    <a:gd name="T59" fmla="*/ 4 h 33"/>
                    <a:gd name="T60" fmla="*/ 43 w 48"/>
                    <a:gd name="T61" fmla="*/ 11 h 33"/>
                    <a:gd name="T62" fmla="*/ 45 w 48"/>
                    <a:gd name="T63" fmla="*/ 16 h 33"/>
                    <a:gd name="T64" fmla="*/ 48 w 48"/>
                    <a:gd name="T65" fmla="*/ 23 h 33"/>
                    <a:gd name="T66" fmla="*/ 48 w 48"/>
                    <a:gd name="T67" fmla="*/ 30 h 33"/>
                    <a:gd name="T68" fmla="*/ 43 w 48"/>
                    <a:gd name="T69" fmla="*/ 33 h 33"/>
                    <a:gd name="T70" fmla="*/ 0 w 48"/>
                    <a:gd name="T71" fmla="*/ 33 h 33"/>
                    <a:gd name="T72" fmla="*/ 0 w 48"/>
                    <a:gd name="T73" fmla="*/ 26 h 33"/>
                    <a:gd name="T74" fmla="*/ 0 w 48"/>
                    <a:gd name="T75" fmla="*/ 18 h 33"/>
                    <a:gd name="T76" fmla="*/ 3 w 48"/>
                    <a:gd name="T77" fmla="*/ 11 h 33"/>
                    <a:gd name="T78" fmla="*/ 7 w 48"/>
                    <a:gd name="T79" fmla="*/ 7 h 33"/>
                    <a:gd name="T80" fmla="*/ 12 w 48"/>
                    <a:gd name="T81" fmla="*/ 2 h 33"/>
                    <a:gd name="T82" fmla="*/ 19 w 48"/>
                    <a:gd name="T8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33">
                      <a:moveTo>
                        <a:pt x="22" y="18"/>
                      </a:moveTo>
                      <a:lnTo>
                        <a:pt x="22" y="18"/>
                      </a:lnTo>
                      <a:lnTo>
                        <a:pt x="22" y="21"/>
                      </a:lnTo>
                      <a:lnTo>
                        <a:pt x="19" y="21"/>
                      </a:lnTo>
                      <a:lnTo>
                        <a:pt x="19" y="21"/>
                      </a:lnTo>
                      <a:lnTo>
                        <a:pt x="19" y="21"/>
                      </a:lnTo>
                      <a:lnTo>
                        <a:pt x="19" y="21"/>
                      </a:lnTo>
                      <a:lnTo>
                        <a:pt x="19" y="23"/>
                      </a:lnTo>
                      <a:lnTo>
                        <a:pt x="19" y="23"/>
                      </a:lnTo>
                      <a:lnTo>
                        <a:pt x="19" y="23"/>
                      </a:lnTo>
                      <a:lnTo>
                        <a:pt x="19" y="26"/>
                      </a:lnTo>
                      <a:lnTo>
                        <a:pt x="19" y="26"/>
                      </a:lnTo>
                      <a:lnTo>
                        <a:pt x="22" y="26"/>
                      </a:lnTo>
                      <a:lnTo>
                        <a:pt x="22" y="28"/>
                      </a:lnTo>
                      <a:lnTo>
                        <a:pt x="22" y="28"/>
                      </a:lnTo>
                      <a:lnTo>
                        <a:pt x="22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6" y="28"/>
                      </a:lnTo>
                      <a:lnTo>
                        <a:pt x="26" y="28"/>
                      </a:lnTo>
                      <a:lnTo>
                        <a:pt x="26" y="26"/>
                      </a:lnTo>
                      <a:lnTo>
                        <a:pt x="26" y="26"/>
                      </a:lnTo>
                      <a:lnTo>
                        <a:pt x="29" y="26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29" y="21"/>
                      </a:lnTo>
                      <a:lnTo>
                        <a:pt x="31" y="9"/>
                      </a:lnTo>
                      <a:lnTo>
                        <a:pt x="22" y="18"/>
                      </a:lnTo>
                      <a:close/>
                      <a:moveTo>
                        <a:pt x="43" y="26"/>
                      </a:moveTo>
                      <a:lnTo>
                        <a:pt x="38" y="26"/>
                      </a:lnTo>
                      <a:lnTo>
                        <a:pt x="38" y="21"/>
                      </a:lnTo>
                      <a:lnTo>
                        <a:pt x="43" y="21"/>
                      </a:lnTo>
                      <a:lnTo>
                        <a:pt x="43" y="21"/>
                      </a:lnTo>
                      <a:lnTo>
                        <a:pt x="43" y="18"/>
                      </a:lnTo>
                      <a:lnTo>
                        <a:pt x="43" y="18"/>
                      </a:lnTo>
                      <a:lnTo>
                        <a:pt x="40" y="16"/>
                      </a:lnTo>
                      <a:lnTo>
                        <a:pt x="40" y="14"/>
                      </a:lnTo>
                      <a:lnTo>
                        <a:pt x="40" y="14"/>
                      </a:lnTo>
                      <a:lnTo>
                        <a:pt x="40" y="11"/>
                      </a:lnTo>
                      <a:lnTo>
                        <a:pt x="38" y="11"/>
                      </a:lnTo>
                      <a:lnTo>
                        <a:pt x="36" y="14"/>
                      </a:lnTo>
                      <a:lnTo>
                        <a:pt x="33" y="11"/>
                      </a:lnTo>
                      <a:lnTo>
                        <a:pt x="36" y="9"/>
                      </a:lnTo>
                      <a:lnTo>
                        <a:pt x="36" y="9"/>
                      </a:lnTo>
                      <a:lnTo>
                        <a:pt x="33" y="7"/>
                      </a:lnTo>
                      <a:lnTo>
                        <a:pt x="33" y="7"/>
                      </a:lnTo>
                      <a:lnTo>
                        <a:pt x="31" y="7"/>
                      </a:lnTo>
                      <a:lnTo>
                        <a:pt x="29" y="4"/>
                      </a:lnTo>
                      <a:lnTo>
                        <a:pt x="29" y="4"/>
                      </a:lnTo>
                      <a:lnTo>
                        <a:pt x="26" y="4"/>
                      </a:lnTo>
                      <a:lnTo>
                        <a:pt x="26" y="4"/>
                      </a:lnTo>
                      <a:lnTo>
                        <a:pt x="26" y="9"/>
                      </a:lnTo>
                      <a:lnTo>
                        <a:pt x="22" y="9"/>
                      </a:lnTo>
                      <a:lnTo>
                        <a:pt x="22" y="4"/>
                      </a:lnTo>
                      <a:lnTo>
                        <a:pt x="19" y="4"/>
                      </a:lnTo>
                      <a:lnTo>
                        <a:pt x="19" y="4"/>
                      </a:lnTo>
                      <a:lnTo>
                        <a:pt x="17" y="4"/>
                      </a:lnTo>
                      <a:lnTo>
                        <a:pt x="17" y="7"/>
                      </a:lnTo>
                      <a:lnTo>
                        <a:pt x="14" y="7"/>
                      </a:lnTo>
                      <a:lnTo>
                        <a:pt x="12" y="7"/>
                      </a:lnTo>
                      <a:lnTo>
                        <a:pt x="12" y="7"/>
                      </a:lnTo>
                      <a:lnTo>
                        <a:pt x="10" y="9"/>
                      </a:lnTo>
                      <a:lnTo>
                        <a:pt x="14" y="11"/>
                      </a:lnTo>
                      <a:lnTo>
                        <a:pt x="12" y="14"/>
                      </a:lnTo>
                      <a:lnTo>
                        <a:pt x="7" y="11"/>
                      </a:lnTo>
                      <a:lnTo>
                        <a:pt x="7" y="11"/>
                      </a:ln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5" y="18"/>
                      </a:lnTo>
                      <a:lnTo>
                        <a:pt x="5" y="21"/>
                      </a:lnTo>
                      <a:lnTo>
                        <a:pt x="3" y="21"/>
                      </a:lnTo>
                      <a:lnTo>
                        <a:pt x="7" y="21"/>
                      </a:lnTo>
                      <a:lnTo>
                        <a:pt x="7" y="26"/>
                      </a:lnTo>
                      <a:lnTo>
                        <a:pt x="3" y="26"/>
                      </a:lnTo>
                      <a:lnTo>
                        <a:pt x="5" y="28"/>
                      </a:lnTo>
                      <a:lnTo>
                        <a:pt x="5" y="28"/>
                      </a:lnTo>
                      <a:lnTo>
                        <a:pt x="43" y="28"/>
                      </a:lnTo>
                      <a:lnTo>
                        <a:pt x="43" y="28"/>
                      </a:lnTo>
                      <a:lnTo>
                        <a:pt x="43" y="26"/>
                      </a:lnTo>
                      <a:close/>
                      <a:moveTo>
                        <a:pt x="24" y="0"/>
                      </a:moveTo>
                      <a:lnTo>
                        <a:pt x="26" y="0"/>
                      </a:lnTo>
                      <a:lnTo>
                        <a:pt x="29" y="0"/>
                      </a:lnTo>
                      <a:lnTo>
                        <a:pt x="31" y="2"/>
                      </a:lnTo>
                      <a:lnTo>
                        <a:pt x="33" y="2"/>
                      </a:lnTo>
                      <a:lnTo>
                        <a:pt x="36" y="2"/>
                      </a:lnTo>
                      <a:lnTo>
                        <a:pt x="36" y="4"/>
                      </a:lnTo>
                      <a:lnTo>
                        <a:pt x="38" y="4"/>
                      </a:lnTo>
                      <a:lnTo>
                        <a:pt x="40" y="7"/>
                      </a:lnTo>
                      <a:lnTo>
                        <a:pt x="43" y="9"/>
                      </a:lnTo>
                      <a:lnTo>
                        <a:pt x="43" y="11"/>
                      </a:lnTo>
                      <a:lnTo>
                        <a:pt x="45" y="11"/>
                      </a:lnTo>
                      <a:lnTo>
                        <a:pt x="45" y="14"/>
                      </a:lnTo>
                      <a:lnTo>
                        <a:pt x="45" y="16"/>
                      </a:lnTo>
                      <a:lnTo>
                        <a:pt x="48" y="18"/>
                      </a:lnTo>
                      <a:lnTo>
                        <a:pt x="48" y="21"/>
                      </a:lnTo>
                      <a:lnTo>
                        <a:pt x="48" y="23"/>
                      </a:lnTo>
                      <a:lnTo>
                        <a:pt x="48" y="26"/>
                      </a:lnTo>
                      <a:lnTo>
                        <a:pt x="48" y="28"/>
                      </a:lnTo>
                      <a:lnTo>
                        <a:pt x="48" y="30"/>
                      </a:lnTo>
                      <a:lnTo>
                        <a:pt x="45" y="33"/>
                      </a:lnTo>
                      <a:lnTo>
                        <a:pt x="45" y="33"/>
                      </a:lnTo>
                      <a:lnTo>
                        <a:pt x="43" y="33"/>
                      </a:lnTo>
                      <a:lnTo>
                        <a:pt x="3" y="33"/>
                      </a:ln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5" y="9"/>
                      </a:lnTo>
                      <a:lnTo>
                        <a:pt x="7" y="7"/>
                      </a:lnTo>
                      <a:lnTo>
                        <a:pt x="7" y="4"/>
                      </a:lnTo>
                      <a:lnTo>
                        <a:pt x="10" y="4"/>
                      </a:lnTo>
                      <a:lnTo>
                        <a:pt x="12" y="2"/>
                      </a:lnTo>
                      <a:lnTo>
                        <a:pt x="14" y="2"/>
                      </a:lnTo>
                      <a:lnTo>
                        <a:pt x="17" y="2"/>
                      </a:lnTo>
                      <a:lnTo>
                        <a:pt x="19" y="0"/>
                      </a:lnTo>
                      <a:lnTo>
                        <a:pt x="22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4" tIns="45702" rIns="91404" bIns="45702" numCol="1" anchor="t" anchorCtr="0" compatLnSpc="1">
                  <a:noAutofit/>
                </a:bodyPr>
                <a:lstStyle/>
                <a:p>
                  <a:pPr defTabSz="914034" fontAlgn="ctr">
                    <a:defRPr/>
                  </a:pPr>
                  <a:endPara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5" name="Freeform 158"/>
                <p:cNvSpPr>
                  <a:spLocks noEditPoints="1"/>
                </p:cNvSpPr>
                <p:nvPr/>
              </p:nvSpPr>
              <p:spPr bwMode="auto">
                <a:xfrm>
                  <a:off x="1576388" y="7753350"/>
                  <a:ext cx="93663" cy="138113"/>
                </a:xfrm>
                <a:custGeom>
                  <a:avLst/>
                  <a:gdLst>
                    <a:gd name="T0" fmla="*/ 10 w 59"/>
                    <a:gd name="T1" fmla="*/ 75 h 87"/>
                    <a:gd name="T2" fmla="*/ 10 w 59"/>
                    <a:gd name="T3" fmla="*/ 73 h 87"/>
                    <a:gd name="T4" fmla="*/ 14 w 59"/>
                    <a:gd name="T5" fmla="*/ 68 h 87"/>
                    <a:gd name="T6" fmla="*/ 19 w 59"/>
                    <a:gd name="T7" fmla="*/ 68 h 87"/>
                    <a:gd name="T8" fmla="*/ 21 w 59"/>
                    <a:gd name="T9" fmla="*/ 73 h 87"/>
                    <a:gd name="T10" fmla="*/ 21 w 59"/>
                    <a:gd name="T11" fmla="*/ 75 h 87"/>
                    <a:gd name="T12" fmla="*/ 19 w 59"/>
                    <a:gd name="T13" fmla="*/ 80 h 87"/>
                    <a:gd name="T14" fmla="*/ 14 w 59"/>
                    <a:gd name="T15" fmla="*/ 80 h 87"/>
                    <a:gd name="T16" fmla="*/ 38 w 59"/>
                    <a:gd name="T17" fmla="*/ 78 h 87"/>
                    <a:gd name="T18" fmla="*/ 38 w 59"/>
                    <a:gd name="T19" fmla="*/ 73 h 87"/>
                    <a:gd name="T20" fmla="*/ 38 w 59"/>
                    <a:gd name="T21" fmla="*/ 71 h 87"/>
                    <a:gd name="T22" fmla="*/ 43 w 59"/>
                    <a:gd name="T23" fmla="*/ 68 h 87"/>
                    <a:gd name="T24" fmla="*/ 47 w 59"/>
                    <a:gd name="T25" fmla="*/ 71 h 87"/>
                    <a:gd name="T26" fmla="*/ 50 w 59"/>
                    <a:gd name="T27" fmla="*/ 73 h 87"/>
                    <a:gd name="T28" fmla="*/ 47 w 59"/>
                    <a:gd name="T29" fmla="*/ 78 h 87"/>
                    <a:gd name="T30" fmla="*/ 43 w 59"/>
                    <a:gd name="T31" fmla="*/ 80 h 87"/>
                    <a:gd name="T32" fmla="*/ 38 w 59"/>
                    <a:gd name="T33" fmla="*/ 78 h 87"/>
                    <a:gd name="T34" fmla="*/ 7 w 59"/>
                    <a:gd name="T35" fmla="*/ 63 h 87"/>
                    <a:gd name="T36" fmla="*/ 3 w 59"/>
                    <a:gd name="T37" fmla="*/ 54 h 87"/>
                    <a:gd name="T38" fmla="*/ 5 w 59"/>
                    <a:gd name="T39" fmla="*/ 11 h 87"/>
                    <a:gd name="T40" fmla="*/ 12 w 59"/>
                    <a:gd name="T41" fmla="*/ 7 h 87"/>
                    <a:gd name="T42" fmla="*/ 43 w 59"/>
                    <a:gd name="T43" fmla="*/ 4 h 87"/>
                    <a:gd name="T44" fmla="*/ 52 w 59"/>
                    <a:gd name="T45" fmla="*/ 7 h 87"/>
                    <a:gd name="T46" fmla="*/ 57 w 59"/>
                    <a:gd name="T47" fmla="*/ 16 h 87"/>
                    <a:gd name="T48" fmla="*/ 55 w 59"/>
                    <a:gd name="T49" fmla="*/ 59 h 87"/>
                    <a:gd name="T50" fmla="*/ 47 w 59"/>
                    <a:gd name="T51" fmla="*/ 66 h 87"/>
                    <a:gd name="T52" fmla="*/ 17 w 59"/>
                    <a:gd name="T53" fmla="*/ 66 h 87"/>
                    <a:gd name="T54" fmla="*/ 14 w 59"/>
                    <a:gd name="T55" fmla="*/ 0 h 87"/>
                    <a:gd name="T56" fmla="*/ 7 w 59"/>
                    <a:gd name="T57" fmla="*/ 2 h 87"/>
                    <a:gd name="T58" fmla="*/ 0 w 59"/>
                    <a:gd name="T59" fmla="*/ 9 h 87"/>
                    <a:gd name="T60" fmla="*/ 0 w 59"/>
                    <a:gd name="T61" fmla="*/ 14 h 87"/>
                    <a:gd name="T62" fmla="*/ 0 w 59"/>
                    <a:gd name="T63" fmla="*/ 75 h 87"/>
                    <a:gd name="T64" fmla="*/ 3 w 59"/>
                    <a:gd name="T65" fmla="*/ 82 h 87"/>
                    <a:gd name="T66" fmla="*/ 12 w 59"/>
                    <a:gd name="T67" fmla="*/ 87 h 87"/>
                    <a:gd name="T68" fmla="*/ 45 w 59"/>
                    <a:gd name="T69" fmla="*/ 87 h 87"/>
                    <a:gd name="T70" fmla="*/ 50 w 59"/>
                    <a:gd name="T71" fmla="*/ 87 h 87"/>
                    <a:gd name="T72" fmla="*/ 59 w 59"/>
                    <a:gd name="T73" fmla="*/ 78 h 87"/>
                    <a:gd name="T74" fmla="*/ 59 w 59"/>
                    <a:gd name="T75" fmla="*/ 73 h 87"/>
                    <a:gd name="T76" fmla="*/ 59 w 59"/>
                    <a:gd name="T77" fmla="*/ 11 h 87"/>
                    <a:gd name="T78" fmla="*/ 57 w 59"/>
                    <a:gd name="T79" fmla="*/ 4 h 87"/>
                    <a:gd name="T80" fmla="*/ 47 w 59"/>
                    <a:gd name="T81" fmla="*/ 0 h 87"/>
                    <a:gd name="T82" fmla="*/ 14 w 59"/>
                    <a:gd name="T8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9" h="87">
                      <a:moveTo>
                        <a:pt x="12" y="78"/>
                      </a:moveTo>
                      <a:lnTo>
                        <a:pt x="10" y="75"/>
                      </a:lnTo>
                      <a:lnTo>
                        <a:pt x="10" y="73"/>
                      </a:lnTo>
                      <a:lnTo>
                        <a:pt x="10" y="73"/>
                      </a:lnTo>
                      <a:lnTo>
                        <a:pt x="12" y="71"/>
                      </a:lnTo>
                      <a:lnTo>
                        <a:pt x="14" y="68"/>
                      </a:lnTo>
                      <a:lnTo>
                        <a:pt x="17" y="68"/>
                      </a:lnTo>
                      <a:lnTo>
                        <a:pt x="19" y="68"/>
                      </a:lnTo>
                      <a:lnTo>
                        <a:pt x="19" y="71"/>
                      </a:lnTo>
                      <a:lnTo>
                        <a:pt x="21" y="73"/>
                      </a:lnTo>
                      <a:lnTo>
                        <a:pt x="21" y="73"/>
                      </a:lnTo>
                      <a:lnTo>
                        <a:pt x="21" y="75"/>
                      </a:lnTo>
                      <a:lnTo>
                        <a:pt x="19" y="78"/>
                      </a:lnTo>
                      <a:lnTo>
                        <a:pt x="19" y="80"/>
                      </a:lnTo>
                      <a:lnTo>
                        <a:pt x="17" y="80"/>
                      </a:lnTo>
                      <a:lnTo>
                        <a:pt x="14" y="80"/>
                      </a:lnTo>
                      <a:lnTo>
                        <a:pt x="12" y="78"/>
                      </a:lnTo>
                      <a:close/>
                      <a:moveTo>
                        <a:pt x="38" y="78"/>
                      </a:moveTo>
                      <a:lnTo>
                        <a:pt x="38" y="75"/>
                      </a:lnTo>
                      <a:lnTo>
                        <a:pt x="38" y="73"/>
                      </a:lnTo>
                      <a:lnTo>
                        <a:pt x="38" y="73"/>
                      </a:lnTo>
                      <a:lnTo>
                        <a:pt x="38" y="71"/>
                      </a:lnTo>
                      <a:lnTo>
                        <a:pt x="40" y="68"/>
                      </a:lnTo>
                      <a:lnTo>
                        <a:pt x="43" y="68"/>
                      </a:lnTo>
                      <a:lnTo>
                        <a:pt x="45" y="68"/>
                      </a:lnTo>
                      <a:lnTo>
                        <a:pt x="47" y="71"/>
                      </a:lnTo>
                      <a:lnTo>
                        <a:pt x="50" y="73"/>
                      </a:lnTo>
                      <a:lnTo>
                        <a:pt x="50" y="73"/>
                      </a:lnTo>
                      <a:lnTo>
                        <a:pt x="50" y="75"/>
                      </a:lnTo>
                      <a:lnTo>
                        <a:pt x="47" y="78"/>
                      </a:lnTo>
                      <a:lnTo>
                        <a:pt x="45" y="80"/>
                      </a:lnTo>
                      <a:lnTo>
                        <a:pt x="43" y="80"/>
                      </a:lnTo>
                      <a:lnTo>
                        <a:pt x="40" y="80"/>
                      </a:lnTo>
                      <a:lnTo>
                        <a:pt x="38" y="78"/>
                      </a:lnTo>
                      <a:close/>
                      <a:moveTo>
                        <a:pt x="12" y="66"/>
                      </a:moveTo>
                      <a:lnTo>
                        <a:pt x="7" y="63"/>
                      </a:lnTo>
                      <a:lnTo>
                        <a:pt x="5" y="59"/>
                      </a:lnTo>
                      <a:lnTo>
                        <a:pt x="3" y="54"/>
                      </a:lnTo>
                      <a:lnTo>
                        <a:pt x="3" y="16"/>
                      </a:lnTo>
                      <a:lnTo>
                        <a:pt x="5" y="11"/>
                      </a:lnTo>
                      <a:lnTo>
                        <a:pt x="7" y="7"/>
                      </a:lnTo>
                      <a:lnTo>
                        <a:pt x="12" y="7"/>
                      </a:lnTo>
                      <a:lnTo>
                        <a:pt x="17" y="4"/>
                      </a:lnTo>
                      <a:lnTo>
                        <a:pt x="43" y="4"/>
                      </a:lnTo>
                      <a:lnTo>
                        <a:pt x="47" y="7"/>
                      </a:lnTo>
                      <a:lnTo>
                        <a:pt x="52" y="7"/>
                      </a:lnTo>
                      <a:lnTo>
                        <a:pt x="55" y="11"/>
                      </a:lnTo>
                      <a:lnTo>
                        <a:pt x="57" y="16"/>
                      </a:lnTo>
                      <a:lnTo>
                        <a:pt x="57" y="54"/>
                      </a:lnTo>
                      <a:lnTo>
                        <a:pt x="55" y="59"/>
                      </a:lnTo>
                      <a:lnTo>
                        <a:pt x="52" y="63"/>
                      </a:lnTo>
                      <a:lnTo>
                        <a:pt x="47" y="66"/>
                      </a:lnTo>
                      <a:lnTo>
                        <a:pt x="43" y="66"/>
                      </a:lnTo>
                      <a:lnTo>
                        <a:pt x="17" y="66"/>
                      </a:lnTo>
                      <a:lnTo>
                        <a:pt x="12" y="66"/>
                      </a:lnTo>
                      <a:close/>
                      <a:moveTo>
                        <a:pt x="14" y="0"/>
                      </a:moveTo>
                      <a:lnTo>
                        <a:pt x="12" y="0"/>
                      </a:lnTo>
                      <a:lnTo>
                        <a:pt x="7" y="2"/>
                      </a:lnTo>
                      <a:lnTo>
                        <a:pt x="3" y="4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0" y="73"/>
                      </a:lnTo>
                      <a:lnTo>
                        <a:pt x="0" y="75"/>
                      </a:lnTo>
                      <a:lnTo>
                        <a:pt x="0" y="78"/>
                      </a:lnTo>
                      <a:lnTo>
                        <a:pt x="3" y="82"/>
                      </a:lnTo>
                      <a:lnTo>
                        <a:pt x="7" y="87"/>
                      </a:lnTo>
                      <a:lnTo>
                        <a:pt x="12" y="87"/>
                      </a:lnTo>
                      <a:lnTo>
                        <a:pt x="14" y="87"/>
                      </a:lnTo>
                      <a:lnTo>
                        <a:pt x="45" y="87"/>
                      </a:lnTo>
                      <a:lnTo>
                        <a:pt x="47" y="87"/>
                      </a:lnTo>
                      <a:lnTo>
                        <a:pt x="50" y="87"/>
                      </a:lnTo>
                      <a:lnTo>
                        <a:pt x="57" y="82"/>
                      </a:lnTo>
                      <a:lnTo>
                        <a:pt x="59" y="78"/>
                      </a:lnTo>
                      <a:lnTo>
                        <a:pt x="59" y="75"/>
                      </a:lnTo>
                      <a:lnTo>
                        <a:pt x="59" y="73"/>
                      </a:lnTo>
                      <a:lnTo>
                        <a:pt x="59" y="14"/>
                      </a:lnTo>
                      <a:lnTo>
                        <a:pt x="59" y="11"/>
                      </a:lnTo>
                      <a:lnTo>
                        <a:pt x="59" y="9"/>
                      </a:lnTo>
                      <a:lnTo>
                        <a:pt x="57" y="4"/>
                      </a:lnTo>
                      <a:lnTo>
                        <a:pt x="50" y="2"/>
                      </a:lnTo>
                      <a:lnTo>
                        <a:pt x="47" y="0"/>
                      </a:lnTo>
                      <a:lnTo>
                        <a:pt x="45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4" tIns="45702" rIns="91404" bIns="45702" numCol="1" anchor="t" anchorCtr="0" compatLnSpc="1">
                  <a:noAutofit/>
                </a:bodyPr>
                <a:lstStyle/>
                <a:p>
                  <a:pPr defTabSz="914034" fontAlgn="ctr">
                    <a:defRPr/>
                  </a:pPr>
                  <a:endPara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56" name="组合 155"/>
              <p:cNvGrpSpPr/>
              <p:nvPr/>
            </p:nvGrpSpPr>
            <p:grpSpPr>
              <a:xfrm>
                <a:off x="4475113" y="5429910"/>
                <a:ext cx="313603" cy="290251"/>
                <a:chOff x="1952625" y="7753350"/>
                <a:chExt cx="149225" cy="138113"/>
              </a:xfrm>
            </p:grpSpPr>
            <p:sp>
              <p:nvSpPr>
                <p:cNvPr id="157" name="Freeform 159"/>
                <p:cNvSpPr/>
                <p:nvPr/>
              </p:nvSpPr>
              <p:spPr bwMode="auto">
                <a:xfrm>
                  <a:off x="1978025" y="7797800"/>
                  <a:ext cx="38100" cy="60325"/>
                </a:xfrm>
                <a:custGeom>
                  <a:avLst/>
                  <a:gdLst>
                    <a:gd name="T0" fmla="*/ 10 w 10"/>
                    <a:gd name="T1" fmla="*/ 5 h 16"/>
                    <a:gd name="T2" fmla="*/ 5 w 10"/>
                    <a:gd name="T3" fmla="*/ 0 h 16"/>
                    <a:gd name="T4" fmla="*/ 0 w 10"/>
                    <a:gd name="T5" fmla="*/ 5 h 16"/>
                    <a:gd name="T6" fmla="*/ 2 w 10"/>
                    <a:gd name="T7" fmla="*/ 10 h 16"/>
                    <a:gd name="T8" fmla="*/ 2 w 10"/>
                    <a:gd name="T9" fmla="*/ 16 h 16"/>
                    <a:gd name="T10" fmla="*/ 8 w 10"/>
                    <a:gd name="T11" fmla="*/ 16 h 16"/>
                    <a:gd name="T12" fmla="*/ 8 w 10"/>
                    <a:gd name="T13" fmla="*/ 10 h 16"/>
                    <a:gd name="T14" fmla="*/ 10 w 10"/>
                    <a:gd name="T15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16">
                      <a:moveTo>
                        <a:pt x="10" y="5"/>
                      </a:move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0" y="7"/>
                        <a:pt x="1" y="9"/>
                        <a:pt x="2" y="10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10" y="7"/>
                        <a:pt x="10" y="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4" tIns="45702" rIns="91404" bIns="45702" numCol="1" anchor="t" anchorCtr="0" compatLnSpc="1">
                  <a:noAutofit/>
                </a:bodyPr>
                <a:lstStyle/>
                <a:p>
                  <a:pPr defTabSz="914034" fontAlgn="ctr">
                    <a:defRPr/>
                  </a:pPr>
                  <a:endPara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8" name="Freeform 160"/>
                <p:cNvSpPr>
                  <a:spLocks noEditPoints="1"/>
                </p:cNvSpPr>
                <p:nvPr/>
              </p:nvSpPr>
              <p:spPr bwMode="auto">
                <a:xfrm>
                  <a:off x="1952625" y="7753350"/>
                  <a:ext cx="80963" cy="77788"/>
                </a:xfrm>
                <a:custGeom>
                  <a:avLst/>
                  <a:gdLst>
                    <a:gd name="T0" fmla="*/ 11 w 22"/>
                    <a:gd name="T1" fmla="*/ 7 h 21"/>
                    <a:gd name="T2" fmla="*/ 8 w 22"/>
                    <a:gd name="T3" fmla="*/ 5 h 21"/>
                    <a:gd name="T4" fmla="*/ 11 w 22"/>
                    <a:gd name="T5" fmla="*/ 2 h 21"/>
                    <a:gd name="T6" fmla="*/ 14 w 22"/>
                    <a:gd name="T7" fmla="*/ 5 h 21"/>
                    <a:gd name="T8" fmla="*/ 11 w 22"/>
                    <a:gd name="T9" fmla="*/ 7 h 21"/>
                    <a:gd name="T10" fmla="*/ 11 w 22"/>
                    <a:gd name="T11" fmla="*/ 0 h 21"/>
                    <a:gd name="T12" fmla="*/ 0 w 22"/>
                    <a:gd name="T13" fmla="*/ 11 h 21"/>
                    <a:gd name="T14" fmla="*/ 6 w 22"/>
                    <a:gd name="T15" fmla="*/ 21 h 21"/>
                    <a:gd name="T16" fmla="*/ 5 w 22"/>
                    <a:gd name="T17" fmla="*/ 17 h 21"/>
                    <a:gd name="T18" fmla="*/ 11 w 22"/>
                    <a:gd name="T19" fmla="*/ 11 h 21"/>
                    <a:gd name="T20" fmla="*/ 17 w 22"/>
                    <a:gd name="T21" fmla="*/ 17 h 21"/>
                    <a:gd name="T22" fmla="*/ 16 w 22"/>
                    <a:gd name="T23" fmla="*/ 21 h 21"/>
                    <a:gd name="T24" fmla="*/ 22 w 22"/>
                    <a:gd name="T25" fmla="*/ 11 h 21"/>
                    <a:gd name="T26" fmla="*/ 11 w 22"/>
                    <a:gd name="T27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21">
                      <a:moveTo>
                        <a:pt x="11" y="7"/>
                      </a:moveTo>
                      <a:cubicBezTo>
                        <a:pt x="9" y="7"/>
                        <a:pt x="8" y="6"/>
                        <a:pt x="8" y="5"/>
                      </a:cubicBezTo>
                      <a:cubicBezTo>
                        <a:pt x="8" y="3"/>
                        <a:pt x="9" y="2"/>
                        <a:pt x="11" y="2"/>
                      </a:cubicBezTo>
                      <a:cubicBezTo>
                        <a:pt x="12" y="2"/>
                        <a:pt x="14" y="3"/>
                        <a:pt x="14" y="5"/>
                      </a:cubicBezTo>
                      <a:cubicBezTo>
                        <a:pt x="14" y="6"/>
                        <a:pt x="12" y="7"/>
                        <a:pt x="11" y="7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16"/>
                        <a:pt x="2" y="19"/>
                        <a:pt x="6" y="21"/>
                      </a:cubicBezTo>
                      <a:cubicBezTo>
                        <a:pt x="5" y="20"/>
                        <a:pt x="5" y="19"/>
                        <a:pt x="5" y="17"/>
                      </a:cubicBezTo>
                      <a:cubicBezTo>
                        <a:pt x="5" y="14"/>
                        <a:pt x="7" y="11"/>
                        <a:pt x="11" y="11"/>
                      </a:cubicBezTo>
                      <a:cubicBezTo>
                        <a:pt x="14" y="11"/>
                        <a:pt x="17" y="14"/>
                        <a:pt x="17" y="17"/>
                      </a:cubicBezTo>
                      <a:cubicBezTo>
                        <a:pt x="17" y="19"/>
                        <a:pt x="17" y="20"/>
                        <a:pt x="16" y="21"/>
                      </a:cubicBezTo>
                      <a:cubicBezTo>
                        <a:pt x="19" y="19"/>
                        <a:pt x="22" y="16"/>
                        <a:pt x="22" y="11"/>
                      </a:cubicBezTo>
                      <a:cubicBezTo>
                        <a:pt x="22" y="5"/>
                        <a:pt x="17" y="0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4" tIns="45702" rIns="91404" bIns="45702" numCol="1" anchor="t" anchorCtr="0" compatLnSpc="1">
                  <a:noAutofit/>
                </a:bodyPr>
                <a:lstStyle/>
                <a:p>
                  <a:pPr defTabSz="914034" fontAlgn="ctr">
                    <a:defRPr/>
                  </a:pPr>
                  <a:endPara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9" name="Freeform 161"/>
                <p:cNvSpPr/>
                <p:nvPr/>
              </p:nvSpPr>
              <p:spPr bwMode="auto">
                <a:xfrm>
                  <a:off x="2038350" y="7767638"/>
                  <a:ext cx="30163" cy="52388"/>
                </a:xfrm>
                <a:custGeom>
                  <a:avLst/>
                  <a:gdLst>
                    <a:gd name="T0" fmla="*/ 0 w 8"/>
                    <a:gd name="T1" fmla="*/ 0 h 14"/>
                    <a:gd name="T2" fmla="*/ 2 w 8"/>
                    <a:gd name="T3" fmla="*/ 8 h 14"/>
                    <a:gd name="T4" fmla="*/ 0 w 8"/>
                    <a:gd name="T5" fmla="*/ 13 h 14"/>
                    <a:gd name="T6" fmla="*/ 3 w 8"/>
                    <a:gd name="T7" fmla="*/ 14 h 14"/>
                    <a:gd name="T8" fmla="*/ 8 w 8"/>
                    <a:gd name="T9" fmla="*/ 7 h 14"/>
                    <a:gd name="T10" fmla="*/ 0 w 8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14">
                      <a:moveTo>
                        <a:pt x="0" y="0"/>
                      </a:moveTo>
                      <a:cubicBezTo>
                        <a:pt x="1" y="2"/>
                        <a:pt x="2" y="5"/>
                        <a:pt x="2" y="8"/>
                      </a:cubicBezTo>
                      <a:cubicBezTo>
                        <a:pt x="2" y="9"/>
                        <a:pt x="1" y="11"/>
                        <a:pt x="0" y="13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4" tIns="45702" rIns="91404" bIns="45702" numCol="1" anchor="t" anchorCtr="0" compatLnSpc="1">
                  <a:noAutofit/>
                </a:bodyPr>
                <a:lstStyle/>
                <a:p>
                  <a:pPr defTabSz="914034" fontAlgn="ctr">
                    <a:defRPr/>
                  </a:pPr>
                  <a:endPara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0" name="Freeform 162"/>
                <p:cNvSpPr>
                  <a:spLocks noEditPoints="1"/>
                </p:cNvSpPr>
                <p:nvPr/>
              </p:nvSpPr>
              <p:spPr bwMode="auto">
                <a:xfrm>
                  <a:off x="2041525" y="7797800"/>
                  <a:ext cx="60325" cy="63500"/>
                </a:xfrm>
                <a:custGeom>
                  <a:avLst/>
                  <a:gdLst>
                    <a:gd name="T0" fmla="*/ 10 w 16"/>
                    <a:gd name="T1" fmla="*/ 7 h 17"/>
                    <a:gd name="T2" fmla="*/ 8 w 16"/>
                    <a:gd name="T3" fmla="*/ 5 h 17"/>
                    <a:gd name="T4" fmla="*/ 10 w 16"/>
                    <a:gd name="T5" fmla="*/ 4 h 17"/>
                    <a:gd name="T6" fmla="*/ 12 w 16"/>
                    <a:gd name="T7" fmla="*/ 5 h 17"/>
                    <a:gd name="T8" fmla="*/ 10 w 16"/>
                    <a:gd name="T9" fmla="*/ 7 h 17"/>
                    <a:gd name="T10" fmla="*/ 13 w 16"/>
                    <a:gd name="T11" fmla="*/ 2 h 17"/>
                    <a:gd name="T12" fmla="*/ 6 w 16"/>
                    <a:gd name="T13" fmla="*/ 3 h 17"/>
                    <a:gd name="T14" fmla="*/ 1 w 16"/>
                    <a:gd name="T15" fmla="*/ 10 h 17"/>
                    <a:gd name="T16" fmla="*/ 1 w 16"/>
                    <a:gd name="T17" fmla="*/ 14 h 17"/>
                    <a:gd name="T18" fmla="*/ 8 w 16"/>
                    <a:gd name="T19" fmla="*/ 17 h 17"/>
                    <a:gd name="T20" fmla="*/ 9 w 16"/>
                    <a:gd name="T21" fmla="*/ 16 h 17"/>
                    <a:gd name="T22" fmla="*/ 14 w 16"/>
                    <a:gd name="T23" fmla="*/ 9 h 17"/>
                    <a:gd name="T24" fmla="*/ 13 w 16"/>
                    <a:gd name="T25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" h="17">
                      <a:moveTo>
                        <a:pt x="10" y="7"/>
                      </a:moveTo>
                      <a:cubicBezTo>
                        <a:pt x="9" y="7"/>
                        <a:pt x="8" y="6"/>
                        <a:pt x="8" y="5"/>
                      </a:cubicBezTo>
                      <a:cubicBezTo>
                        <a:pt x="8" y="4"/>
                        <a:pt x="9" y="4"/>
                        <a:pt x="10" y="4"/>
                      </a:cubicBezTo>
                      <a:cubicBezTo>
                        <a:pt x="11" y="4"/>
                        <a:pt x="12" y="4"/>
                        <a:pt x="12" y="5"/>
                      </a:cubicBezTo>
                      <a:cubicBezTo>
                        <a:pt x="12" y="6"/>
                        <a:pt x="11" y="7"/>
                        <a:pt x="10" y="7"/>
                      </a:cubicBezTo>
                      <a:moveTo>
                        <a:pt x="13" y="2"/>
                      </a:moveTo>
                      <a:cubicBezTo>
                        <a:pt x="11" y="0"/>
                        <a:pt x="8" y="0"/>
                        <a:pt x="6" y="3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1"/>
                        <a:pt x="0" y="13"/>
                        <a:pt x="1" y="14"/>
                      </a:cubicBezTo>
                      <a:cubicBezTo>
                        <a:pt x="3" y="14"/>
                        <a:pt x="6" y="15"/>
                        <a:pt x="8" y="17"/>
                      </a:cubicBezTo>
                      <a:cubicBezTo>
                        <a:pt x="9" y="17"/>
                        <a:pt x="9" y="17"/>
                        <a:pt x="9" y="16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6" y="7"/>
                        <a:pt x="15" y="3"/>
                        <a:pt x="13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4" tIns="45702" rIns="91404" bIns="45702" numCol="1" anchor="t" anchorCtr="0" compatLnSpc="1">
                  <a:noAutofit/>
                </a:bodyPr>
                <a:lstStyle/>
                <a:p>
                  <a:pPr defTabSz="914034" fontAlgn="ctr">
                    <a:defRPr/>
                  </a:pPr>
                  <a:endPara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1" name="Freeform 163"/>
                <p:cNvSpPr>
                  <a:spLocks noEditPoints="1"/>
                </p:cNvSpPr>
                <p:nvPr/>
              </p:nvSpPr>
              <p:spPr bwMode="auto">
                <a:xfrm>
                  <a:off x="2008188" y="7858125"/>
                  <a:ext cx="71438" cy="33338"/>
                </a:xfrm>
                <a:custGeom>
                  <a:avLst/>
                  <a:gdLst>
                    <a:gd name="T0" fmla="*/ 9 w 19"/>
                    <a:gd name="T1" fmla="*/ 5 h 9"/>
                    <a:gd name="T2" fmla="*/ 8 w 19"/>
                    <a:gd name="T3" fmla="*/ 3 h 9"/>
                    <a:gd name="T4" fmla="*/ 9 w 19"/>
                    <a:gd name="T5" fmla="*/ 2 h 9"/>
                    <a:gd name="T6" fmla="*/ 11 w 19"/>
                    <a:gd name="T7" fmla="*/ 3 h 9"/>
                    <a:gd name="T8" fmla="*/ 9 w 19"/>
                    <a:gd name="T9" fmla="*/ 5 h 9"/>
                    <a:gd name="T10" fmla="*/ 9 w 19"/>
                    <a:gd name="T11" fmla="*/ 0 h 9"/>
                    <a:gd name="T12" fmla="*/ 0 w 19"/>
                    <a:gd name="T13" fmla="*/ 9 h 9"/>
                    <a:gd name="T14" fmla="*/ 19 w 19"/>
                    <a:gd name="T15" fmla="*/ 9 h 9"/>
                    <a:gd name="T16" fmla="*/ 9 w 1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9">
                      <a:moveTo>
                        <a:pt x="9" y="5"/>
                      </a:moveTo>
                      <a:cubicBezTo>
                        <a:pt x="8" y="5"/>
                        <a:pt x="8" y="4"/>
                        <a:pt x="8" y="3"/>
                      </a:cubicBezTo>
                      <a:cubicBezTo>
                        <a:pt x="8" y="2"/>
                        <a:pt x="8" y="2"/>
                        <a:pt x="9" y="2"/>
                      </a:cubicBezTo>
                      <a:cubicBezTo>
                        <a:pt x="10" y="2"/>
                        <a:pt x="11" y="2"/>
                        <a:pt x="11" y="3"/>
                      </a:cubicBezTo>
                      <a:cubicBezTo>
                        <a:pt x="11" y="4"/>
                        <a:pt x="10" y="5"/>
                        <a:pt x="9" y="5"/>
                      </a:cubicBezTo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4" tIns="45702" rIns="91404" bIns="45702" numCol="1" anchor="t" anchorCtr="0" compatLnSpc="1">
                  <a:noAutofit/>
                </a:bodyPr>
                <a:lstStyle/>
                <a:p>
                  <a:pPr defTabSz="914034" fontAlgn="ctr">
                    <a:defRPr/>
                  </a:pPr>
                  <a:endPara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62" name="Freeform 164"/>
              <p:cNvSpPr>
                <a:spLocks noEditPoints="1"/>
              </p:cNvSpPr>
              <p:nvPr/>
            </p:nvSpPr>
            <p:spPr bwMode="auto">
              <a:xfrm>
                <a:off x="5118987" y="5484842"/>
                <a:ext cx="405605" cy="204662"/>
              </a:xfrm>
              <a:custGeom>
                <a:avLst/>
                <a:gdLst>
                  <a:gd name="T0" fmla="*/ 24 w 109"/>
                  <a:gd name="T1" fmla="*/ 47 h 55"/>
                  <a:gd name="T2" fmla="*/ 22 w 109"/>
                  <a:gd name="T3" fmla="*/ 47 h 55"/>
                  <a:gd name="T4" fmla="*/ 22 w 109"/>
                  <a:gd name="T5" fmla="*/ 45 h 55"/>
                  <a:gd name="T6" fmla="*/ 19 w 109"/>
                  <a:gd name="T7" fmla="*/ 45 h 55"/>
                  <a:gd name="T8" fmla="*/ 19 w 109"/>
                  <a:gd name="T9" fmla="*/ 43 h 55"/>
                  <a:gd name="T10" fmla="*/ 22 w 109"/>
                  <a:gd name="T11" fmla="*/ 40 h 55"/>
                  <a:gd name="T12" fmla="*/ 22 w 109"/>
                  <a:gd name="T13" fmla="*/ 38 h 55"/>
                  <a:gd name="T14" fmla="*/ 24 w 109"/>
                  <a:gd name="T15" fmla="*/ 38 h 55"/>
                  <a:gd name="T16" fmla="*/ 26 w 109"/>
                  <a:gd name="T17" fmla="*/ 36 h 55"/>
                  <a:gd name="T18" fmla="*/ 26 w 109"/>
                  <a:gd name="T19" fmla="*/ 38 h 55"/>
                  <a:gd name="T20" fmla="*/ 29 w 109"/>
                  <a:gd name="T21" fmla="*/ 38 h 55"/>
                  <a:gd name="T22" fmla="*/ 31 w 109"/>
                  <a:gd name="T23" fmla="*/ 40 h 55"/>
                  <a:gd name="T24" fmla="*/ 31 w 109"/>
                  <a:gd name="T25" fmla="*/ 40 h 55"/>
                  <a:gd name="T26" fmla="*/ 31 w 109"/>
                  <a:gd name="T27" fmla="*/ 43 h 55"/>
                  <a:gd name="T28" fmla="*/ 31 w 109"/>
                  <a:gd name="T29" fmla="*/ 45 h 55"/>
                  <a:gd name="T30" fmla="*/ 29 w 109"/>
                  <a:gd name="T31" fmla="*/ 47 h 55"/>
                  <a:gd name="T32" fmla="*/ 29 w 109"/>
                  <a:gd name="T33" fmla="*/ 47 h 55"/>
                  <a:gd name="T34" fmla="*/ 26 w 109"/>
                  <a:gd name="T35" fmla="*/ 50 h 55"/>
                  <a:gd name="T36" fmla="*/ 83 w 109"/>
                  <a:gd name="T37" fmla="*/ 47 h 55"/>
                  <a:gd name="T38" fmla="*/ 81 w 109"/>
                  <a:gd name="T39" fmla="*/ 47 h 55"/>
                  <a:gd name="T40" fmla="*/ 81 w 109"/>
                  <a:gd name="T41" fmla="*/ 47 h 55"/>
                  <a:gd name="T42" fmla="*/ 78 w 109"/>
                  <a:gd name="T43" fmla="*/ 45 h 55"/>
                  <a:gd name="T44" fmla="*/ 78 w 109"/>
                  <a:gd name="T45" fmla="*/ 43 h 55"/>
                  <a:gd name="T46" fmla="*/ 78 w 109"/>
                  <a:gd name="T47" fmla="*/ 40 h 55"/>
                  <a:gd name="T48" fmla="*/ 81 w 109"/>
                  <a:gd name="T49" fmla="*/ 38 h 55"/>
                  <a:gd name="T50" fmla="*/ 81 w 109"/>
                  <a:gd name="T51" fmla="*/ 38 h 55"/>
                  <a:gd name="T52" fmla="*/ 83 w 109"/>
                  <a:gd name="T53" fmla="*/ 38 h 55"/>
                  <a:gd name="T54" fmla="*/ 85 w 109"/>
                  <a:gd name="T55" fmla="*/ 38 h 55"/>
                  <a:gd name="T56" fmla="*/ 88 w 109"/>
                  <a:gd name="T57" fmla="*/ 38 h 55"/>
                  <a:gd name="T58" fmla="*/ 88 w 109"/>
                  <a:gd name="T59" fmla="*/ 38 h 55"/>
                  <a:gd name="T60" fmla="*/ 90 w 109"/>
                  <a:gd name="T61" fmla="*/ 40 h 55"/>
                  <a:gd name="T62" fmla="*/ 90 w 109"/>
                  <a:gd name="T63" fmla="*/ 43 h 55"/>
                  <a:gd name="T64" fmla="*/ 90 w 109"/>
                  <a:gd name="T65" fmla="*/ 45 h 55"/>
                  <a:gd name="T66" fmla="*/ 90 w 109"/>
                  <a:gd name="T67" fmla="*/ 47 h 55"/>
                  <a:gd name="T68" fmla="*/ 88 w 109"/>
                  <a:gd name="T69" fmla="*/ 47 h 55"/>
                  <a:gd name="T70" fmla="*/ 85 w 109"/>
                  <a:gd name="T71" fmla="*/ 47 h 55"/>
                  <a:gd name="T72" fmla="*/ 29 w 109"/>
                  <a:gd name="T73" fmla="*/ 7 h 55"/>
                  <a:gd name="T74" fmla="*/ 71 w 109"/>
                  <a:gd name="T75" fmla="*/ 21 h 55"/>
                  <a:gd name="T76" fmla="*/ 0 w 109"/>
                  <a:gd name="T77" fmla="*/ 33 h 55"/>
                  <a:gd name="T78" fmla="*/ 14 w 109"/>
                  <a:gd name="T79" fmla="*/ 45 h 55"/>
                  <a:gd name="T80" fmla="*/ 17 w 109"/>
                  <a:gd name="T81" fmla="*/ 50 h 55"/>
                  <a:gd name="T82" fmla="*/ 19 w 109"/>
                  <a:gd name="T83" fmla="*/ 52 h 55"/>
                  <a:gd name="T84" fmla="*/ 22 w 109"/>
                  <a:gd name="T85" fmla="*/ 55 h 55"/>
                  <a:gd name="T86" fmla="*/ 26 w 109"/>
                  <a:gd name="T87" fmla="*/ 55 h 55"/>
                  <a:gd name="T88" fmla="*/ 31 w 109"/>
                  <a:gd name="T89" fmla="*/ 55 h 55"/>
                  <a:gd name="T90" fmla="*/ 33 w 109"/>
                  <a:gd name="T91" fmla="*/ 52 h 55"/>
                  <a:gd name="T92" fmla="*/ 36 w 109"/>
                  <a:gd name="T93" fmla="*/ 47 h 55"/>
                  <a:gd name="T94" fmla="*/ 36 w 109"/>
                  <a:gd name="T95" fmla="*/ 45 h 55"/>
                  <a:gd name="T96" fmla="*/ 74 w 109"/>
                  <a:gd name="T97" fmla="*/ 45 h 55"/>
                  <a:gd name="T98" fmla="*/ 74 w 109"/>
                  <a:gd name="T99" fmla="*/ 47 h 55"/>
                  <a:gd name="T100" fmla="*/ 76 w 109"/>
                  <a:gd name="T101" fmla="*/ 52 h 55"/>
                  <a:gd name="T102" fmla="*/ 81 w 109"/>
                  <a:gd name="T103" fmla="*/ 55 h 55"/>
                  <a:gd name="T104" fmla="*/ 83 w 109"/>
                  <a:gd name="T105" fmla="*/ 55 h 55"/>
                  <a:gd name="T106" fmla="*/ 88 w 109"/>
                  <a:gd name="T107" fmla="*/ 55 h 55"/>
                  <a:gd name="T108" fmla="*/ 90 w 109"/>
                  <a:gd name="T109" fmla="*/ 52 h 55"/>
                  <a:gd name="T110" fmla="*/ 95 w 109"/>
                  <a:gd name="T111" fmla="*/ 50 h 55"/>
                  <a:gd name="T112" fmla="*/ 95 w 109"/>
                  <a:gd name="T113" fmla="*/ 45 h 55"/>
                  <a:gd name="T114" fmla="*/ 109 w 109"/>
                  <a:gd name="T115" fmla="*/ 3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9" h="55">
                    <a:moveTo>
                      <a:pt x="26" y="50"/>
                    </a:moveTo>
                    <a:lnTo>
                      <a:pt x="26" y="50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31" y="38"/>
                    </a:lnTo>
                    <a:lnTo>
                      <a:pt x="31" y="38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6" y="50"/>
                    </a:lnTo>
                    <a:close/>
                    <a:moveTo>
                      <a:pt x="83" y="50"/>
                    </a:moveTo>
                    <a:lnTo>
                      <a:pt x="83" y="50"/>
                    </a:lnTo>
                    <a:lnTo>
                      <a:pt x="83" y="47"/>
                    </a:lnTo>
                    <a:lnTo>
                      <a:pt x="83" y="47"/>
                    </a:lnTo>
                    <a:lnTo>
                      <a:pt x="83" y="47"/>
                    </a:lnTo>
                    <a:lnTo>
                      <a:pt x="83" y="47"/>
                    </a:lnTo>
                    <a:lnTo>
                      <a:pt x="83" y="47"/>
                    </a:lnTo>
                    <a:lnTo>
                      <a:pt x="83" y="47"/>
                    </a:lnTo>
                    <a:lnTo>
                      <a:pt x="83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5"/>
                    </a:lnTo>
                    <a:lnTo>
                      <a:pt x="78" y="45"/>
                    </a:lnTo>
                    <a:lnTo>
                      <a:pt x="78" y="45"/>
                    </a:lnTo>
                    <a:lnTo>
                      <a:pt x="78" y="45"/>
                    </a:lnTo>
                    <a:lnTo>
                      <a:pt x="78" y="45"/>
                    </a:lnTo>
                    <a:lnTo>
                      <a:pt x="78" y="45"/>
                    </a:lnTo>
                    <a:lnTo>
                      <a:pt x="78" y="45"/>
                    </a:lnTo>
                    <a:lnTo>
                      <a:pt x="78" y="45"/>
                    </a:lnTo>
                    <a:lnTo>
                      <a:pt x="78" y="45"/>
                    </a:lnTo>
                    <a:lnTo>
                      <a:pt x="78" y="43"/>
                    </a:lnTo>
                    <a:lnTo>
                      <a:pt x="78" y="43"/>
                    </a:lnTo>
                    <a:lnTo>
                      <a:pt x="78" y="43"/>
                    </a:lnTo>
                    <a:lnTo>
                      <a:pt x="78" y="43"/>
                    </a:lnTo>
                    <a:lnTo>
                      <a:pt x="78" y="43"/>
                    </a:lnTo>
                    <a:lnTo>
                      <a:pt x="78" y="43"/>
                    </a:lnTo>
                    <a:lnTo>
                      <a:pt x="78" y="43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81" y="40"/>
                    </a:lnTo>
                    <a:lnTo>
                      <a:pt x="81" y="40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3" y="38"/>
                    </a:lnTo>
                    <a:lnTo>
                      <a:pt x="83" y="38"/>
                    </a:lnTo>
                    <a:lnTo>
                      <a:pt x="83" y="38"/>
                    </a:lnTo>
                    <a:lnTo>
                      <a:pt x="83" y="38"/>
                    </a:lnTo>
                    <a:lnTo>
                      <a:pt x="83" y="38"/>
                    </a:lnTo>
                    <a:lnTo>
                      <a:pt x="83" y="38"/>
                    </a:lnTo>
                    <a:lnTo>
                      <a:pt x="83" y="38"/>
                    </a:lnTo>
                    <a:lnTo>
                      <a:pt x="83" y="36"/>
                    </a:lnTo>
                    <a:lnTo>
                      <a:pt x="83" y="36"/>
                    </a:lnTo>
                    <a:lnTo>
                      <a:pt x="85" y="36"/>
                    </a:lnTo>
                    <a:lnTo>
                      <a:pt x="85" y="36"/>
                    </a:lnTo>
                    <a:lnTo>
                      <a:pt x="85" y="36"/>
                    </a:lnTo>
                    <a:lnTo>
                      <a:pt x="85" y="38"/>
                    </a:lnTo>
                    <a:lnTo>
                      <a:pt x="85" y="38"/>
                    </a:lnTo>
                    <a:lnTo>
                      <a:pt x="85" y="38"/>
                    </a:lnTo>
                    <a:lnTo>
                      <a:pt x="85" y="38"/>
                    </a:lnTo>
                    <a:lnTo>
                      <a:pt x="85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88" y="38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90" y="43"/>
                    </a:lnTo>
                    <a:lnTo>
                      <a:pt x="90" y="43"/>
                    </a:lnTo>
                    <a:lnTo>
                      <a:pt x="90" y="43"/>
                    </a:lnTo>
                    <a:lnTo>
                      <a:pt x="90" y="43"/>
                    </a:lnTo>
                    <a:lnTo>
                      <a:pt x="90" y="43"/>
                    </a:lnTo>
                    <a:lnTo>
                      <a:pt x="90" y="43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0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5" y="47"/>
                    </a:lnTo>
                    <a:lnTo>
                      <a:pt x="85" y="47"/>
                    </a:lnTo>
                    <a:lnTo>
                      <a:pt x="85" y="47"/>
                    </a:lnTo>
                    <a:lnTo>
                      <a:pt x="85" y="47"/>
                    </a:lnTo>
                    <a:lnTo>
                      <a:pt x="85" y="47"/>
                    </a:lnTo>
                    <a:lnTo>
                      <a:pt x="85" y="50"/>
                    </a:lnTo>
                    <a:lnTo>
                      <a:pt x="85" y="50"/>
                    </a:lnTo>
                    <a:lnTo>
                      <a:pt x="85" y="50"/>
                    </a:lnTo>
                    <a:lnTo>
                      <a:pt x="83" y="50"/>
                    </a:lnTo>
                    <a:close/>
                    <a:moveTo>
                      <a:pt x="29" y="7"/>
                    </a:moveTo>
                    <a:lnTo>
                      <a:pt x="45" y="7"/>
                    </a:lnTo>
                    <a:lnTo>
                      <a:pt x="43" y="21"/>
                    </a:lnTo>
                    <a:lnTo>
                      <a:pt x="24" y="21"/>
                    </a:lnTo>
                    <a:lnTo>
                      <a:pt x="29" y="7"/>
                    </a:lnTo>
                    <a:close/>
                    <a:moveTo>
                      <a:pt x="52" y="7"/>
                    </a:moveTo>
                    <a:lnTo>
                      <a:pt x="62" y="7"/>
                    </a:lnTo>
                    <a:lnTo>
                      <a:pt x="71" y="21"/>
                    </a:lnTo>
                    <a:lnTo>
                      <a:pt x="48" y="21"/>
                    </a:lnTo>
                    <a:lnTo>
                      <a:pt x="52" y="7"/>
                    </a:lnTo>
                    <a:close/>
                    <a:moveTo>
                      <a:pt x="29" y="0"/>
                    </a:moveTo>
                    <a:lnTo>
                      <a:pt x="17" y="21"/>
                    </a:lnTo>
                    <a:lnTo>
                      <a:pt x="5" y="26"/>
                    </a:lnTo>
                    <a:lnTo>
                      <a:pt x="5" y="33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7" y="47"/>
                    </a:lnTo>
                    <a:lnTo>
                      <a:pt x="17" y="50"/>
                    </a:lnTo>
                    <a:lnTo>
                      <a:pt x="17" y="50"/>
                    </a:lnTo>
                    <a:lnTo>
                      <a:pt x="17" y="50"/>
                    </a:lnTo>
                    <a:lnTo>
                      <a:pt x="17" y="50"/>
                    </a:lnTo>
                    <a:lnTo>
                      <a:pt x="17" y="50"/>
                    </a:lnTo>
                    <a:lnTo>
                      <a:pt x="17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22" y="52"/>
                    </a:lnTo>
                    <a:lnTo>
                      <a:pt x="22" y="55"/>
                    </a:lnTo>
                    <a:lnTo>
                      <a:pt x="22" y="55"/>
                    </a:lnTo>
                    <a:lnTo>
                      <a:pt x="22" y="55"/>
                    </a:lnTo>
                    <a:lnTo>
                      <a:pt x="24" y="55"/>
                    </a:lnTo>
                    <a:lnTo>
                      <a:pt x="24" y="55"/>
                    </a:lnTo>
                    <a:lnTo>
                      <a:pt x="24" y="55"/>
                    </a:lnTo>
                    <a:lnTo>
                      <a:pt x="24" y="55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31" y="55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6" y="47"/>
                    </a:lnTo>
                    <a:lnTo>
                      <a:pt x="36" y="47"/>
                    </a:lnTo>
                    <a:lnTo>
                      <a:pt x="36" y="47"/>
                    </a:lnTo>
                    <a:lnTo>
                      <a:pt x="36" y="47"/>
                    </a:lnTo>
                    <a:lnTo>
                      <a:pt x="36" y="47"/>
                    </a:lnTo>
                    <a:lnTo>
                      <a:pt x="36" y="45"/>
                    </a:lnTo>
                    <a:lnTo>
                      <a:pt x="36" y="45"/>
                    </a:lnTo>
                    <a:lnTo>
                      <a:pt x="36" y="45"/>
                    </a:lnTo>
                    <a:lnTo>
                      <a:pt x="38" y="45"/>
                    </a:lnTo>
                    <a:lnTo>
                      <a:pt x="38" y="43"/>
                    </a:lnTo>
                    <a:lnTo>
                      <a:pt x="38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74" y="45"/>
                    </a:lnTo>
                    <a:lnTo>
                      <a:pt x="74" y="45"/>
                    </a:lnTo>
                    <a:lnTo>
                      <a:pt x="74" y="45"/>
                    </a:lnTo>
                    <a:lnTo>
                      <a:pt x="74" y="45"/>
                    </a:lnTo>
                    <a:lnTo>
                      <a:pt x="74" y="47"/>
                    </a:lnTo>
                    <a:lnTo>
                      <a:pt x="74" y="47"/>
                    </a:lnTo>
                    <a:lnTo>
                      <a:pt x="74" y="47"/>
                    </a:lnTo>
                    <a:lnTo>
                      <a:pt x="74" y="47"/>
                    </a:lnTo>
                    <a:lnTo>
                      <a:pt x="74" y="47"/>
                    </a:lnTo>
                    <a:lnTo>
                      <a:pt x="74" y="50"/>
                    </a:lnTo>
                    <a:lnTo>
                      <a:pt x="76" y="50"/>
                    </a:lnTo>
                    <a:lnTo>
                      <a:pt x="76" y="50"/>
                    </a:lnTo>
                    <a:lnTo>
                      <a:pt x="76" y="50"/>
                    </a:lnTo>
                    <a:lnTo>
                      <a:pt x="76" y="50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78" y="52"/>
                    </a:lnTo>
                    <a:lnTo>
                      <a:pt x="81" y="52"/>
                    </a:lnTo>
                    <a:lnTo>
                      <a:pt x="81" y="55"/>
                    </a:lnTo>
                    <a:lnTo>
                      <a:pt x="81" y="55"/>
                    </a:lnTo>
                    <a:lnTo>
                      <a:pt x="81" y="55"/>
                    </a:lnTo>
                    <a:lnTo>
                      <a:pt x="81" y="55"/>
                    </a:lnTo>
                    <a:lnTo>
                      <a:pt x="83" y="55"/>
                    </a:lnTo>
                    <a:lnTo>
                      <a:pt x="83" y="55"/>
                    </a:lnTo>
                    <a:lnTo>
                      <a:pt x="83" y="55"/>
                    </a:lnTo>
                    <a:lnTo>
                      <a:pt x="83" y="55"/>
                    </a:lnTo>
                    <a:lnTo>
                      <a:pt x="85" y="55"/>
                    </a:lnTo>
                    <a:lnTo>
                      <a:pt x="85" y="55"/>
                    </a:lnTo>
                    <a:lnTo>
                      <a:pt x="85" y="55"/>
                    </a:lnTo>
                    <a:lnTo>
                      <a:pt x="85" y="55"/>
                    </a:lnTo>
                    <a:lnTo>
                      <a:pt x="88" y="55"/>
                    </a:lnTo>
                    <a:lnTo>
                      <a:pt x="88" y="55"/>
                    </a:lnTo>
                    <a:lnTo>
                      <a:pt x="88" y="55"/>
                    </a:lnTo>
                    <a:lnTo>
                      <a:pt x="88" y="55"/>
                    </a:lnTo>
                    <a:lnTo>
                      <a:pt x="88" y="55"/>
                    </a:lnTo>
                    <a:lnTo>
                      <a:pt x="90" y="52"/>
                    </a:lnTo>
                    <a:lnTo>
                      <a:pt x="90" y="52"/>
                    </a:lnTo>
                    <a:lnTo>
                      <a:pt x="90" y="52"/>
                    </a:lnTo>
                    <a:lnTo>
                      <a:pt x="90" y="52"/>
                    </a:lnTo>
                    <a:lnTo>
                      <a:pt x="90" y="52"/>
                    </a:lnTo>
                    <a:lnTo>
                      <a:pt x="92" y="52"/>
                    </a:lnTo>
                    <a:lnTo>
                      <a:pt x="92" y="52"/>
                    </a:lnTo>
                    <a:lnTo>
                      <a:pt x="92" y="52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5" y="50"/>
                    </a:lnTo>
                    <a:lnTo>
                      <a:pt x="95" y="50"/>
                    </a:lnTo>
                    <a:lnTo>
                      <a:pt x="95" y="47"/>
                    </a:lnTo>
                    <a:lnTo>
                      <a:pt x="95" y="47"/>
                    </a:lnTo>
                    <a:lnTo>
                      <a:pt x="95" y="47"/>
                    </a:lnTo>
                    <a:lnTo>
                      <a:pt x="95" y="47"/>
                    </a:lnTo>
                    <a:lnTo>
                      <a:pt x="95" y="4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5" y="43"/>
                    </a:lnTo>
                    <a:lnTo>
                      <a:pt x="95" y="43"/>
                    </a:lnTo>
                    <a:lnTo>
                      <a:pt x="109" y="43"/>
                    </a:lnTo>
                    <a:lnTo>
                      <a:pt x="109" y="33"/>
                    </a:lnTo>
                    <a:lnTo>
                      <a:pt x="102" y="33"/>
                    </a:lnTo>
                    <a:lnTo>
                      <a:pt x="102" y="26"/>
                    </a:lnTo>
                    <a:lnTo>
                      <a:pt x="78" y="19"/>
                    </a:lnTo>
                    <a:lnTo>
                      <a:pt x="66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noAutofit/>
              </a:bodyPr>
              <a:lstStyle/>
              <a:p>
                <a:pPr defTabSz="914034" fontAlgn="ctr">
                  <a:defRPr/>
                </a:pP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3" name="组合 162"/>
            <p:cNvGrpSpPr/>
            <p:nvPr/>
          </p:nvGrpSpPr>
          <p:grpSpPr>
            <a:xfrm>
              <a:off x="2194506" y="5949688"/>
              <a:ext cx="2970733" cy="472269"/>
              <a:chOff x="2247420" y="5793720"/>
              <a:chExt cx="2970733" cy="472269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2356902" y="5878399"/>
                <a:ext cx="2745735" cy="258609"/>
                <a:chOff x="2920664" y="5932177"/>
                <a:chExt cx="2256739" cy="209381"/>
              </a:xfrm>
            </p:grpSpPr>
            <p:sp>
              <p:nvSpPr>
                <p:cNvPr id="165" name="圆角矩形 104"/>
                <p:cNvSpPr>
                  <a:spLocks noChangeArrowheads="1"/>
                </p:cNvSpPr>
                <p:nvPr/>
              </p:nvSpPr>
              <p:spPr bwMode="auto">
                <a:xfrm>
                  <a:off x="2920664" y="5932177"/>
                  <a:ext cx="318376" cy="20233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ffectLst/>
              </p:spPr>
              <p:txBody>
                <a:bodyPr wrap="square" lIns="0" tIns="60935" rIns="0" bIns="60935" anchor="ctr"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9pPr>
                </a:lstStyle>
                <a:p>
                  <a:pPr algn="ctr" defTabSz="869602" font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App</a:t>
                  </a:r>
                </a:p>
              </p:txBody>
            </p:sp>
            <p:sp>
              <p:nvSpPr>
                <p:cNvPr id="166" name="圆角矩形 104"/>
                <p:cNvSpPr>
                  <a:spLocks noChangeArrowheads="1"/>
                </p:cNvSpPr>
                <p:nvPr/>
              </p:nvSpPr>
              <p:spPr bwMode="auto">
                <a:xfrm>
                  <a:off x="3271527" y="5937486"/>
                  <a:ext cx="318376" cy="20233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ffectLst/>
              </p:spPr>
              <p:txBody>
                <a:bodyPr wrap="square" lIns="0" tIns="60935" rIns="0" bIns="60935" anchor="ctr"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9pPr>
                </a:lstStyle>
                <a:p>
                  <a:pPr algn="ctr" defTabSz="869602" font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App</a:t>
                  </a:r>
                </a:p>
              </p:txBody>
            </p:sp>
            <p:sp>
              <p:nvSpPr>
                <p:cNvPr id="167" name="圆角矩形 104"/>
                <p:cNvSpPr>
                  <a:spLocks noChangeArrowheads="1"/>
                </p:cNvSpPr>
                <p:nvPr/>
              </p:nvSpPr>
              <p:spPr bwMode="auto">
                <a:xfrm>
                  <a:off x="3728779" y="5939228"/>
                  <a:ext cx="318376" cy="20233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ffectLst/>
              </p:spPr>
              <p:txBody>
                <a:bodyPr wrap="square" lIns="0" tIns="60935" rIns="0" bIns="60935" anchor="ctr"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9pPr>
                </a:lstStyle>
                <a:p>
                  <a:pPr algn="ctr" defTabSz="869602" font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App</a:t>
                  </a:r>
                </a:p>
              </p:txBody>
            </p:sp>
            <p:sp>
              <p:nvSpPr>
                <p:cNvPr id="168" name="圆角矩形 104"/>
                <p:cNvSpPr>
                  <a:spLocks noChangeArrowheads="1"/>
                </p:cNvSpPr>
                <p:nvPr/>
              </p:nvSpPr>
              <p:spPr bwMode="auto">
                <a:xfrm>
                  <a:off x="4079642" y="5937486"/>
                  <a:ext cx="318376" cy="20233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ffectLst/>
              </p:spPr>
              <p:txBody>
                <a:bodyPr wrap="square" lIns="0" tIns="60935" rIns="0" bIns="60935" anchor="ctr"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9pPr>
                </a:lstStyle>
                <a:p>
                  <a:pPr algn="ctr" defTabSz="869602" font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App</a:t>
                  </a:r>
                </a:p>
              </p:txBody>
            </p:sp>
            <p:sp>
              <p:nvSpPr>
                <p:cNvPr id="169" name="圆角矩形 104"/>
                <p:cNvSpPr>
                  <a:spLocks noChangeArrowheads="1"/>
                </p:cNvSpPr>
                <p:nvPr/>
              </p:nvSpPr>
              <p:spPr bwMode="auto">
                <a:xfrm>
                  <a:off x="4508164" y="5938495"/>
                  <a:ext cx="318376" cy="20233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ffectLst/>
              </p:spPr>
              <p:txBody>
                <a:bodyPr wrap="square" lIns="0" tIns="60935" rIns="0" bIns="60935" anchor="ctr"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9pPr>
                </a:lstStyle>
                <a:p>
                  <a:pPr algn="ctr" defTabSz="869602" font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App</a:t>
                  </a:r>
                </a:p>
              </p:txBody>
            </p:sp>
            <p:sp>
              <p:nvSpPr>
                <p:cNvPr id="170" name="圆角矩形 104"/>
                <p:cNvSpPr>
                  <a:spLocks noChangeArrowheads="1"/>
                </p:cNvSpPr>
                <p:nvPr/>
              </p:nvSpPr>
              <p:spPr bwMode="auto">
                <a:xfrm>
                  <a:off x="4859027" y="5936753"/>
                  <a:ext cx="318376" cy="202330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ffectLst/>
              </p:spPr>
              <p:txBody>
                <a:bodyPr wrap="square" lIns="0" tIns="60935" rIns="0" bIns="60935" anchor="ctr"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rgbClr val="000000"/>
                      </a:solidFill>
                      <a:latin typeface="Arial" panose="020F0502020204030204" charset="0"/>
                      <a:ea typeface="宋体" panose="02010600030101010101" pitchFamily="2" charset="-122"/>
                      <a:cs typeface="+mn-ea"/>
                    </a:defRPr>
                  </a:lvl9pPr>
                </a:lstStyle>
                <a:p>
                  <a:pPr algn="ctr" defTabSz="869602" fontAlgn="ctr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dirty="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App</a:t>
                  </a:r>
                </a:p>
              </p:txBody>
            </p:sp>
          </p:grpSp>
          <p:sp>
            <p:nvSpPr>
              <p:cNvPr id="171" name="圆角矩形 170"/>
              <p:cNvSpPr/>
              <p:nvPr/>
            </p:nvSpPr>
            <p:spPr bwMode="auto">
              <a:xfrm>
                <a:off x="2247420" y="5793720"/>
                <a:ext cx="2970733" cy="472269"/>
              </a:xfrm>
              <a:prstGeom prst="roundRect">
                <a:avLst>
                  <a:gd name="adj" fmla="val 13123"/>
                </a:avLst>
              </a:prstGeom>
              <a:noFill/>
              <a:ln w="3175">
                <a:solidFill>
                  <a:srgbClr val="C00000"/>
                </a:solidFill>
                <a:prstDash val="dash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096E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vert="horz" wrap="square" lIns="69013" tIns="34507" rIns="69013" bIns="34507" numCol="1" rtlCol="0" anchor="t" anchorCtr="0" compatLnSpc="1">
                <a:no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rgbClr val="000000"/>
                    </a:solidFill>
                    <a:latin typeface="Arial" panose="020F0502020204030204" charset="0"/>
                    <a:ea typeface="宋体" panose="02010600030101010101" pitchFamily="2" charset="-122"/>
                    <a:cs typeface="+mn-ea"/>
                  </a:defRPr>
                </a:lvl9pPr>
              </a:lstStyle>
              <a:p>
                <a:pPr defTabSz="869602" font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10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3" name="TextBox 289"/>
            <p:cNvSpPr txBox="1"/>
            <p:nvPr/>
          </p:nvSpPr>
          <p:spPr bwMode="auto">
            <a:xfrm>
              <a:off x="2172305" y="5697957"/>
              <a:ext cx="3015419" cy="241195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</p:spPr>
          <p:txBody>
            <a:bodyPr wrap="square" anchor="ctr">
              <a:noAutofit/>
            </a:bodyPr>
            <a:lstStyle/>
            <a:p>
              <a:pPr algn="ctr" defTabSz="651884" fontAlgn="ctr">
                <a:defRPr/>
              </a:pPr>
              <a:r>
                <a:rPr lang="en-US" sz="800" dirty="0">
                  <a:solidFill>
                    <a:srgbClr val="1D1D1A"/>
                  </a:solidFill>
                  <a:latin typeface="Arial" panose="020B0604020202020204" pitchFamily="34" charset="0"/>
                </a:rPr>
                <a:t>Server</a:t>
              </a:r>
            </a:p>
          </p:txBody>
        </p:sp>
        <p:sp>
          <p:nvSpPr>
            <p:cNvPr id="174" name="圆角矩形 173"/>
            <p:cNvSpPr/>
            <p:nvPr/>
          </p:nvSpPr>
          <p:spPr bwMode="auto">
            <a:xfrm>
              <a:off x="722808" y="4860021"/>
              <a:ext cx="5478938" cy="1688824"/>
            </a:xfrm>
            <a:prstGeom prst="roundRect">
              <a:avLst>
                <a:gd name="adj" fmla="val 13123"/>
              </a:avLst>
            </a:prstGeom>
            <a:noFill/>
            <a:ln w="3175">
              <a:solidFill>
                <a:srgbClr val="C0000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096E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vert="horz" wrap="square" lIns="69013" tIns="34507" rIns="69013" bIns="34507" numCol="1" rtlCol="0" anchor="t" anchorCtr="0" compatLnSpc="1">
              <a:no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000000"/>
                  </a:solidFill>
                  <a:latin typeface="Arial" panose="020F050202020403020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 defTabSz="869602" font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6" name="圆角矩形 175"/>
          <p:cNvSpPr/>
          <p:nvPr/>
        </p:nvSpPr>
        <p:spPr bwMode="auto">
          <a:xfrm>
            <a:off x="774240" y="1422743"/>
            <a:ext cx="2157522" cy="764241"/>
          </a:xfrm>
          <a:prstGeom prst="roundRect">
            <a:avLst/>
          </a:prstGeom>
          <a:gradFill flip="none" rotWithShape="1">
            <a:gsLst>
              <a:gs pos="100000">
                <a:srgbClr val="FFFFFF">
                  <a:lumMod val="85000"/>
                </a:srgbClr>
              </a:gs>
              <a:gs pos="70000">
                <a:srgbClr val="FFFFFF">
                  <a:lumMod val="95000"/>
                </a:srgbClr>
              </a:gs>
              <a:gs pos="0">
                <a:srgbClr val="FFFFFF">
                  <a:lumMod val="95000"/>
                </a:srgbClr>
              </a:gs>
            </a:gsLst>
            <a:path path="rect">
              <a:fillToRect l="50000" t="50000" r="50000" b="50000"/>
            </a:path>
            <a:tileRect/>
          </a:gradFill>
          <a:ln w="6350">
            <a:noFill/>
            <a:prstDash val="dash"/>
          </a:ln>
          <a:effectLst/>
        </p:spPr>
        <p:txBody>
          <a:bodyPr vert="horz" wrap="square" lIns="91425" tIns="45713" rIns="91425" bIns="45713" numCol="1" rtlCol="0" anchor="t" anchorCtr="0" compatLnSpc="1">
            <a:noAutofit/>
          </a:bodyPr>
          <a:lstStyle/>
          <a:p>
            <a:pPr algn="ctr" defTabSz="710281" fontAlgn="ctr">
              <a:buClr>
                <a:srgbClr val="CC9900"/>
              </a:buClr>
              <a:defRPr/>
            </a:pPr>
            <a:endParaRPr lang="en-US" altLang="zh-CN" sz="700" kern="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1245752" y="1448580"/>
            <a:ext cx="1364332" cy="3384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599" b="1" dirty="0">
                <a:solidFill>
                  <a:srgbClr val="1D1D1A"/>
                </a:solidFill>
                <a:latin typeface="Arial" panose="020B0604020202020204" pitchFamily="34" charset="0"/>
              </a:rPr>
              <a:t>App client</a:t>
            </a:r>
            <a:endParaRPr lang="en-US" sz="1599" b="1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1145734" y="1852757"/>
            <a:ext cx="495068" cy="252900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Web</a:t>
            </a:r>
          </a:p>
        </p:txBody>
      </p:sp>
      <p:sp>
        <p:nvSpPr>
          <p:cNvPr id="179" name="文本框 178"/>
          <p:cNvSpPr txBox="1"/>
          <p:nvPr/>
        </p:nvSpPr>
        <p:spPr>
          <a:xfrm>
            <a:off x="1925022" y="1844519"/>
            <a:ext cx="559944" cy="269375"/>
          </a:xfrm>
          <a:prstGeom prst="rect">
            <a:avLst/>
          </a:prstGeom>
          <a:solidFill>
            <a:srgbClr val="48BED6"/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defRPr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App</a:t>
            </a:r>
          </a:p>
        </p:txBody>
      </p:sp>
      <p:sp>
        <p:nvSpPr>
          <p:cNvPr id="220" name="圆角矩形 219"/>
          <p:cNvSpPr/>
          <p:nvPr/>
        </p:nvSpPr>
        <p:spPr>
          <a:xfrm>
            <a:off x="310237" y="2885218"/>
            <a:ext cx="3016976" cy="3374116"/>
          </a:xfrm>
          <a:prstGeom prst="roundRect">
            <a:avLst>
              <a:gd name="adj" fmla="val 6438"/>
            </a:avLst>
          </a:prstGeom>
          <a:solidFill>
            <a:srgbClr val="FFFFFF">
              <a:lumMod val="95000"/>
            </a:srgbClr>
          </a:solidFill>
          <a:ln w="19050" cap="flat" cmpd="sng" algn="ctr">
            <a:noFill/>
            <a:prstDash val="sysDash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526" fontAlgn="ctr">
              <a:defRPr/>
            </a:pPr>
            <a:endParaRPr lang="en-US" altLang="zh-CN" sz="6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8" name="圆角矩形 237"/>
          <p:cNvSpPr/>
          <p:nvPr/>
        </p:nvSpPr>
        <p:spPr>
          <a:xfrm>
            <a:off x="8379840" y="2885217"/>
            <a:ext cx="3016976" cy="3374116"/>
          </a:xfrm>
          <a:prstGeom prst="roundRect">
            <a:avLst>
              <a:gd name="adj" fmla="val 6438"/>
            </a:avLst>
          </a:prstGeom>
          <a:solidFill>
            <a:srgbClr val="FFFFFF">
              <a:lumMod val="95000"/>
            </a:srgbClr>
          </a:solidFill>
          <a:ln w="19050" cap="flat" cmpd="sng" algn="ctr">
            <a:noFill/>
            <a:prstDash val="sysDash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526" fontAlgn="ctr">
              <a:defRPr/>
            </a:pPr>
            <a:endParaRPr lang="en-US" altLang="zh-CN" sz="600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39" name="成组"/>
          <p:cNvGrpSpPr/>
          <p:nvPr/>
        </p:nvGrpSpPr>
        <p:grpSpPr>
          <a:xfrm rot="5400000">
            <a:off x="5046033" y="2529390"/>
            <a:ext cx="379666" cy="298682"/>
            <a:chOff x="0" y="0"/>
            <a:chExt cx="382902" cy="183068"/>
          </a:xfrm>
        </p:grpSpPr>
        <p:sp>
          <p:nvSpPr>
            <p:cNvPr id="240" name="形状"/>
            <p:cNvSpPr/>
            <p:nvPr/>
          </p:nvSpPr>
          <p:spPr>
            <a:xfrm>
              <a:off x="-1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41" name="形状"/>
            <p:cNvSpPr/>
            <p:nvPr/>
          </p:nvSpPr>
          <p:spPr>
            <a:xfrm>
              <a:off x="130976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42" name="形状"/>
            <p:cNvSpPr/>
            <p:nvPr/>
          </p:nvSpPr>
          <p:spPr>
            <a:xfrm>
              <a:off x="262013" y="0"/>
              <a:ext cx="120890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43" name="成组"/>
          <p:cNvGrpSpPr/>
          <p:nvPr/>
        </p:nvGrpSpPr>
        <p:grpSpPr>
          <a:xfrm rot="16200000">
            <a:off x="6470417" y="2529390"/>
            <a:ext cx="379666" cy="298682"/>
            <a:chOff x="0" y="0"/>
            <a:chExt cx="382902" cy="183068"/>
          </a:xfrm>
        </p:grpSpPr>
        <p:sp>
          <p:nvSpPr>
            <p:cNvPr id="244" name="形状"/>
            <p:cNvSpPr/>
            <p:nvPr/>
          </p:nvSpPr>
          <p:spPr>
            <a:xfrm>
              <a:off x="-1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45" name="形状"/>
            <p:cNvSpPr/>
            <p:nvPr/>
          </p:nvSpPr>
          <p:spPr>
            <a:xfrm>
              <a:off x="130976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46" name="形状"/>
            <p:cNvSpPr/>
            <p:nvPr/>
          </p:nvSpPr>
          <p:spPr>
            <a:xfrm>
              <a:off x="262013" y="0"/>
              <a:ext cx="120890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47" name="成组"/>
          <p:cNvGrpSpPr/>
          <p:nvPr/>
        </p:nvGrpSpPr>
        <p:grpSpPr>
          <a:xfrm>
            <a:off x="8361802" y="1654851"/>
            <a:ext cx="505334" cy="298682"/>
            <a:chOff x="0" y="0"/>
            <a:chExt cx="382902" cy="183068"/>
          </a:xfrm>
        </p:grpSpPr>
        <p:sp>
          <p:nvSpPr>
            <p:cNvPr id="248" name="形状"/>
            <p:cNvSpPr/>
            <p:nvPr/>
          </p:nvSpPr>
          <p:spPr>
            <a:xfrm>
              <a:off x="-1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49" name="形状"/>
            <p:cNvSpPr/>
            <p:nvPr/>
          </p:nvSpPr>
          <p:spPr>
            <a:xfrm>
              <a:off x="130976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50" name="形状"/>
            <p:cNvSpPr/>
            <p:nvPr/>
          </p:nvSpPr>
          <p:spPr>
            <a:xfrm>
              <a:off x="262013" y="0"/>
              <a:ext cx="120890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59" name="成组"/>
          <p:cNvGrpSpPr/>
          <p:nvPr/>
        </p:nvGrpSpPr>
        <p:grpSpPr>
          <a:xfrm rot="10800000">
            <a:off x="3230015" y="1476485"/>
            <a:ext cx="505334" cy="298682"/>
            <a:chOff x="0" y="0"/>
            <a:chExt cx="382902" cy="183068"/>
          </a:xfrm>
        </p:grpSpPr>
        <p:sp>
          <p:nvSpPr>
            <p:cNvPr id="260" name="形状"/>
            <p:cNvSpPr/>
            <p:nvPr/>
          </p:nvSpPr>
          <p:spPr>
            <a:xfrm>
              <a:off x="-1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61" name="形状"/>
            <p:cNvSpPr/>
            <p:nvPr/>
          </p:nvSpPr>
          <p:spPr>
            <a:xfrm>
              <a:off x="130976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62" name="形状"/>
            <p:cNvSpPr/>
            <p:nvPr/>
          </p:nvSpPr>
          <p:spPr>
            <a:xfrm>
              <a:off x="262013" y="0"/>
              <a:ext cx="120890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63" name="成组"/>
          <p:cNvGrpSpPr/>
          <p:nvPr/>
        </p:nvGrpSpPr>
        <p:grpSpPr>
          <a:xfrm>
            <a:off x="3912373" y="1867493"/>
            <a:ext cx="505334" cy="298682"/>
            <a:chOff x="0" y="0"/>
            <a:chExt cx="382902" cy="183068"/>
          </a:xfrm>
        </p:grpSpPr>
        <p:sp>
          <p:nvSpPr>
            <p:cNvPr id="264" name="形状"/>
            <p:cNvSpPr/>
            <p:nvPr/>
          </p:nvSpPr>
          <p:spPr>
            <a:xfrm>
              <a:off x="-1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65" name="形状"/>
            <p:cNvSpPr/>
            <p:nvPr/>
          </p:nvSpPr>
          <p:spPr>
            <a:xfrm>
              <a:off x="130976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66" name="形状"/>
            <p:cNvSpPr/>
            <p:nvPr/>
          </p:nvSpPr>
          <p:spPr>
            <a:xfrm>
              <a:off x="262013" y="0"/>
              <a:ext cx="120890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</p:grpSp>
      <p:sp>
        <p:nvSpPr>
          <p:cNvPr id="267" name="文本框 266"/>
          <p:cNvSpPr txBox="1"/>
          <p:nvPr/>
        </p:nvSpPr>
        <p:spPr>
          <a:xfrm>
            <a:off x="3680513" y="1494470"/>
            <a:ext cx="1364272" cy="275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App monitoring</a:t>
            </a:r>
          </a:p>
        </p:txBody>
      </p:sp>
      <p:sp>
        <p:nvSpPr>
          <p:cNvPr id="268" name="文本框 267"/>
          <p:cNvSpPr txBox="1"/>
          <p:nvPr/>
        </p:nvSpPr>
        <p:spPr>
          <a:xfrm>
            <a:off x="2896216" y="1827528"/>
            <a:ext cx="1172387" cy="275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Remote app deployment</a:t>
            </a:r>
          </a:p>
        </p:txBody>
      </p:sp>
      <p:sp>
        <p:nvSpPr>
          <p:cNvPr id="270" name="文本框 269"/>
          <p:cNvSpPr txBox="1"/>
          <p:nvPr/>
        </p:nvSpPr>
        <p:spPr>
          <a:xfrm>
            <a:off x="6878484" y="1547971"/>
            <a:ext cx="1615363" cy="275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200" dirty="0">
                <a:solidFill>
                  <a:srgbClr val="1D1D1A"/>
                </a:solidFill>
                <a:latin typeface="Arial" panose="020B0604020202020204" pitchFamily="34" charset="0"/>
              </a:rPr>
              <a:t>App release/settlement</a:t>
            </a:r>
          </a:p>
        </p:txBody>
      </p:sp>
      <p:sp>
        <p:nvSpPr>
          <p:cNvPr id="271" name="文本框 270"/>
          <p:cNvSpPr txBox="1"/>
          <p:nvPr/>
        </p:nvSpPr>
        <p:spPr>
          <a:xfrm>
            <a:off x="361651" y="2933392"/>
            <a:ext cx="2868445" cy="27451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636" indent="-285636" defTabSz="914034" fontAlgn="ctr">
              <a:buFont typeface="Wingdings" panose="05000000000000000000" charset="0"/>
              <a:buChar char="l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FCV application store (for customers)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Local and cloud application stores can be configured, which allows applications to be pulled from the cloud to local devices.</a:t>
            </a:r>
          </a:p>
          <a:p>
            <a:pPr marL="285636" indent="-285636" defTabSz="914034" fontAlgn="ctr">
              <a:buFont typeface="Wingdings" panose="05000000000000000000" charset="0"/>
              <a:buChar char="l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eService application store (for ISV partners)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deployed on a public network to establish an HCI application ecosystem. Applications that pass the compatibility certification can be released in the app store. In addition, authorized ISV partners can remotely deploy applications.</a:t>
            </a:r>
          </a:p>
          <a:p>
            <a:pPr marL="285636" indent="-285636" defTabSz="914034" fontAlgn="ctr">
              <a:buFont typeface="Wingdings" panose="05000000000000000000" charset="0"/>
              <a:buChar char="l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DME IQ (for customers)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supports remote application monitoring and deployment.</a:t>
            </a:r>
          </a:p>
          <a:p>
            <a:pPr marL="285636" indent="-285636" defTabSz="914034" fontAlgn="ctr">
              <a:buFont typeface="Wingdings" panose="05000000000000000000" charset="0"/>
              <a:buChar char="l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e+ (for frontline/ISV partners)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releases products to Smart Configuration Tool (SCT) and settles orders.</a:t>
            </a:r>
          </a:p>
        </p:txBody>
      </p:sp>
      <p:sp>
        <p:nvSpPr>
          <p:cNvPr id="273" name="文本框 272"/>
          <p:cNvSpPr txBox="1"/>
          <p:nvPr/>
        </p:nvSpPr>
        <p:spPr>
          <a:xfrm>
            <a:off x="4739493" y="2203451"/>
            <a:ext cx="931816" cy="275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App push</a:t>
            </a:r>
          </a:p>
        </p:txBody>
      </p:sp>
      <p:sp>
        <p:nvSpPr>
          <p:cNvPr id="274" name="文本框 273"/>
          <p:cNvSpPr txBox="1"/>
          <p:nvPr/>
        </p:nvSpPr>
        <p:spPr>
          <a:xfrm>
            <a:off x="6363606" y="2092962"/>
            <a:ext cx="931816" cy="275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App monitoring</a:t>
            </a:r>
            <a:endParaRPr lang="en-US" altLang="zh-CN" sz="1050" dirty="0">
              <a:solidFill>
                <a:srgbClr val="1D1D1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77" name="成组"/>
          <p:cNvGrpSpPr/>
          <p:nvPr/>
        </p:nvGrpSpPr>
        <p:grpSpPr>
          <a:xfrm rot="5400000">
            <a:off x="5742991" y="2529390"/>
            <a:ext cx="379666" cy="298682"/>
            <a:chOff x="0" y="0"/>
            <a:chExt cx="382902" cy="183068"/>
          </a:xfrm>
        </p:grpSpPr>
        <p:sp>
          <p:nvSpPr>
            <p:cNvPr id="278" name="形状"/>
            <p:cNvSpPr/>
            <p:nvPr/>
          </p:nvSpPr>
          <p:spPr>
            <a:xfrm>
              <a:off x="-1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79" name="形状"/>
            <p:cNvSpPr/>
            <p:nvPr/>
          </p:nvSpPr>
          <p:spPr>
            <a:xfrm>
              <a:off x="130976" y="0"/>
              <a:ext cx="120891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  <p:sp>
          <p:nvSpPr>
            <p:cNvPr id="280" name="形状"/>
            <p:cNvSpPr/>
            <p:nvPr/>
          </p:nvSpPr>
          <p:spPr>
            <a:xfrm>
              <a:off x="262013" y="0"/>
              <a:ext cx="120890" cy="18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20" y="0"/>
                  </a:lnTo>
                  <a:lnTo>
                    <a:pt x="21600" y="10800"/>
                  </a:lnTo>
                  <a:lnTo>
                    <a:pt x="12820" y="21600"/>
                  </a:lnTo>
                  <a:lnTo>
                    <a:pt x="0" y="21600"/>
                  </a:lnTo>
                  <a:lnTo>
                    <a:pt x="8779" y="1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001"/>
            </a:solidFill>
            <a:ln w="12700" cap="flat">
              <a:noFill/>
              <a:miter lim="400000"/>
            </a:ln>
            <a:effectLst/>
          </p:spPr>
          <p:txBody>
            <a:bodyPr wrap="square" lIns="114255" tIns="114255" rIns="114255" bIns="114255" numCol="1" anchor="ctr">
              <a:noAutofit/>
            </a:bodyPr>
            <a:lstStyle/>
            <a:p>
              <a:pPr algn="ctr" defTabSz="439879" fontAlgn="ctr">
                <a:lnSpc>
                  <a:spcPct val="110000"/>
                </a:lnSpc>
                <a:defRPr spc="139">
                  <a:solidFill>
                    <a:srgbClr val="C7010B"/>
                  </a:solidFill>
                  <a:latin typeface="Arial"/>
                  <a:ea typeface="FZLanTingHeiS-R-GB"/>
                  <a:cs typeface="FZLanTingHeiS-R-GB"/>
                  <a:sym typeface="FZLanTingHeiS-R-GB"/>
                </a:defRPr>
              </a:pPr>
              <a:endParaRPr lang="en-US" sz="1799" spc="139" dirty="0">
                <a:solidFill>
                  <a:srgbClr val="C701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FZLanTingHeiS-R-GB"/>
                <a:sym typeface="微软雅黑" panose="020B0503020204020204" pitchFamily="34" charset="-122"/>
              </a:endParaRPr>
            </a:p>
          </p:txBody>
        </p:sp>
      </p:grpSp>
      <p:sp>
        <p:nvSpPr>
          <p:cNvPr id="281" name="文本框 280"/>
          <p:cNvSpPr txBox="1"/>
          <p:nvPr/>
        </p:nvSpPr>
        <p:spPr>
          <a:xfrm>
            <a:off x="5456128" y="2092962"/>
            <a:ext cx="931816" cy="275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034" fontAlgn="ctr">
              <a:defRPr/>
            </a:pP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App deployment</a:t>
            </a:r>
          </a:p>
        </p:txBody>
      </p:sp>
      <p:sp>
        <p:nvSpPr>
          <p:cNvPr id="284" name="文本框 283"/>
          <p:cNvSpPr txBox="1"/>
          <p:nvPr/>
        </p:nvSpPr>
        <p:spPr>
          <a:xfrm>
            <a:off x="8434155" y="2933393"/>
            <a:ext cx="2959087" cy="29230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defRPr/>
            </a:pP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eService cloud application store:</a:t>
            </a:r>
          </a:p>
          <a:p>
            <a:pPr marL="285636" indent="-285636" defTabSz="914034" fontAlgn="ctr">
              <a:buFont typeface="Wingdings" panose="05000000000000000000" charset="0"/>
              <a:buChar char="Ø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Ecosystem building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ISV partners can upload and review applications, and bring applications online and offline.</a:t>
            </a:r>
          </a:p>
          <a:p>
            <a:pPr marL="285636" indent="-285636" defTabSz="914034" fontAlgn="ctr">
              <a:buFont typeface="Wingdings" panose="05000000000000000000" charset="0"/>
              <a:buChar char="Ø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Settlement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third-party software releasing on e+ and order placement from the SCT configurator</a:t>
            </a:r>
          </a:p>
          <a:p>
            <a:pPr marL="285636" indent="-285636" defTabSz="914034" fontAlgn="ctr">
              <a:buFont typeface="Wingdings" panose="05000000000000000000" charset="0"/>
              <a:buChar char="Ø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Application push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FCV can be interconnected with the cloud application store. Users can download available applications to the local repository.</a:t>
            </a:r>
          </a:p>
          <a:p>
            <a:pPr marL="285636" indent="-285636" defTabSz="914034" fontAlgn="ctr">
              <a:buFont typeface="Wingdings" panose="05000000000000000000" charset="0"/>
              <a:buChar char="Ø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Remote application deployment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allows ISVs to remotely deploy applications for customers who have purchased the remote application deployment service.</a:t>
            </a:r>
          </a:p>
          <a:p>
            <a:pPr marL="285636" indent="-285636" defTabSz="914034" fontAlgn="ctr">
              <a:buFont typeface="Wingdings" panose="05000000000000000000" charset="0"/>
              <a:buChar char="Ø"/>
              <a:defRPr/>
            </a:pPr>
            <a:r>
              <a:rPr lang="en-US" sz="1050" b="1" dirty="0">
                <a:solidFill>
                  <a:srgbClr val="1D1D1A"/>
                </a:solidFill>
                <a:latin typeface="Arial" panose="020B0604020202020204" pitchFamily="34" charset="0"/>
              </a:rPr>
              <a:t>Remote application O&amp;M</a:t>
            </a:r>
            <a:r>
              <a:rPr lang="en-US" sz="1050" dirty="0">
                <a:solidFill>
                  <a:srgbClr val="1D1D1A"/>
                </a:solidFill>
                <a:latin typeface="Arial" panose="020B0604020202020204" pitchFamily="34" charset="0"/>
              </a:rPr>
              <a:t>: application running status monitoring, application monitoring indicator display, and periodic application update information push</a:t>
            </a:r>
          </a:p>
        </p:txBody>
      </p:sp>
      <p:sp>
        <p:nvSpPr>
          <p:cNvPr id="285" name="Subtitle 1"/>
          <p:cNvSpPr>
            <a:spLocks noGrp="1"/>
          </p:cNvSpPr>
          <p:nvPr/>
        </p:nvSpPr>
        <p:spPr>
          <a:xfrm>
            <a:off x="575899" y="89006"/>
            <a:ext cx="11397059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/>
          <a:p>
            <a:pPr defTabSz="1187204" fontAlgn="ctr"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rPr>
              <a:t>Planning: Cloud Application Store for Online and Offline Application Sharing, DME IQ for Remote Application Monitoring and Deployment</a:t>
            </a:r>
          </a:p>
        </p:txBody>
      </p:sp>
    </p:spTree>
    <p:extLst>
      <p:ext uri="{BB962C8B-B14F-4D97-AF65-F5344CB8AC3E}">
        <p14:creationId xmlns:p14="http://schemas.microsoft.com/office/powerpoint/2010/main" val="2392138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34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82964" y="1252243"/>
            <a:ext cx="10113816" cy="2573519"/>
            <a:chOff x="624214" y="1779236"/>
            <a:chExt cx="11952105" cy="297031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214" y="1783440"/>
              <a:ext cx="3633134" cy="296611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5467" y="1779236"/>
              <a:ext cx="3693111" cy="297031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6697" y="1779236"/>
              <a:ext cx="4209622" cy="2970317"/>
            </a:xfrm>
            <a:prstGeom prst="rect">
              <a:avLst/>
            </a:prstGeom>
          </p:spPr>
        </p:pic>
      </p:grpSp>
      <p:sp>
        <p:nvSpPr>
          <p:cNvPr id="8" name="副标题 1"/>
          <p:cNvSpPr txBox="1">
            <a:spLocks/>
          </p:cNvSpPr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Key Hardware Components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82963" y="4065226"/>
            <a:ext cx="2980358" cy="276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ctr"/>
            <a:r>
              <a:rPr lang="en-US" sz="1799" dirty="0">
                <a:solidFill>
                  <a:srgbClr val="000000"/>
                </a:solidFill>
                <a:latin typeface="Arial" panose="020B0604020202020204" pitchFamily="34" charset="0"/>
              </a:rPr>
              <a:t>Onboard disk enclosure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152862" y="4065226"/>
            <a:ext cx="2980358" cy="276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ctr"/>
            <a:r>
              <a:rPr lang="en-US" sz="1799" dirty="0">
                <a:solidFill>
                  <a:srgbClr val="000000"/>
                </a:solidFill>
                <a:latin typeface="Arial" panose="020B0604020202020204" pitchFamily="34" charset="0"/>
              </a:rPr>
              <a:t>Compute node (standard x86 mainboard)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76502" y="4065226"/>
            <a:ext cx="3278394" cy="276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ctr"/>
            <a:r>
              <a:rPr lang="en-US" sz="1799" dirty="0">
                <a:solidFill>
                  <a:srgbClr val="000000"/>
                </a:solidFill>
                <a:latin typeface="Arial" panose="020B0604020202020204" pitchFamily="34" charset="0"/>
              </a:rPr>
              <a:t>Storage node (three-in-one control board)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9635532" y="1339"/>
            <a:ext cx="2556469" cy="305105"/>
            <a:chOff x="10168226" y="-7761"/>
            <a:chExt cx="1967863" cy="195486"/>
          </a:xfrm>
        </p:grpSpPr>
        <p:sp>
          <p:nvSpPr>
            <p:cNvPr id="17" name="矩形 596"/>
            <p:cNvSpPr/>
            <p:nvPr/>
          </p:nvSpPr>
          <p:spPr>
            <a:xfrm>
              <a:off x="10168226" y="-7761"/>
              <a:ext cx="648072" cy="19548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Hardware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矩形 597"/>
            <p:cNvSpPr/>
            <p:nvPr/>
          </p:nvSpPr>
          <p:spPr>
            <a:xfrm>
              <a:off x="10825299" y="-7761"/>
              <a:ext cx="648072" cy="19548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Software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矩形 599"/>
            <p:cNvSpPr/>
            <p:nvPr/>
          </p:nvSpPr>
          <p:spPr>
            <a:xfrm>
              <a:off x="11488017" y="-7761"/>
              <a:ext cx="648072" cy="19548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Network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15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文本框 655"/>
          <p:cNvSpPr txBox="1"/>
          <p:nvPr/>
        </p:nvSpPr>
        <p:spPr>
          <a:xfrm>
            <a:off x="575899" y="169361"/>
            <a:ext cx="10889310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The System Automatically Divides Multiple Network Planes</a:t>
            </a:r>
          </a:p>
        </p:txBody>
      </p:sp>
      <p:sp>
        <p:nvSpPr>
          <p:cNvPr id="663" name="矩形 662"/>
          <p:cNvSpPr/>
          <p:nvPr/>
        </p:nvSpPr>
        <p:spPr>
          <a:xfrm>
            <a:off x="9015885" y="1501780"/>
            <a:ext cx="2979125" cy="332268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fontAlgn="ctr"/>
            <a:r>
              <a:rPr lang="en-US" sz="1200" b="1" dirty="0">
                <a:latin typeface="Arial" panose="020B0604020202020204" pitchFamily="34" charset="0"/>
              </a:rPr>
              <a:t>Management plane</a:t>
            </a:r>
            <a:r>
              <a:rPr lang="en-US" sz="1200" dirty="0">
                <a:latin typeface="Arial" panose="020B0604020202020204" pitchFamily="34" charset="0"/>
              </a:rPr>
              <a:t>: management network plane of the system. It is used for service operations and O&amp;M management of the system.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Storage network</a:t>
            </a:r>
            <a:r>
              <a:rPr lang="en-US" sz="1200" dirty="0">
                <a:latin typeface="Arial" panose="020B0604020202020204" pitchFamily="34" charset="0"/>
              </a:rPr>
              <a:t>: The 10GE direct network is used for SAN Boot and block services.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Switching network</a:t>
            </a:r>
            <a:r>
              <a:rPr lang="en-US" sz="1200" dirty="0">
                <a:latin typeface="Arial" panose="020B0604020202020204" pitchFamily="34" charset="0"/>
              </a:rPr>
              <a:t>: network plane for customer service communication. It supports the TCP/IP protocol and 10GE networking. It shares the same network with the management plane and is isolated by VLANs.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BMC plane</a:t>
            </a:r>
            <a:r>
              <a:rPr lang="en-US" sz="1200" dirty="0">
                <a:latin typeface="Arial" panose="020B0604020202020204" pitchFamily="34" charset="0"/>
              </a:rPr>
              <a:t>: server management IP plane. It uses the GE network and is used for O&amp;M management of server hardware devices.</a:t>
            </a:r>
          </a:p>
        </p:txBody>
      </p:sp>
      <p:cxnSp>
        <p:nvCxnSpPr>
          <p:cNvPr id="59" name="直接连接符 58"/>
          <p:cNvCxnSpPr/>
          <p:nvPr/>
        </p:nvCxnSpPr>
        <p:spPr>
          <a:xfrm>
            <a:off x="1380271" y="3516853"/>
            <a:ext cx="76715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1380271" y="3985469"/>
            <a:ext cx="7671514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>
            <a:stCxn id="104" idx="2"/>
          </p:cNvCxnSpPr>
          <p:nvPr/>
        </p:nvCxnSpPr>
        <p:spPr>
          <a:xfrm flipH="1">
            <a:off x="4453056" y="3367896"/>
            <a:ext cx="196" cy="95018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1380271" y="4318075"/>
            <a:ext cx="767151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>
            <a:stCxn id="66" idx="0"/>
          </p:cNvCxnSpPr>
          <p:nvPr/>
        </p:nvCxnSpPr>
        <p:spPr>
          <a:xfrm flipV="1">
            <a:off x="3813681" y="3985470"/>
            <a:ext cx="1259" cy="91460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stCxn id="78" idx="0"/>
          </p:cNvCxnSpPr>
          <p:nvPr/>
        </p:nvCxnSpPr>
        <p:spPr>
          <a:xfrm flipV="1">
            <a:off x="6759537" y="3985198"/>
            <a:ext cx="2" cy="8544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2937179" y="4900077"/>
            <a:ext cx="1753003" cy="41838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rgbClr val="666666"/>
                </a:solidFill>
                <a:latin typeface="Arial" panose="020B0604020202020204" pitchFamily="34" charset="0"/>
              </a:rPr>
              <a:t>Storage A</a:t>
            </a: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811610" y="4900077"/>
            <a:ext cx="1753003" cy="41838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399" dirty="0">
                <a:solidFill>
                  <a:srgbClr val="666666"/>
                </a:solidFill>
                <a:latin typeface="Arial" panose="020B0604020202020204" pitchFamily="34" charset="0"/>
              </a:rPr>
              <a:t>Storage B</a:t>
            </a: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2299062" y="4900077"/>
            <a:ext cx="507894" cy="41838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50" dirty="0" err="1">
                <a:solidFill>
                  <a:srgbClr val="666666"/>
                </a:solidFill>
                <a:latin typeface="Arial" panose="020B0604020202020204" pitchFamily="34" charset="0"/>
              </a:rPr>
              <a:t>iBMC</a:t>
            </a:r>
            <a:endParaRPr lang="en-US" altLang="zh-CN" sz="105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7791691" y="4900077"/>
            <a:ext cx="487076" cy="41838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50" dirty="0" err="1">
                <a:solidFill>
                  <a:srgbClr val="666666"/>
                </a:solidFill>
                <a:latin typeface="Arial" panose="020B0604020202020204" pitchFamily="34" charset="0"/>
              </a:rPr>
              <a:t>iBMC</a:t>
            </a:r>
            <a:endParaRPr lang="en-US" altLang="zh-CN" sz="105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cxnSp>
        <p:nvCxnSpPr>
          <p:cNvPr id="70" name="直接连接符 69"/>
          <p:cNvCxnSpPr>
            <a:stCxn id="68" idx="3"/>
            <a:endCxn id="66" idx="1"/>
          </p:cNvCxnSpPr>
          <p:nvPr/>
        </p:nvCxnSpPr>
        <p:spPr>
          <a:xfrm>
            <a:off x="2806956" y="5109271"/>
            <a:ext cx="130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>
            <a:stCxn id="67" idx="3"/>
            <a:endCxn id="69" idx="1"/>
          </p:cNvCxnSpPr>
          <p:nvPr/>
        </p:nvCxnSpPr>
        <p:spPr>
          <a:xfrm>
            <a:off x="7564614" y="5109271"/>
            <a:ext cx="227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>
            <a:stCxn id="66" idx="3"/>
            <a:endCxn id="67" idx="1"/>
          </p:cNvCxnSpPr>
          <p:nvPr/>
        </p:nvCxnSpPr>
        <p:spPr>
          <a:xfrm>
            <a:off x="4690184" y="5109270"/>
            <a:ext cx="11214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/>
          <p:cNvSpPr/>
          <p:nvPr/>
        </p:nvSpPr>
        <p:spPr>
          <a:xfrm>
            <a:off x="1819436" y="4761799"/>
            <a:ext cx="6928056" cy="72174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5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745606" y="4620799"/>
            <a:ext cx="1362475" cy="528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034" fontAlgn="ctr">
              <a:lnSpc>
                <a:spcPts val="3439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1D1D1A"/>
                </a:solidFill>
                <a:latin typeface="Arial" panose="020B0604020202020204" pitchFamily="34" charset="0"/>
              </a:rPr>
              <a:t>Mirror channel</a:t>
            </a:r>
          </a:p>
        </p:txBody>
      </p:sp>
      <p:sp>
        <p:nvSpPr>
          <p:cNvPr id="76" name="矩形 75"/>
          <p:cNvSpPr/>
          <p:nvPr/>
        </p:nvSpPr>
        <p:spPr>
          <a:xfrm>
            <a:off x="3437345" y="4828717"/>
            <a:ext cx="145598" cy="142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3737222" y="4828717"/>
            <a:ext cx="145598" cy="142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6686739" y="4839667"/>
            <a:ext cx="145598" cy="142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380617" y="4830612"/>
            <a:ext cx="145598" cy="142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399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cxnSp>
        <p:nvCxnSpPr>
          <p:cNvPr id="81" name="直接连接符 80"/>
          <p:cNvCxnSpPr>
            <a:stCxn id="76" idx="0"/>
          </p:cNvCxnSpPr>
          <p:nvPr/>
        </p:nvCxnSpPr>
        <p:spPr>
          <a:xfrm flipV="1">
            <a:off x="3510145" y="4318076"/>
            <a:ext cx="1" cy="51064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>
            <a:stCxn id="80" idx="0"/>
          </p:cNvCxnSpPr>
          <p:nvPr/>
        </p:nvCxnSpPr>
        <p:spPr>
          <a:xfrm flipV="1">
            <a:off x="6453417" y="4324332"/>
            <a:ext cx="1" cy="50627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1380271" y="3732901"/>
            <a:ext cx="7671514" cy="287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stCxn id="109" idx="2"/>
          </p:cNvCxnSpPr>
          <p:nvPr/>
        </p:nvCxnSpPr>
        <p:spPr>
          <a:xfrm>
            <a:off x="3334919" y="3270322"/>
            <a:ext cx="0" cy="46257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stCxn id="102" idx="2"/>
          </p:cNvCxnSpPr>
          <p:nvPr/>
        </p:nvCxnSpPr>
        <p:spPr>
          <a:xfrm>
            <a:off x="3688129" y="3270324"/>
            <a:ext cx="0" cy="71068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stCxn id="68" idx="0"/>
          </p:cNvCxnSpPr>
          <p:nvPr/>
        </p:nvCxnSpPr>
        <p:spPr>
          <a:xfrm flipV="1">
            <a:off x="2553009" y="3505461"/>
            <a:ext cx="0" cy="13946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>
            <a:stCxn id="69" idx="0"/>
          </p:cNvCxnSpPr>
          <p:nvPr/>
        </p:nvCxnSpPr>
        <p:spPr>
          <a:xfrm flipV="1">
            <a:off x="8035229" y="3528248"/>
            <a:ext cx="0" cy="1371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20"/>
          <p:cNvSpPr txBox="1"/>
          <p:nvPr/>
        </p:nvSpPr>
        <p:spPr bwMode="auto">
          <a:xfrm>
            <a:off x="-58079" y="3237319"/>
            <a:ext cx="1483697" cy="31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3255" tIns="66623" rIns="133255" bIns="66623" rtlCol="0">
            <a:noAutofit/>
          </a:bodyPr>
          <a:lstStyle/>
          <a:p>
            <a:pPr algn="ctr" defTabSz="1334931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BMC plane</a:t>
            </a:r>
          </a:p>
        </p:txBody>
      </p:sp>
      <p:sp>
        <p:nvSpPr>
          <p:cNvPr id="91" name="TextBox 420"/>
          <p:cNvSpPr txBox="1"/>
          <p:nvPr/>
        </p:nvSpPr>
        <p:spPr bwMode="auto">
          <a:xfrm>
            <a:off x="-128740" y="3528248"/>
            <a:ext cx="1625017" cy="31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3255" tIns="66623" rIns="133255" bIns="66623" rtlCol="0">
            <a:noAutofit/>
          </a:bodyPr>
          <a:lstStyle/>
          <a:p>
            <a:pPr algn="ctr" defTabSz="1334931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Management plane</a:t>
            </a:r>
          </a:p>
        </p:txBody>
      </p:sp>
      <p:sp>
        <p:nvSpPr>
          <p:cNvPr id="92" name="TextBox 420"/>
          <p:cNvSpPr txBox="1"/>
          <p:nvPr/>
        </p:nvSpPr>
        <p:spPr bwMode="auto">
          <a:xfrm>
            <a:off x="-128740" y="3830619"/>
            <a:ext cx="1625017" cy="31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3255" tIns="66623" rIns="133255" bIns="66623" rtlCol="0">
            <a:noAutofit/>
          </a:bodyPr>
          <a:lstStyle/>
          <a:p>
            <a:pPr algn="ctr" defTabSz="1334931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Switching network</a:t>
            </a:r>
          </a:p>
        </p:txBody>
      </p:sp>
      <p:sp>
        <p:nvSpPr>
          <p:cNvPr id="93" name="TextBox 420"/>
          <p:cNvSpPr txBox="1"/>
          <p:nvPr/>
        </p:nvSpPr>
        <p:spPr bwMode="auto">
          <a:xfrm>
            <a:off x="-128740" y="4161356"/>
            <a:ext cx="1625017" cy="31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3255" tIns="66623" rIns="133255" bIns="66623" rtlCol="0">
            <a:noAutofit/>
          </a:bodyPr>
          <a:lstStyle/>
          <a:p>
            <a:pPr algn="ctr" defTabSz="1334931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Storage network</a:t>
            </a:r>
          </a:p>
        </p:txBody>
      </p:sp>
      <p:cxnSp>
        <p:nvCxnSpPr>
          <p:cNvPr id="96" name="直接连接符 95"/>
          <p:cNvCxnSpPr>
            <a:stCxn id="100" idx="2"/>
          </p:cNvCxnSpPr>
          <p:nvPr/>
        </p:nvCxnSpPr>
        <p:spPr>
          <a:xfrm>
            <a:off x="2198056" y="3258928"/>
            <a:ext cx="0" cy="2465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96"/>
          <p:cNvSpPr/>
          <p:nvPr/>
        </p:nvSpPr>
        <p:spPr>
          <a:xfrm>
            <a:off x="1819437" y="1424749"/>
            <a:ext cx="2961493" cy="186466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1832177" y="1747353"/>
            <a:ext cx="775426" cy="4592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666666"/>
                </a:solidFill>
                <a:latin typeface="Arial" panose="020B0604020202020204" pitchFamily="34" charset="0"/>
              </a:rPr>
              <a:t>MetaVision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2892965" y="1747353"/>
            <a:ext cx="455333" cy="4592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</a:rPr>
              <a:t>VRM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965986" y="2908597"/>
            <a:ext cx="464140" cy="3503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666666"/>
                </a:solidFill>
                <a:latin typeface="Arial" panose="020B0604020202020204" pitchFamily="34" charset="0"/>
              </a:rPr>
              <a:t>iBMC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3581654" y="1747353"/>
            <a:ext cx="690980" cy="4592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</a:rPr>
              <a:t>User VM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549893" y="3163684"/>
            <a:ext cx="276471" cy="1066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4272634" y="3208690"/>
            <a:ext cx="361233" cy="159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2514531" y="2537532"/>
            <a:ext cx="1640775" cy="26952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50" dirty="0" err="1">
                <a:solidFill>
                  <a:srgbClr val="666666"/>
                </a:solidFill>
                <a:latin typeface="Arial" panose="020B0604020202020204" pitchFamily="34" charset="0"/>
              </a:rPr>
              <a:t>vSwitch</a:t>
            </a:r>
            <a:endParaRPr lang="en-US" altLang="zh-CN" sz="105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cxnSp>
        <p:nvCxnSpPr>
          <p:cNvPr id="106" name="直接连接符 105"/>
          <p:cNvCxnSpPr>
            <a:cxnSpLocks/>
            <a:stCxn id="98" idx="2"/>
            <a:endCxn id="105" idx="0"/>
          </p:cNvCxnSpPr>
          <p:nvPr/>
        </p:nvCxnSpPr>
        <p:spPr>
          <a:xfrm>
            <a:off x="2219890" y="2206632"/>
            <a:ext cx="1115028" cy="3309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01" idx="2"/>
            <a:endCxn id="105" idx="0"/>
          </p:cNvCxnSpPr>
          <p:nvPr/>
        </p:nvCxnSpPr>
        <p:spPr>
          <a:xfrm flipH="1">
            <a:off x="3334919" y="2206632"/>
            <a:ext cx="592226" cy="3309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>
            <a:stCxn id="99" idx="2"/>
            <a:endCxn id="105" idx="0"/>
          </p:cNvCxnSpPr>
          <p:nvPr/>
        </p:nvCxnSpPr>
        <p:spPr>
          <a:xfrm>
            <a:off x="3120632" y="2206632"/>
            <a:ext cx="214287" cy="3309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矩形 108"/>
          <p:cNvSpPr/>
          <p:nvPr/>
        </p:nvSpPr>
        <p:spPr>
          <a:xfrm>
            <a:off x="3186115" y="3163683"/>
            <a:ext cx="297607" cy="106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cxnSp>
        <p:nvCxnSpPr>
          <p:cNvPr id="110" name="直接连接符 109"/>
          <p:cNvCxnSpPr>
            <a:stCxn id="104" idx="0"/>
            <a:endCxn id="111" idx="3"/>
          </p:cNvCxnSpPr>
          <p:nvPr/>
        </p:nvCxnSpPr>
        <p:spPr>
          <a:xfrm flipH="1" flipV="1">
            <a:off x="4453057" y="2939992"/>
            <a:ext cx="195" cy="26870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流程图: 磁盘 110"/>
          <p:cNvSpPr/>
          <p:nvPr/>
        </p:nvSpPr>
        <p:spPr>
          <a:xfrm>
            <a:off x="4278495" y="2565546"/>
            <a:ext cx="349123" cy="374445"/>
          </a:xfrm>
          <a:prstGeom prst="flowChartMagneticDisk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cxnSp>
        <p:nvCxnSpPr>
          <p:cNvPr id="112" name="直接连接符 111"/>
          <p:cNvCxnSpPr>
            <a:stCxn id="105" idx="2"/>
            <a:endCxn id="109" idx="0"/>
          </p:cNvCxnSpPr>
          <p:nvPr/>
        </p:nvCxnSpPr>
        <p:spPr>
          <a:xfrm>
            <a:off x="3334919" y="2807058"/>
            <a:ext cx="0" cy="35662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>
            <a:stCxn id="102" idx="0"/>
            <a:endCxn id="105" idx="2"/>
          </p:cNvCxnSpPr>
          <p:nvPr/>
        </p:nvCxnSpPr>
        <p:spPr>
          <a:xfrm flipH="1" flipV="1">
            <a:off x="3334919" y="2807059"/>
            <a:ext cx="353210" cy="35662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文本框 113"/>
          <p:cNvSpPr txBox="1"/>
          <p:nvPr/>
        </p:nvSpPr>
        <p:spPr bwMode="auto">
          <a:xfrm>
            <a:off x="4113585" y="1825114"/>
            <a:ext cx="665497" cy="30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043" tIns="19043" rIns="19043" bIns="19043" rtlCol="0">
            <a:noAutofit/>
          </a:bodyPr>
          <a:lstStyle/>
          <a:p>
            <a:pPr algn="ctr" defTabSz="1334931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...</a:t>
            </a:r>
            <a:endParaRPr lang="en-US" altLang="zh-CN" sz="1100" kern="0" dirty="0">
              <a:solidFill>
                <a:srgbClr val="000000"/>
              </a:solidFill>
              <a:latin typeface="Arial" panose="020B0604020202020204" pitchFamily="34" charset="0"/>
              <a:ea typeface="华文细黑"/>
              <a:cs typeface="Arial" pitchFamily="34" charset="0"/>
            </a:endParaRPr>
          </a:p>
        </p:txBody>
      </p:sp>
      <p:cxnSp>
        <p:nvCxnSpPr>
          <p:cNvPr id="115" name="直接连接符 114"/>
          <p:cNvCxnSpPr>
            <a:stCxn id="119" idx="2"/>
          </p:cNvCxnSpPr>
          <p:nvPr/>
        </p:nvCxnSpPr>
        <p:spPr>
          <a:xfrm>
            <a:off x="5791605" y="3258928"/>
            <a:ext cx="0" cy="2465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115"/>
          <p:cNvSpPr/>
          <p:nvPr/>
        </p:nvSpPr>
        <p:spPr>
          <a:xfrm>
            <a:off x="5383962" y="1424749"/>
            <a:ext cx="3363531" cy="186466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5496153" y="1747353"/>
            <a:ext cx="797741" cy="4592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666666"/>
                </a:solidFill>
                <a:latin typeface="Arial" panose="020B0604020202020204" pitchFamily="34" charset="0"/>
              </a:rPr>
              <a:t>MetaVision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486514" y="1747353"/>
            <a:ext cx="502863" cy="4592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</a:rPr>
              <a:t>VRM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5559535" y="2908598"/>
            <a:ext cx="464140" cy="3503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666666"/>
                </a:solidFill>
                <a:latin typeface="Arial" panose="020B0604020202020204" pitchFamily="34" charset="0"/>
              </a:rPr>
              <a:t>iBMC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7160942" y="1747353"/>
            <a:ext cx="596189" cy="4592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</a:rPr>
              <a:t>User VM</a:t>
            </a: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7143442" y="3163684"/>
            <a:ext cx="276471" cy="1066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8043499" y="3208691"/>
            <a:ext cx="361233" cy="1592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6108080" y="2537533"/>
            <a:ext cx="1640775" cy="26952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50" dirty="0" err="1">
                <a:solidFill>
                  <a:srgbClr val="666666"/>
                </a:solidFill>
                <a:latin typeface="Arial" panose="020B0604020202020204" pitchFamily="34" charset="0"/>
              </a:rPr>
              <a:t>vSwitch</a:t>
            </a:r>
            <a:endParaRPr lang="en-US" altLang="zh-CN" sz="105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cxnSp>
        <p:nvCxnSpPr>
          <p:cNvPr id="124" name="直接连接符 123"/>
          <p:cNvCxnSpPr>
            <a:cxnSpLocks/>
            <a:stCxn id="117" idx="2"/>
            <a:endCxn id="123" idx="0"/>
          </p:cNvCxnSpPr>
          <p:nvPr/>
        </p:nvCxnSpPr>
        <p:spPr>
          <a:xfrm>
            <a:off x="5895024" y="2206631"/>
            <a:ext cx="1033444" cy="33090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>
            <a:stCxn id="120" idx="2"/>
            <a:endCxn id="123" idx="0"/>
          </p:cNvCxnSpPr>
          <p:nvPr/>
        </p:nvCxnSpPr>
        <p:spPr>
          <a:xfrm flipH="1">
            <a:off x="6928468" y="2206631"/>
            <a:ext cx="530569" cy="33090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/>
          <p:cNvCxnSpPr>
            <a:stCxn id="118" idx="2"/>
            <a:endCxn id="123" idx="0"/>
          </p:cNvCxnSpPr>
          <p:nvPr/>
        </p:nvCxnSpPr>
        <p:spPr>
          <a:xfrm>
            <a:off x="6737946" y="2206631"/>
            <a:ext cx="190523" cy="33090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矩形 126"/>
          <p:cNvSpPr/>
          <p:nvPr/>
        </p:nvSpPr>
        <p:spPr>
          <a:xfrm>
            <a:off x="6779664" y="3163683"/>
            <a:ext cx="297607" cy="106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cxnSp>
        <p:nvCxnSpPr>
          <p:cNvPr id="128" name="直接连接符 127"/>
          <p:cNvCxnSpPr>
            <a:stCxn id="122" idx="0"/>
            <a:endCxn id="129" idx="3"/>
          </p:cNvCxnSpPr>
          <p:nvPr/>
        </p:nvCxnSpPr>
        <p:spPr>
          <a:xfrm flipH="1" flipV="1">
            <a:off x="8223920" y="2939991"/>
            <a:ext cx="195" cy="26870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流程图: 磁盘 128"/>
          <p:cNvSpPr/>
          <p:nvPr/>
        </p:nvSpPr>
        <p:spPr>
          <a:xfrm>
            <a:off x="8049359" y="2565547"/>
            <a:ext cx="349123" cy="374445"/>
          </a:xfrm>
          <a:prstGeom prst="flowChartMagneticDisk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srgbClr val="666666"/>
              </a:solidFill>
              <a:latin typeface="Arial" panose="020B0604020202020204" pitchFamily="34" charset="0"/>
            </a:endParaRPr>
          </a:p>
        </p:txBody>
      </p:sp>
      <p:cxnSp>
        <p:nvCxnSpPr>
          <p:cNvPr id="130" name="直接连接符 129"/>
          <p:cNvCxnSpPr>
            <a:stCxn id="123" idx="2"/>
            <a:endCxn id="127" idx="0"/>
          </p:cNvCxnSpPr>
          <p:nvPr/>
        </p:nvCxnSpPr>
        <p:spPr>
          <a:xfrm>
            <a:off x="6928468" y="2807059"/>
            <a:ext cx="0" cy="3566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>
            <a:stCxn id="121" idx="0"/>
            <a:endCxn id="123" idx="2"/>
          </p:cNvCxnSpPr>
          <p:nvPr/>
        </p:nvCxnSpPr>
        <p:spPr>
          <a:xfrm flipH="1" flipV="1">
            <a:off x="6928468" y="2807059"/>
            <a:ext cx="353210" cy="35662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文本框 131"/>
          <p:cNvSpPr txBox="1"/>
          <p:nvPr/>
        </p:nvSpPr>
        <p:spPr bwMode="auto">
          <a:xfrm>
            <a:off x="7535686" y="1825114"/>
            <a:ext cx="665497" cy="30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043" tIns="19043" rIns="19043" bIns="19043" rtlCol="0">
            <a:noAutofit/>
          </a:bodyPr>
          <a:lstStyle/>
          <a:p>
            <a:pPr algn="ctr" defTabSz="1334931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...</a:t>
            </a:r>
            <a:endParaRPr lang="en-US" altLang="zh-CN" sz="1100" kern="0" dirty="0">
              <a:solidFill>
                <a:srgbClr val="000000"/>
              </a:solidFill>
              <a:latin typeface="Arial" panose="020B0604020202020204" pitchFamily="34" charset="0"/>
              <a:ea typeface="华文细黑"/>
              <a:cs typeface="Arial" pitchFamily="34" charset="0"/>
            </a:endParaRPr>
          </a:p>
        </p:txBody>
      </p:sp>
      <p:cxnSp>
        <p:nvCxnSpPr>
          <p:cNvPr id="133" name="直接连接符 132"/>
          <p:cNvCxnSpPr/>
          <p:nvPr/>
        </p:nvCxnSpPr>
        <p:spPr>
          <a:xfrm>
            <a:off x="6928468" y="3274172"/>
            <a:ext cx="0" cy="46257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/>
          <p:cNvCxnSpPr/>
          <p:nvPr/>
        </p:nvCxnSpPr>
        <p:spPr>
          <a:xfrm>
            <a:off x="7296052" y="3258929"/>
            <a:ext cx="0" cy="71068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 flipH="1">
            <a:off x="8224115" y="3343879"/>
            <a:ext cx="196" cy="95018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135"/>
          <p:cNvSpPr txBox="1"/>
          <p:nvPr/>
        </p:nvSpPr>
        <p:spPr>
          <a:xfrm>
            <a:off x="2566310" y="1464925"/>
            <a:ext cx="1560288" cy="2153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ctr"/>
            <a:r>
              <a:rPr lang="en-US" sz="1399" dirty="0">
                <a:solidFill>
                  <a:srgbClr val="000000"/>
                </a:solidFill>
                <a:latin typeface="Arial" panose="020B0604020202020204" pitchFamily="34" charset="0"/>
              </a:rPr>
              <a:t>MCNA</a:t>
            </a:r>
            <a:endParaRPr kumimoji="1" lang="en-US" altLang="zh-CN" sz="1399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6260070" y="1464925"/>
            <a:ext cx="1560288" cy="2153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ctr"/>
            <a:r>
              <a:rPr lang="en-US" sz="1399" dirty="0">
                <a:solidFill>
                  <a:srgbClr val="000000"/>
                </a:solidFill>
                <a:latin typeface="Arial" panose="020B0604020202020204" pitchFamily="34" charset="0"/>
              </a:rPr>
              <a:t>MCNA</a:t>
            </a:r>
            <a:endParaRPr kumimoji="1" lang="en-US" altLang="zh-CN" sz="1399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9635532" y="1339"/>
            <a:ext cx="2556469" cy="305105"/>
            <a:chOff x="10168226" y="-7761"/>
            <a:chExt cx="1967863" cy="195486"/>
          </a:xfrm>
        </p:grpSpPr>
        <p:sp>
          <p:nvSpPr>
            <p:cNvPr id="90" name="矩形 596"/>
            <p:cNvSpPr/>
            <p:nvPr/>
          </p:nvSpPr>
          <p:spPr>
            <a:xfrm>
              <a:off x="10168226" y="-7761"/>
              <a:ext cx="648072" cy="19548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Hardware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4" name="矩形 597"/>
            <p:cNvSpPr/>
            <p:nvPr/>
          </p:nvSpPr>
          <p:spPr>
            <a:xfrm>
              <a:off x="10825299" y="-7761"/>
              <a:ext cx="648072" cy="19548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Software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3" name="矩形 599"/>
            <p:cNvSpPr/>
            <p:nvPr/>
          </p:nvSpPr>
          <p:spPr>
            <a:xfrm>
              <a:off x="11488017" y="-7761"/>
              <a:ext cx="648072" cy="19548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Network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7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圆角矩形 546"/>
          <p:cNvSpPr/>
          <p:nvPr/>
        </p:nvSpPr>
        <p:spPr>
          <a:xfrm>
            <a:off x="414432" y="2855549"/>
            <a:ext cx="4149232" cy="21807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33" name="肘形连接符 32"/>
          <p:cNvCxnSpPr>
            <a:stCxn id="333" idx="2"/>
            <a:endCxn id="216" idx="0"/>
          </p:cNvCxnSpPr>
          <p:nvPr/>
        </p:nvCxnSpPr>
        <p:spPr>
          <a:xfrm rot="5400000">
            <a:off x="3149108" y="1210170"/>
            <a:ext cx="1218906" cy="2673434"/>
          </a:xfrm>
          <a:prstGeom prst="bentConnector3">
            <a:avLst>
              <a:gd name="adj1" fmla="val 46194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8" name="圆角矩形 547"/>
          <p:cNvSpPr/>
          <p:nvPr/>
        </p:nvSpPr>
        <p:spPr>
          <a:xfrm>
            <a:off x="4752827" y="2855550"/>
            <a:ext cx="4057130" cy="21807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肘形连接符 5"/>
          <p:cNvCxnSpPr>
            <a:stCxn id="331" idx="2"/>
            <a:endCxn id="261" idx="0"/>
          </p:cNvCxnSpPr>
          <p:nvPr/>
        </p:nvCxnSpPr>
        <p:spPr>
          <a:xfrm rot="16200000" flipH="1">
            <a:off x="5211876" y="1672967"/>
            <a:ext cx="1191879" cy="1720813"/>
          </a:xfrm>
          <a:prstGeom prst="bentConnector3">
            <a:avLst>
              <a:gd name="adj1" fmla="val 43884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2" name="椭圆 601"/>
          <p:cNvSpPr/>
          <p:nvPr/>
        </p:nvSpPr>
        <p:spPr>
          <a:xfrm rot="5400000">
            <a:off x="4975935" y="1813446"/>
            <a:ext cx="130083" cy="4960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FF0000"/>
                </a:solidFill>
                <a:latin typeface="Arial" panose="020B0604020202020204" pitchFamily="34" charset="0"/>
              </a:rPr>
              <a:t>bond1</a:t>
            </a:r>
            <a:endParaRPr lang="en-US" altLang="zh-CN" sz="7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8" name="矩形 337"/>
          <p:cNvSpPr/>
          <p:nvPr/>
        </p:nvSpPr>
        <p:spPr>
          <a:xfrm>
            <a:off x="5974938" y="1450451"/>
            <a:ext cx="1368332" cy="541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9" name="圆角矩形 338"/>
          <p:cNvSpPr/>
          <p:nvPr/>
        </p:nvSpPr>
        <p:spPr>
          <a:xfrm>
            <a:off x="6014462" y="1679684"/>
            <a:ext cx="421275" cy="2545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0" name="文本框 339"/>
          <p:cNvSpPr txBox="1"/>
          <p:nvPr/>
        </p:nvSpPr>
        <p:spPr>
          <a:xfrm>
            <a:off x="6376945" y="1270034"/>
            <a:ext cx="687178" cy="2978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0000"/>
                </a:solidFill>
                <a:latin typeface="Arial" panose="020B0604020202020204" pitchFamily="34" charset="0"/>
              </a:rPr>
              <a:t>Compute node 2</a:t>
            </a:r>
            <a:endParaRPr lang="en-US" altLang="zh-CN" sz="9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3" name="圆角矩形 342"/>
          <p:cNvSpPr/>
          <p:nvPr/>
        </p:nvSpPr>
        <p:spPr>
          <a:xfrm>
            <a:off x="6557307" y="1629314"/>
            <a:ext cx="743983" cy="3334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6727674" y="1611204"/>
            <a:ext cx="453958" cy="3999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0000"/>
                </a:solidFill>
                <a:latin typeface="Arial" panose="020B0604020202020204" pitchFamily="34" charset="0"/>
              </a:rPr>
              <a:t>1822</a:t>
            </a:r>
            <a:endParaRPr lang="en-US" altLang="zh-CN" sz="9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5" name="矩形 344"/>
          <p:cNvSpPr/>
          <p:nvPr/>
        </p:nvSpPr>
        <p:spPr>
          <a:xfrm>
            <a:off x="6953700" y="1778839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6" name="矩形 345"/>
          <p:cNvSpPr/>
          <p:nvPr/>
        </p:nvSpPr>
        <p:spPr>
          <a:xfrm>
            <a:off x="6662384" y="1778839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7" name="矩形 346"/>
          <p:cNvSpPr/>
          <p:nvPr/>
        </p:nvSpPr>
        <p:spPr>
          <a:xfrm>
            <a:off x="7101569" y="1778839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8" name="矩形 347"/>
          <p:cNvSpPr/>
          <p:nvPr/>
        </p:nvSpPr>
        <p:spPr>
          <a:xfrm>
            <a:off x="6804652" y="1778839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9" name="矩形 348"/>
          <p:cNvSpPr/>
          <p:nvPr/>
        </p:nvSpPr>
        <p:spPr>
          <a:xfrm>
            <a:off x="6077578" y="1860967"/>
            <a:ext cx="130926" cy="106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50" name="矩形 349"/>
          <p:cNvSpPr/>
          <p:nvPr/>
        </p:nvSpPr>
        <p:spPr>
          <a:xfrm>
            <a:off x="6257128" y="1860967"/>
            <a:ext cx="130926" cy="106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2" name="文本框 341"/>
          <p:cNvSpPr txBox="1"/>
          <p:nvPr/>
        </p:nvSpPr>
        <p:spPr>
          <a:xfrm>
            <a:off x="6061043" y="1632014"/>
            <a:ext cx="388096" cy="199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</a:rPr>
              <a:t>BMC</a:t>
            </a:r>
            <a:endParaRPr lang="en-US" altLang="zh-CN" sz="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71670" y="1439837"/>
            <a:ext cx="1368332" cy="541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" name="圆角矩形 203"/>
          <p:cNvSpPr/>
          <p:nvPr/>
        </p:nvSpPr>
        <p:spPr>
          <a:xfrm>
            <a:off x="1611194" y="1669070"/>
            <a:ext cx="421275" cy="2545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973677" y="1259420"/>
            <a:ext cx="687178" cy="2978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0000"/>
                </a:solidFill>
                <a:latin typeface="Arial" panose="020B0604020202020204" pitchFamily="34" charset="0"/>
              </a:rPr>
              <a:t>Compute node 0</a:t>
            </a:r>
            <a:endParaRPr lang="en-US" altLang="zh-CN" sz="9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2154039" y="1618700"/>
            <a:ext cx="743983" cy="3334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2324406" y="1600590"/>
            <a:ext cx="453958" cy="3999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0000"/>
                </a:solidFill>
                <a:latin typeface="Arial" panose="020B0604020202020204" pitchFamily="34" charset="0"/>
              </a:rPr>
              <a:t>1822</a:t>
            </a:r>
            <a:endParaRPr lang="en-US" altLang="zh-CN" sz="9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2550432" y="1768225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59116" y="1768225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2698301" y="1768225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2401384" y="1768225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6" name="矩形 205"/>
          <p:cNvSpPr/>
          <p:nvPr/>
        </p:nvSpPr>
        <p:spPr>
          <a:xfrm>
            <a:off x="1674310" y="1850353"/>
            <a:ext cx="130926" cy="106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1853861" y="1850353"/>
            <a:ext cx="130926" cy="106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1657775" y="1621401"/>
            <a:ext cx="388096" cy="199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</a:rPr>
              <a:t>BMC</a:t>
            </a:r>
            <a:endParaRPr lang="en-US" altLang="zh-CN" sz="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4" name="矩形 323"/>
          <p:cNvSpPr/>
          <p:nvPr/>
        </p:nvSpPr>
        <p:spPr>
          <a:xfrm>
            <a:off x="3901344" y="1449039"/>
            <a:ext cx="1368332" cy="541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5" name="圆角矩形 324"/>
          <p:cNvSpPr/>
          <p:nvPr/>
        </p:nvSpPr>
        <p:spPr>
          <a:xfrm>
            <a:off x="3940868" y="1678272"/>
            <a:ext cx="421275" cy="2545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6" name="文本框 325"/>
          <p:cNvSpPr txBox="1"/>
          <p:nvPr/>
        </p:nvSpPr>
        <p:spPr>
          <a:xfrm>
            <a:off x="4303351" y="1268621"/>
            <a:ext cx="687178" cy="2978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0000"/>
                </a:solidFill>
                <a:latin typeface="Arial" panose="020B0604020202020204" pitchFamily="34" charset="0"/>
              </a:rPr>
              <a:t>Compute node 1</a:t>
            </a:r>
            <a:endParaRPr lang="en-US" altLang="zh-CN" sz="9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9" name="圆角矩形 328"/>
          <p:cNvSpPr/>
          <p:nvPr/>
        </p:nvSpPr>
        <p:spPr>
          <a:xfrm>
            <a:off x="4483713" y="1627901"/>
            <a:ext cx="743983" cy="3334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0" name="文本框 329"/>
          <p:cNvSpPr txBox="1"/>
          <p:nvPr/>
        </p:nvSpPr>
        <p:spPr>
          <a:xfrm>
            <a:off x="4654080" y="1609792"/>
            <a:ext cx="453958" cy="3999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0000"/>
                </a:solidFill>
                <a:latin typeface="Arial" panose="020B0604020202020204" pitchFamily="34" charset="0"/>
              </a:rPr>
              <a:t>1822</a:t>
            </a:r>
            <a:endParaRPr lang="en-US" altLang="zh-CN" sz="9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1" name="矩形 330"/>
          <p:cNvSpPr/>
          <p:nvPr/>
        </p:nvSpPr>
        <p:spPr>
          <a:xfrm>
            <a:off x="4880106" y="1777427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4588790" y="1777427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3" name="矩形 332"/>
          <p:cNvSpPr/>
          <p:nvPr/>
        </p:nvSpPr>
        <p:spPr>
          <a:xfrm>
            <a:off x="5027975" y="1777427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4" name="矩形 333"/>
          <p:cNvSpPr/>
          <p:nvPr/>
        </p:nvSpPr>
        <p:spPr>
          <a:xfrm>
            <a:off x="4731058" y="1777427"/>
            <a:ext cx="134608" cy="160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zh-CN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5" name="矩形 334"/>
          <p:cNvSpPr/>
          <p:nvPr/>
        </p:nvSpPr>
        <p:spPr>
          <a:xfrm>
            <a:off x="4003984" y="1859555"/>
            <a:ext cx="130926" cy="106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36" name="矩形 335"/>
          <p:cNvSpPr/>
          <p:nvPr/>
        </p:nvSpPr>
        <p:spPr>
          <a:xfrm>
            <a:off x="4183534" y="1859555"/>
            <a:ext cx="130926" cy="106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8" name="文本框 327"/>
          <p:cNvSpPr txBox="1"/>
          <p:nvPr/>
        </p:nvSpPr>
        <p:spPr>
          <a:xfrm>
            <a:off x="3987449" y="1630602"/>
            <a:ext cx="388096" cy="199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</a:rPr>
              <a:t>BMC</a:t>
            </a:r>
            <a:endParaRPr lang="en-US" altLang="zh-CN" sz="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8" name="肘形连接符 17"/>
          <p:cNvCxnSpPr>
            <a:stCxn id="108" idx="2"/>
            <a:endCxn id="217" idx="0"/>
          </p:cNvCxnSpPr>
          <p:nvPr/>
        </p:nvCxnSpPr>
        <p:spPr>
          <a:xfrm rot="5400000">
            <a:off x="1794690" y="2191862"/>
            <a:ext cx="1234547" cy="707286"/>
          </a:xfrm>
          <a:prstGeom prst="bentConnector3">
            <a:avLst>
              <a:gd name="adj1" fmla="val 41411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/>
        </p:nvCxnSpPr>
        <p:spPr>
          <a:xfrm flipV="1">
            <a:off x="3606599" y="3465053"/>
            <a:ext cx="2406414" cy="28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任意多边形 82"/>
          <p:cNvSpPr/>
          <p:nvPr/>
        </p:nvSpPr>
        <p:spPr>
          <a:xfrm>
            <a:off x="1819570" y="3541983"/>
            <a:ext cx="65" cy="141009"/>
          </a:xfrm>
          <a:custGeom>
            <a:avLst/>
            <a:gdLst>
              <a:gd name="connsiteX0" fmla="*/ 476250 w 3048000"/>
              <a:gd name="connsiteY0" fmla="*/ 142875 h 2667000"/>
              <a:gd name="connsiteX1" fmla="*/ 476250 w 3048000"/>
              <a:gd name="connsiteY1" fmla="*/ 142875 h 2667000"/>
              <a:gd name="connsiteX2" fmla="*/ 409575 w 3048000"/>
              <a:gd name="connsiteY2" fmla="*/ 247650 h 2667000"/>
              <a:gd name="connsiteX3" fmla="*/ 371475 w 3048000"/>
              <a:gd name="connsiteY3" fmla="*/ 295275 h 2667000"/>
              <a:gd name="connsiteX4" fmla="*/ 342900 w 3048000"/>
              <a:gd name="connsiteY4" fmla="*/ 361950 h 2667000"/>
              <a:gd name="connsiteX5" fmla="*/ 295275 w 3048000"/>
              <a:gd name="connsiteY5" fmla="*/ 447675 h 2667000"/>
              <a:gd name="connsiteX6" fmla="*/ 266700 w 3048000"/>
              <a:gd name="connsiteY6" fmla="*/ 533400 h 2667000"/>
              <a:gd name="connsiteX7" fmla="*/ 228600 w 3048000"/>
              <a:gd name="connsiteY7" fmla="*/ 619125 h 2667000"/>
              <a:gd name="connsiteX8" fmla="*/ 209550 w 3048000"/>
              <a:gd name="connsiteY8" fmla="*/ 714375 h 2667000"/>
              <a:gd name="connsiteX9" fmla="*/ 142875 w 3048000"/>
              <a:gd name="connsiteY9" fmla="*/ 857250 h 2667000"/>
              <a:gd name="connsiteX10" fmla="*/ 133350 w 3048000"/>
              <a:gd name="connsiteY10" fmla="*/ 904875 h 2667000"/>
              <a:gd name="connsiteX11" fmla="*/ 114300 w 3048000"/>
              <a:gd name="connsiteY11" fmla="*/ 952500 h 2667000"/>
              <a:gd name="connsiteX12" fmla="*/ 66675 w 3048000"/>
              <a:gd name="connsiteY12" fmla="*/ 1076325 h 2667000"/>
              <a:gd name="connsiteX13" fmla="*/ 47625 w 3048000"/>
              <a:gd name="connsiteY13" fmla="*/ 1162050 h 2667000"/>
              <a:gd name="connsiteX14" fmla="*/ 28575 w 3048000"/>
              <a:gd name="connsiteY14" fmla="*/ 1190625 h 2667000"/>
              <a:gd name="connsiteX15" fmla="*/ 9525 w 3048000"/>
              <a:gd name="connsiteY15" fmla="*/ 1276350 h 2667000"/>
              <a:gd name="connsiteX16" fmla="*/ 0 w 3048000"/>
              <a:gd name="connsiteY16" fmla="*/ 1314450 h 2667000"/>
              <a:gd name="connsiteX17" fmla="*/ 19050 w 3048000"/>
              <a:gd name="connsiteY17" fmla="*/ 1609725 h 2667000"/>
              <a:gd name="connsiteX18" fmla="*/ 28575 w 3048000"/>
              <a:gd name="connsiteY18" fmla="*/ 1647825 h 2667000"/>
              <a:gd name="connsiteX19" fmla="*/ 66675 w 3048000"/>
              <a:gd name="connsiteY19" fmla="*/ 1714500 h 2667000"/>
              <a:gd name="connsiteX20" fmla="*/ 95250 w 3048000"/>
              <a:gd name="connsiteY20" fmla="*/ 1752600 h 2667000"/>
              <a:gd name="connsiteX21" fmla="*/ 142875 w 3048000"/>
              <a:gd name="connsiteY21" fmla="*/ 1866900 h 2667000"/>
              <a:gd name="connsiteX22" fmla="*/ 171450 w 3048000"/>
              <a:gd name="connsiteY22" fmla="*/ 1914525 h 2667000"/>
              <a:gd name="connsiteX23" fmla="*/ 209550 w 3048000"/>
              <a:gd name="connsiteY23" fmla="*/ 1990725 h 2667000"/>
              <a:gd name="connsiteX24" fmla="*/ 247650 w 3048000"/>
              <a:gd name="connsiteY24" fmla="*/ 2057400 h 2667000"/>
              <a:gd name="connsiteX25" fmla="*/ 266700 w 3048000"/>
              <a:gd name="connsiteY25" fmla="*/ 2095500 h 2667000"/>
              <a:gd name="connsiteX26" fmla="*/ 285750 w 3048000"/>
              <a:gd name="connsiteY26" fmla="*/ 2143125 h 2667000"/>
              <a:gd name="connsiteX27" fmla="*/ 314325 w 3048000"/>
              <a:gd name="connsiteY27" fmla="*/ 2181225 h 2667000"/>
              <a:gd name="connsiteX28" fmla="*/ 333375 w 3048000"/>
              <a:gd name="connsiteY28" fmla="*/ 2209800 h 2667000"/>
              <a:gd name="connsiteX29" fmla="*/ 361950 w 3048000"/>
              <a:gd name="connsiteY29" fmla="*/ 2247900 h 2667000"/>
              <a:gd name="connsiteX30" fmla="*/ 381000 w 3048000"/>
              <a:gd name="connsiteY30" fmla="*/ 2276475 h 2667000"/>
              <a:gd name="connsiteX31" fmla="*/ 390525 w 3048000"/>
              <a:gd name="connsiteY31" fmla="*/ 2305050 h 2667000"/>
              <a:gd name="connsiteX32" fmla="*/ 428625 w 3048000"/>
              <a:gd name="connsiteY32" fmla="*/ 2343150 h 2667000"/>
              <a:gd name="connsiteX33" fmla="*/ 447675 w 3048000"/>
              <a:gd name="connsiteY33" fmla="*/ 2381250 h 2667000"/>
              <a:gd name="connsiteX34" fmla="*/ 476250 w 3048000"/>
              <a:gd name="connsiteY34" fmla="*/ 2419350 h 2667000"/>
              <a:gd name="connsiteX35" fmla="*/ 514350 w 3048000"/>
              <a:gd name="connsiteY35" fmla="*/ 2476500 h 2667000"/>
              <a:gd name="connsiteX36" fmla="*/ 542925 w 3048000"/>
              <a:gd name="connsiteY36" fmla="*/ 2486025 h 2667000"/>
              <a:gd name="connsiteX37" fmla="*/ 600075 w 3048000"/>
              <a:gd name="connsiteY37" fmla="*/ 2514600 h 2667000"/>
              <a:gd name="connsiteX38" fmla="*/ 647700 w 3048000"/>
              <a:gd name="connsiteY38" fmla="*/ 2552700 h 2667000"/>
              <a:gd name="connsiteX39" fmla="*/ 676275 w 3048000"/>
              <a:gd name="connsiteY39" fmla="*/ 2571750 h 2667000"/>
              <a:gd name="connsiteX40" fmla="*/ 733425 w 3048000"/>
              <a:gd name="connsiteY40" fmla="*/ 2590800 h 2667000"/>
              <a:gd name="connsiteX41" fmla="*/ 762000 w 3048000"/>
              <a:gd name="connsiteY41" fmla="*/ 2609850 h 2667000"/>
              <a:gd name="connsiteX42" fmla="*/ 819150 w 3048000"/>
              <a:gd name="connsiteY42" fmla="*/ 2628900 h 2667000"/>
              <a:gd name="connsiteX43" fmla="*/ 847725 w 3048000"/>
              <a:gd name="connsiteY43" fmla="*/ 2647950 h 2667000"/>
              <a:gd name="connsiteX44" fmla="*/ 914400 w 3048000"/>
              <a:gd name="connsiteY44" fmla="*/ 2657475 h 2667000"/>
              <a:gd name="connsiteX45" fmla="*/ 1276350 w 3048000"/>
              <a:gd name="connsiteY45" fmla="*/ 2667000 h 2667000"/>
              <a:gd name="connsiteX46" fmla="*/ 1562100 w 3048000"/>
              <a:gd name="connsiteY46" fmla="*/ 2657475 h 2667000"/>
              <a:gd name="connsiteX47" fmla="*/ 1609725 w 3048000"/>
              <a:gd name="connsiteY47" fmla="*/ 2647950 h 2667000"/>
              <a:gd name="connsiteX48" fmla="*/ 1676400 w 3048000"/>
              <a:gd name="connsiteY48" fmla="*/ 2638425 h 2667000"/>
              <a:gd name="connsiteX49" fmla="*/ 1790700 w 3048000"/>
              <a:gd name="connsiteY49" fmla="*/ 2619375 h 2667000"/>
              <a:gd name="connsiteX50" fmla="*/ 1857375 w 3048000"/>
              <a:gd name="connsiteY50" fmla="*/ 2590800 h 2667000"/>
              <a:gd name="connsiteX51" fmla="*/ 1943100 w 3048000"/>
              <a:gd name="connsiteY51" fmla="*/ 2524125 h 2667000"/>
              <a:gd name="connsiteX52" fmla="*/ 2038350 w 3048000"/>
              <a:gd name="connsiteY52" fmla="*/ 2466975 h 2667000"/>
              <a:gd name="connsiteX53" fmla="*/ 2228850 w 3048000"/>
              <a:gd name="connsiteY53" fmla="*/ 2381250 h 2667000"/>
              <a:gd name="connsiteX54" fmla="*/ 2371725 w 3048000"/>
              <a:gd name="connsiteY54" fmla="*/ 2276475 h 2667000"/>
              <a:gd name="connsiteX55" fmla="*/ 2438400 w 3048000"/>
              <a:gd name="connsiteY55" fmla="*/ 2238375 h 2667000"/>
              <a:gd name="connsiteX56" fmla="*/ 2486025 w 3048000"/>
              <a:gd name="connsiteY56" fmla="*/ 2190750 h 2667000"/>
              <a:gd name="connsiteX57" fmla="*/ 2609850 w 3048000"/>
              <a:gd name="connsiteY57" fmla="*/ 2076450 h 2667000"/>
              <a:gd name="connsiteX58" fmla="*/ 2667000 w 3048000"/>
              <a:gd name="connsiteY58" fmla="*/ 2019300 h 2667000"/>
              <a:gd name="connsiteX59" fmla="*/ 2724150 w 3048000"/>
              <a:gd name="connsiteY59" fmla="*/ 1952625 h 2667000"/>
              <a:gd name="connsiteX60" fmla="*/ 2809875 w 3048000"/>
              <a:gd name="connsiteY60" fmla="*/ 1895475 h 2667000"/>
              <a:gd name="connsiteX61" fmla="*/ 2847975 w 3048000"/>
              <a:gd name="connsiteY61" fmla="*/ 1866900 h 2667000"/>
              <a:gd name="connsiteX62" fmla="*/ 2876550 w 3048000"/>
              <a:gd name="connsiteY62" fmla="*/ 1819275 h 2667000"/>
              <a:gd name="connsiteX63" fmla="*/ 2952750 w 3048000"/>
              <a:gd name="connsiteY63" fmla="*/ 1724025 h 2667000"/>
              <a:gd name="connsiteX64" fmla="*/ 2981325 w 3048000"/>
              <a:gd name="connsiteY64" fmla="*/ 1676400 h 2667000"/>
              <a:gd name="connsiteX65" fmla="*/ 3000375 w 3048000"/>
              <a:gd name="connsiteY65" fmla="*/ 1647825 h 2667000"/>
              <a:gd name="connsiteX66" fmla="*/ 3028950 w 3048000"/>
              <a:gd name="connsiteY66" fmla="*/ 1543050 h 2667000"/>
              <a:gd name="connsiteX67" fmla="*/ 3048000 w 3048000"/>
              <a:gd name="connsiteY67" fmla="*/ 1457325 h 2667000"/>
              <a:gd name="connsiteX68" fmla="*/ 3038475 w 3048000"/>
              <a:gd name="connsiteY68" fmla="*/ 1114425 h 2667000"/>
              <a:gd name="connsiteX69" fmla="*/ 3028950 w 3048000"/>
              <a:gd name="connsiteY69" fmla="*/ 1038225 h 2667000"/>
              <a:gd name="connsiteX70" fmla="*/ 2981325 w 3048000"/>
              <a:gd name="connsiteY70" fmla="*/ 895350 h 2667000"/>
              <a:gd name="connsiteX71" fmla="*/ 2952750 w 3048000"/>
              <a:gd name="connsiteY71" fmla="*/ 828675 h 2667000"/>
              <a:gd name="connsiteX72" fmla="*/ 2924175 w 3048000"/>
              <a:gd name="connsiteY72" fmla="*/ 800100 h 2667000"/>
              <a:gd name="connsiteX73" fmla="*/ 2867025 w 3048000"/>
              <a:gd name="connsiteY73" fmla="*/ 714375 h 2667000"/>
              <a:gd name="connsiteX74" fmla="*/ 2828925 w 3048000"/>
              <a:gd name="connsiteY74" fmla="*/ 657225 h 2667000"/>
              <a:gd name="connsiteX75" fmla="*/ 2781300 w 3048000"/>
              <a:gd name="connsiteY75" fmla="*/ 581025 h 2667000"/>
              <a:gd name="connsiteX76" fmla="*/ 2686050 w 3048000"/>
              <a:gd name="connsiteY76" fmla="*/ 504825 h 2667000"/>
              <a:gd name="connsiteX77" fmla="*/ 2552700 w 3048000"/>
              <a:gd name="connsiteY77" fmla="*/ 400050 h 2667000"/>
              <a:gd name="connsiteX78" fmla="*/ 2466975 w 3048000"/>
              <a:gd name="connsiteY78" fmla="*/ 342900 h 2667000"/>
              <a:gd name="connsiteX79" fmla="*/ 2266950 w 3048000"/>
              <a:gd name="connsiteY79" fmla="*/ 238125 h 2667000"/>
              <a:gd name="connsiteX80" fmla="*/ 2190750 w 3048000"/>
              <a:gd name="connsiteY80" fmla="*/ 200025 h 2667000"/>
              <a:gd name="connsiteX81" fmla="*/ 2057400 w 3048000"/>
              <a:gd name="connsiteY81" fmla="*/ 152400 h 2667000"/>
              <a:gd name="connsiteX82" fmla="*/ 1924050 w 3048000"/>
              <a:gd name="connsiteY82" fmla="*/ 95250 h 2667000"/>
              <a:gd name="connsiteX83" fmla="*/ 1866900 w 3048000"/>
              <a:gd name="connsiteY83" fmla="*/ 76200 h 2667000"/>
              <a:gd name="connsiteX84" fmla="*/ 1790700 w 3048000"/>
              <a:gd name="connsiteY84" fmla="*/ 47625 h 2667000"/>
              <a:gd name="connsiteX85" fmla="*/ 1704975 w 3048000"/>
              <a:gd name="connsiteY85" fmla="*/ 38100 h 2667000"/>
              <a:gd name="connsiteX86" fmla="*/ 1657350 w 3048000"/>
              <a:gd name="connsiteY86" fmla="*/ 28575 h 2667000"/>
              <a:gd name="connsiteX87" fmla="*/ 1619250 w 3048000"/>
              <a:gd name="connsiteY87" fmla="*/ 19050 h 2667000"/>
              <a:gd name="connsiteX88" fmla="*/ 1495425 w 3048000"/>
              <a:gd name="connsiteY88" fmla="*/ 9525 h 2667000"/>
              <a:gd name="connsiteX89" fmla="*/ 1400175 w 3048000"/>
              <a:gd name="connsiteY89" fmla="*/ 0 h 2667000"/>
              <a:gd name="connsiteX90" fmla="*/ 1028700 w 3048000"/>
              <a:gd name="connsiteY90" fmla="*/ 9525 h 2667000"/>
              <a:gd name="connsiteX91" fmla="*/ 838200 w 3048000"/>
              <a:gd name="connsiteY91" fmla="*/ 28575 h 2667000"/>
              <a:gd name="connsiteX92" fmla="*/ 723900 w 3048000"/>
              <a:gd name="connsiteY92" fmla="*/ 47625 h 2667000"/>
              <a:gd name="connsiteX93" fmla="*/ 695325 w 3048000"/>
              <a:gd name="connsiteY93" fmla="*/ 57150 h 2667000"/>
              <a:gd name="connsiteX94" fmla="*/ 657225 w 3048000"/>
              <a:gd name="connsiteY94" fmla="*/ 66675 h 2667000"/>
              <a:gd name="connsiteX95" fmla="*/ 619125 w 3048000"/>
              <a:gd name="connsiteY95" fmla="*/ 85725 h 2667000"/>
              <a:gd name="connsiteX96" fmla="*/ 542925 w 3048000"/>
              <a:gd name="connsiteY96" fmla="*/ 104775 h 2667000"/>
              <a:gd name="connsiteX97" fmla="*/ 476250 w 3048000"/>
              <a:gd name="connsiteY97" fmla="*/ 142875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48000" h="2667000">
                <a:moveTo>
                  <a:pt x="476250" y="142875"/>
                </a:moveTo>
                <a:lnTo>
                  <a:pt x="476250" y="142875"/>
                </a:lnTo>
                <a:cubicBezTo>
                  <a:pt x="454025" y="177800"/>
                  <a:pt x="435435" y="215324"/>
                  <a:pt x="409575" y="247650"/>
                </a:cubicBezTo>
                <a:cubicBezTo>
                  <a:pt x="396875" y="263525"/>
                  <a:pt x="381719" y="277714"/>
                  <a:pt x="371475" y="295275"/>
                </a:cubicBezTo>
                <a:cubicBezTo>
                  <a:pt x="359291" y="316161"/>
                  <a:pt x="353714" y="340323"/>
                  <a:pt x="342900" y="361950"/>
                </a:cubicBezTo>
                <a:cubicBezTo>
                  <a:pt x="299282" y="449187"/>
                  <a:pt x="352699" y="304116"/>
                  <a:pt x="295275" y="447675"/>
                </a:cubicBezTo>
                <a:cubicBezTo>
                  <a:pt x="284088" y="475641"/>
                  <a:pt x="277617" y="505327"/>
                  <a:pt x="266700" y="533400"/>
                </a:cubicBezTo>
                <a:cubicBezTo>
                  <a:pt x="255366" y="562544"/>
                  <a:pt x="241300" y="590550"/>
                  <a:pt x="228600" y="619125"/>
                </a:cubicBezTo>
                <a:cubicBezTo>
                  <a:pt x="222250" y="650875"/>
                  <a:pt x="220246" y="683814"/>
                  <a:pt x="209550" y="714375"/>
                </a:cubicBezTo>
                <a:cubicBezTo>
                  <a:pt x="171902" y="821941"/>
                  <a:pt x="166620" y="778100"/>
                  <a:pt x="142875" y="857250"/>
                </a:cubicBezTo>
                <a:cubicBezTo>
                  <a:pt x="138223" y="872757"/>
                  <a:pt x="138002" y="889368"/>
                  <a:pt x="133350" y="904875"/>
                </a:cubicBezTo>
                <a:cubicBezTo>
                  <a:pt x="128437" y="921252"/>
                  <a:pt x="120143" y="936432"/>
                  <a:pt x="114300" y="952500"/>
                </a:cubicBezTo>
                <a:cubicBezTo>
                  <a:pt x="71586" y="1069964"/>
                  <a:pt x="122448" y="946188"/>
                  <a:pt x="66675" y="1076325"/>
                </a:cubicBezTo>
                <a:cubicBezTo>
                  <a:pt x="64980" y="1084801"/>
                  <a:pt x="52669" y="1150280"/>
                  <a:pt x="47625" y="1162050"/>
                </a:cubicBezTo>
                <a:cubicBezTo>
                  <a:pt x="43116" y="1172572"/>
                  <a:pt x="34925" y="1181100"/>
                  <a:pt x="28575" y="1190625"/>
                </a:cubicBezTo>
                <a:cubicBezTo>
                  <a:pt x="5346" y="1283543"/>
                  <a:pt x="33710" y="1167519"/>
                  <a:pt x="9525" y="1276350"/>
                </a:cubicBezTo>
                <a:cubicBezTo>
                  <a:pt x="6685" y="1289129"/>
                  <a:pt x="3175" y="1301750"/>
                  <a:pt x="0" y="1314450"/>
                </a:cubicBezTo>
                <a:cubicBezTo>
                  <a:pt x="5652" y="1455752"/>
                  <a:pt x="-2405" y="1502448"/>
                  <a:pt x="19050" y="1609725"/>
                </a:cubicBezTo>
                <a:cubicBezTo>
                  <a:pt x="21617" y="1622562"/>
                  <a:pt x="23978" y="1635568"/>
                  <a:pt x="28575" y="1647825"/>
                </a:cubicBezTo>
                <a:cubicBezTo>
                  <a:pt x="37387" y="1671324"/>
                  <a:pt x="52130" y="1694138"/>
                  <a:pt x="66675" y="1714500"/>
                </a:cubicBezTo>
                <a:cubicBezTo>
                  <a:pt x="75902" y="1727418"/>
                  <a:pt x="88150" y="1738401"/>
                  <a:pt x="95250" y="1752600"/>
                </a:cubicBezTo>
                <a:cubicBezTo>
                  <a:pt x="113709" y="1789517"/>
                  <a:pt x="121639" y="1831507"/>
                  <a:pt x="142875" y="1866900"/>
                </a:cubicBezTo>
                <a:cubicBezTo>
                  <a:pt x="152400" y="1882775"/>
                  <a:pt x="162673" y="1898225"/>
                  <a:pt x="171450" y="1914525"/>
                </a:cubicBezTo>
                <a:cubicBezTo>
                  <a:pt x="184914" y="1939529"/>
                  <a:pt x="195461" y="1966069"/>
                  <a:pt x="209550" y="1990725"/>
                </a:cubicBezTo>
                <a:cubicBezTo>
                  <a:pt x="222250" y="2012950"/>
                  <a:pt x="235393" y="2034928"/>
                  <a:pt x="247650" y="2057400"/>
                </a:cubicBezTo>
                <a:cubicBezTo>
                  <a:pt x="254449" y="2069865"/>
                  <a:pt x="260933" y="2082525"/>
                  <a:pt x="266700" y="2095500"/>
                </a:cubicBezTo>
                <a:cubicBezTo>
                  <a:pt x="273644" y="2111124"/>
                  <a:pt x="277447" y="2128179"/>
                  <a:pt x="285750" y="2143125"/>
                </a:cubicBezTo>
                <a:cubicBezTo>
                  <a:pt x="293460" y="2157002"/>
                  <a:pt x="305098" y="2168307"/>
                  <a:pt x="314325" y="2181225"/>
                </a:cubicBezTo>
                <a:cubicBezTo>
                  <a:pt x="320979" y="2190540"/>
                  <a:pt x="326721" y="2200485"/>
                  <a:pt x="333375" y="2209800"/>
                </a:cubicBezTo>
                <a:cubicBezTo>
                  <a:pt x="342602" y="2222718"/>
                  <a:pt x="352723" y="2234982"/>
                  <a:pt x="361950" y="2247900"/>
                </a:cubicBezTo>
                <a:cubicBezTo>
                  <a:pt x="368604" y="2257215"/>
                  <a:pt x="375880" y="2266236"/>
                  <a:pt x="381000" y="2276475"/>
                </a:cubicBezTo>
                <a:cubicBezTo>
                  <a:pt x="385490" y="2285455"/>
                  <a:pt x="384689" y="2296880"/>
                  <a:pt x="390525" y="2305050"/>
                </a:cubicBezTo>
                <a:cubicBezTo>
                  <a:pt x="400964" y="2319665"/>
                  <a:pt x="417849" y="2328782"/>
                  <a:pt x="428625" y="2343150"/>
                </a:cubicBezTo>
                <a:cubicBezTo>
                  <a:pt x="437144" y="2354509"/>
                  <a:pt x="440150" y="2369209"/>
                  <a:pt x="447675" y="2381250"/>
                </a:cubicBezTo>
                <a:cubicBezTo>
                  <a:pt x="456089" y="2394712"/>
                  <a:pt x="467146" y="2406345"/>
                  <a:pt x="476250" y="2419350"/>
                </a:cubicBezTo>
                <a:cubicBezTo>
                  <a:pt x="489380" y="2438107"/>
                  <a:pt x="492630" y="2469260"/>
                  <a:pt x="514350" y="2476500"/>
                </a:cubicBezTo>
                <a:cubicBezTo>
                  <a:pt x="523875" y="2479675"/>
                  <a:pt x="533945" y="2481535"/>
                  <a:pt x="542925" y="2486025"/>
                </a:cubicBezTo>
                <a:cubicBezTo>
                  <a:pt x="616783" y="2522954"/>
                  <a:pt x="528251" y="2490659"/>
                  <a:pt x="600075" y="2514600"/>
                </a:cubicBezTo>
                <a:cubicBezTo>
                  <a:pt x="632188" y="2562770"/>
                  <a:pt x="601692" y="2529696"/>
                  <a:pt x="647700" y="2552700"/>
                </a:cubicBezTo>
                <a:cubicBezTo>
                  <a:pt x="657939" y="2557820"/>
                  <a:pt x="665814" y="2567101"/>
                  <a:pt x="676275" y="2571750"/>
                </a:cubicBezTo>
                <a:cubicBezTo>
                  <a:pt x="694625" y="2579905"/>
                  <a:pt x="716717" y="2579661"/>
                  <a:pt x="733425" y="2590800"/>
                </a:cubicBezTo>
                <a:cubicBezTo>
                  <a:pt x="742950" y="2597150"/>
                  <a:pt x="751539" y="2605201"/>
                  <a:pt x="762000" y="2609850"/>
                </a:cubicBezTo>
                <a:cubicBezTo>
                  <a:pt x="780350" y="2618005"/>
                  <a:pt x="802442" y="2617761"/>
                  <a:pt x="819150" y="2628900"/>
                </a:cubicBezTo>
                <a:cubicBezTo>
                  <a:pt x="828675" y="2635250"/>
                  <a:pt x="836760" y="2644661"/>
                  <a:pt x="847725" y="2647950"/>
                </a:cubicBezTo>
                <a:cubicBezTo>
                  <a:pt x="869229" y="2654401"/>
                  <a:pt x="891972" y="2656478"/>
                  <a:pt x="914400" y="2657475"/>
                </a:cubicBezTo>
                <a:cubicBezTo>
                  <a:pt x="1034973" y="2662834"/>
                  <a:pt x="1155700" y="2663825"/>
                  <a:pt x="1276350" y="2667000"/>
                </a:cubicBezTo>
                <a:cubicBezTo>
                  <a:pt x="1371600" y="2663825"/>
                  <a:pt x="1466952" y="2662912"/>
                  <a:pt x="1562100" y="2657475"/>
                </a:cubicBezTo>
                <a:cubicBezTo>
                  <a:pt x="1578263" y="2656551"/>
                  <a:pt x="1593756" y="2650612"/>
                  <a:pt x="1609725" y="2647950"/>
                </a:cubicBezTo>
                <a:cubicBezTo>
                  <a:pt x="1631870" y="2644259"/>
                  <a:pt x="1654224" y="2641926"/>
                  <a:pt x="1676400" y="2638425"/>
                </a:cubicBezTo>
                <a:lnTo>
                  <a:pt x="1790700" y="2619375"/>
                </a:lnTo>
                <a:cubicBezTo>
                  <a:pt x="1812925" y="2609850"/>
                  <a:pt x="1836085" y="2602264"/>
                  <a:pt x="1857375" y="2590800"/>
                </a:cubicBezTo>
                <a:cubicBezTo>
                  <a:pt x="1939017" y="2546839"/>
                  <a:pt x="1890520" y="2567941"/>
                  <a:pt x="1943100" y="2524125"/>
                </a:cubicBezTo>
                <a:cubicBezTo>
                  <a:pt x="1960954" y="2509247"/>
                  <a:pt x="2033335" y="2469676"/>
                  <a:pt x="2038350" y="2466975"/>
                </a:cubicBezTo>
                <a:cubicBezTo>
                  <a:pt x="2163431" y="2399624"/>
                  <a:pt x="2019895" y="2485728"/>
                  <a:pt x="2228850" y="2381250"/>
                </a:cubicBezTo>
                <a:cubicBezTo>
                  <a:pt x="2302137" y="2344607"/>
                  <a:pt x="2290038" y="2323153"/>
                  <a:pt x="2371725" y="2276475"/>
                </a:cubicBezTo>
                <a:cubicBezTo>
                  <a:pt x="2393950" y="2263775"/>
                  <a:pt x="2417922" y="2253734"/>
                  <a:pt x="2438400" y="2238375"/>
                </a:cubicBezTo>
                <a:cubicBezTo>
                  <a:pt x="2456361" y="2224905"/>
                  <a:pt x="2469338" y="2205769"/>
                  <a:pt x="2486025" y="2190750"/>
                </a:cubicBezTo>
                <a:cubicBezTo>
                  <a:pt x="2637374" y="2054536"/>
                  <a:pt x="2385565" y="2300735"/>
                  <a:pt x="2609850" y="2076450"/>
                </a:cubicBezTo>
                <a:cubicBezTo>
                  <a:pt x="2628900" y="2057400"/>
                  <a:pt x="2650836" y="2040853"/>
                  <a:pt x="2667000" y="2019300"/>
                </a:cubicBezTo>
                <a:cubicBezTo>
                  <a:pt x="2689586" y="1989186"/>
                  <a:pt x="2696290" y="1976505"/>
                  <a:pt x="2724150" y="1952625"/>
                </a:cubicBezTo>
                <a:cubicBezTo>
                  <a:pt x="2765677" y="1917030"/>
                  <a:pt x="2761913" y="1927450"/>
                  <a:pt x="2809875" y="1895475"/>
                </a:cubicBezTo>
                <a:cubicBezTo>
                  <a:pt x="2823084" y="1886669"/>
                  <a:pt x="2835275" y="1876425"/>
                  <a:pt x="2847975" y="1866900"/>
                </a:cubicBezTo>
                <a:cubicBezTo>
                  <a:pt x="2857500" y="1851025"/>
                  <a:pt x="2865661" y="1834247"/>
                  <a:pt x="2876550" y="1819275"/>
                </a:cubicBezTo>
                <a:cubicBezTo>
                  <a:pt x="2924739" y="1753015"/>
                  <a:pt x="2915442" y="1779988"/>
                  <a:pt x="2952750" y="1724025"/>
                </a:cubicBezTo>
                <a:cubicBezTo>
                  <a:pt x="2963019" y="1708621"/>
                  <a:pt x="2971513" y="1692099"/>
                  <a:pt x="2981325" y="1676400"/>
                </a:cubicBezTo>
                <a:cubicBezTo>
                  <a:pt x="2987392" y="1666692"/>
                  <a:pt x="2994025" y="1657350"/>
                  <a:pt x="3000375" y="1647825"/>
                </a:cubicBezTo>
                <a:cubicBezTo>
                  <a:pt x="3009663" y="1615317"/>
                  <a:pt x="3021384" y="1577095"/>
                  <a:pt x="3028950" y="1543050"/>
                </a:cubicBezTo>
                <a:cubicBezTo>
                  <a:pt x="3053135" y="1434219"/>
                  <a:pt x="3024771" y="1550243"/>
                  <a:pt x="3048000" y="1457325"/>
                </a:cubicBezTo>
                <a:cubicBezTo>
                  <a:pt x="3044825" y="1343025"/>
                  <a:pt x="3043667" y="1228651"/>
                  <a:pt x="3038475" y="1114425"/>
                </a:cubicBezTo>
                <a:cubicBezTo>
                  <a:pt x="3037313" y="1088854"/>
                  <a:pt x="3035411" y="1062994"/>
                  <a:pt x="3028950" y="1038225"/>
                </a:cubicBezTo>
                <a:cubicBezTo>
                  <a:pt x="3016278" y="989649"/>
                  <a:pt x="2997200" y="942975"/>
                  <a:pt x="2981325" y="895350"/>
                </a:cubicBezTo>
                <a:cubicBezTo>
                  <a:pt x="2973552" y="872031"/>
                  <a:pt x="2967463" y="849273"/>
                  <a:pt x="2952750" y="828675"/>
                </a:cubicBezTo>
                <a:cubicBezTo>
                  <a:pt x="2944920" y="817714"/>
                  <a:pt x="2933700" y="809625"/>
                  <a:pt x="2924175" y="800100"/>
                </a:cubicBezTo>
                <a:cubicBezTo>
                  <a:pt x="2888899" y="711909"/>
                  <a:pt x="2927253" y="789660"/>
                  <a:pt x="2867025" y="714375"/>
                </a:cubicBezTo>
                <a:cubicBezTo>
                  <a:pt x="2852722" y="696497"/>
                  <a:pt x="2839164" y="677703"/>
                  <a:pt x="2828925" y="657225"/>
                </a:cubicBezTo>
                <a:cubicBezTo>
                  <a:pt x="2813835" y="627045"/>
                  <a:pt x="2806030" y="605755"/>
                  <a:pt x="2781300" y="581025"/>
                </a:cubicBezTo>
                <a:cubicBezTo>
                  <a:pt x="2669641" y="469366"/>
                  <a:pt x="2771076" y="582766"/>
                  <a:pt x="2686050" y="504825"/>
                </a:cubicBezTo>
                <a:cubicBezTo>
                  <a:pt x="2523224" y="355568"/>
                  <a:pt x="2684412" y="479077"/>
                  <a:pt x="2552700" y="400050"/>
                </a:cubicBezTo>
                <a:cubicBezTo>
                  <a:pt x="2523251" y="382381"/>
                  <a:pt x="2496098" y="361102"/>
                  <a:pt x="2466975" y="342900"/>
                </a:cubicBezTo>
                <a:cubicBezTo>
                  <a:pt x="2404219" y="303677"/>
                  <a:pt x="2331816" y="270558"/>
                  <a:pt x="2266950" y="238125"/>
                </a:cubicBezTo>
                <a:cubicBezTo>
                  <a:pt x="2241550" y="225425"/>
                  <a:pt x="2217494" y="209576"/>
                  <a:pt x="2190750" y="200025"/>
                </a:cubicBezTo>
                <a:cubicBezTo>
                  <a:pt x="2146300" y="184150"/>
                  <a:pt x="2101331" y="169659"/>
                  <a:pt x="2057400" y="152400"/>
                </a:cubicBezTo>
                <a:cubicBezTo>
                  <a:pt x="2012389" y="134717"/>
                  <a:pt x="1969928" y="110543"/>
                  <a:pt x="1924050" y="95250"/>
                </a:cubicBezTo>
                <a:cubicBezTo>
                  <a:pt x="1905000" y="88900"/>
                  <a:pt x="1885811" y="82954"/>
                  <a:pt x="1866900" y="76200"/>
                </a:cubicBezTo>
                <a:cubicBezTo>
                  <a:pt x="1841353" y="67076"/>
                  <a:pt x="1817106" y="53838"/>
                  <a:pt x="1790700" y="47625"/>
                </a:cubicBezTo>
                <a:cubicBezTo>
                  <a:pt x="1762713" y="41040"/>
                  <a:pt x="1733437" y="42166"/>
                  <a:pt x="1704975" y="38100"/>
                </a:cubicBezTo>
                <a:cubicBezTo>
                  <a:pt x="1688948" y="35810"/>
                  <a:pt x="1673154" y="32087"/>
                  <a:pt x="1657350" y="28575"/>
                </a:cubicBezTo>
                <a:cubicBezTo>
                  <a:pt x="1644571" y="25735"/>
                  <a:pt x="1632251" y="20580"/>
                  <a:pt x="1619250" y="19050"/>
                </a:cubicBezTo>
                <a:cubicBezTo>
                  <a:pt x="1578137" y="14213"/>
                  <a:pt x="1536666" y="13111"/>
                  <a:pt x="1495425" y="9525"/>
                </a:cubicBezTo>
                <a:cubicBezTo>
                  <a:pt x="1463637" y="6761"/>
                  <a:pt x="1431925" y="3175"/>
                  <a:pt x="1400175" y="0"/>
                </a:cubicBezTo>
                <a:lnTo>
                  <a:pt x="1028700" y="9525"/>
                </a:lnTo>
                <a:cubicBezTo>
                  <a:pt x="960793" y="12188"/>
                  <a:pt x="904196" y="20325"/>
                  <a:pt x="838200" y="28575"/>
                </a:cubicBezTo>
                <a:cubicBezTo>
                  <a:pt x="771209" y="50905"/>
                  <a:pt x="851505" y="26357"/>
                  <a:pt x="723900" y="47625"/>
                </a:cubicBezTo>
                <a:cubicBezTo>
                  <a:pt x="713996" y="49276"/>
                  <a:pt x="704979" y="54392"/>
                  <a:pt x="695325" y="57150"/>
                </a:cubicBezTo>
                <a:cubicBezTo>
                  <a:pt x="682738" y="60746"/>
                  <a:pt x="669482" y="62078"/>
                  <a:pt x="657225" y="66675"/>
                </a:cubicBezTo>
                <a:cubicBezTo>
                  <a:pt x="643930" y="71661"/>
                  <a:pt x="632595" y="81235"/>
                  <a:pt x="619125" y="85725"/>
                </a:cubicBezTo>
                <a:cubicBezTo>
                  <a:pt x="594287" y="94004"/>
                  <a:pt x="542925" y="104775"/>
                  <a:pt x="542925" y="104775"/>
                </a:cubicBezTo>
                <a:cubicBezTo>
                  <a:pt x="508443" y="127763"/>
                  <a:pt x="487362" y="136525"/>
                  <a:pt x="476250" y="142875"/>
                </a:cubicBezTo>
                <a:close/>
              </a:path>
            </a:pathLst>
          </a:custGeom>
          <a:noFill/>
        </p:spPr>
        <p:txBody>
          <a:bodyPr wrap="square" lIns="19043" tIns="19043" rIns="19043" bIns="19043" rtlCol="0" anchor="ctr" anchorCtr="1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prstClr val="black"/>
              </a:solidFill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46422" y="3214231"/>
            <a:ext cx="957042" cy="5793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Switch module</a:t>
            </a:r>
          </a:p>
        </p:txBody>
      </p:sp>
      <p:sp>
        <p:nvSpPr>
          <p:cNvPr id="80" name="圆角矩形 79"/>
          <p:cNvSpPr/>
          <p:nvPr/>
        </p:nvSpPr>
        <p:spPr>
          <a:xfrm>
            <a:off x="2872288" y="3553395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8" name="矩形 237"/>
          <p:cNvSpPr/>
          <p:nvPr/>
        </p:nvSpPr>
        <p:spPr>
          <a:xfrm>
            <a:off x="1059428" y="3236533"/>
            <a:ext cx="580304" cy="421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SW</a:t>
            </a:r>
            <a:endParaRPr lang="en-US" altLang="zh-CN" sz="1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144" name="直接连接符 143"/>
          <p:cNvCxnSpPr>
            <a:stCxn id="213" idx="3"/>
            <a:endCxn id="259" idx="1"/>
          </p:cNvCxnSpPr>
          <p:nvPr/>
        </p:nvCxnSpPr>
        <p:spPr>
          <a:xfrm>
            <a:off x="2978689" y="3306336"/>
            <a:ext cx="3183132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/>
          <p:cNvCxnSpPr>
            <a:stCxn id="212" idx="3"/>
            <a:endCxn id="258" idx="1"/>
          </p:cNvCxnSpPr>
          <p:nvPr/>
        </p:nvCxnSpPr>
        <p:spPr>
          <a:xfrm>
            <a:off x="2978689" y="3455357"/>
            <a:ext cx="3183132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椭圆 148"/>
          <p:cNvSpPr/>
          <p:nvPr/>
        </p:nvSpPr>
        <p:spPr>
          <a:xfrm>
            <a:off x="4591117" y="3163317"/>
            <a:ext cx="132124" cy="4411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400" dirty="0">
                <a:solidFill>
                  <a:srgbClr val="FF0000"/>
                </a:solidFill>
                <a:latin typeface="Arial" panose="020B0604020202020204" pitchFamily="34" charset="0"/>
              </a:rPr>
              <a:t>bond4</a:t>
            </a:r>
            <a:endParaRPr lang="en-US" altLang="zh-CN" sz="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680396" y="3543053"/>
            <a:ext cx="516129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CTE0.A.I10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eth-hns11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2780186" y="2895011"/>
            <a:ext cx="456412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CTE0.A.I3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eth-hns7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2963412" y="3167108"/>
            <a:ext cx="8550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CTE0.A.I7 eth-hns4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2963412" y="3315642"/>
            <a:ext cx="8550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CTE0.A.I8 eth-hns6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2963412" y="3465730"/>
            <a:ext cx="884128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CTE0.A.I9 eth-hns10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1808664" y="3848681"/>
            <a:ext cx="488404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CTE0.A.P0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eth-hns14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2539361" y="3848681"/>
            <a:ext cx="488404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CTE0.A.P1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eth-hns12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5655142" y="3171373"/>
            <a:ext cx="4521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CTE0.B.I7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5655142" y="3327682"/>
            <a:ext cx="4521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CTE0.B.I8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8" name="文本框 187"/>
          <p:cNvSpPr txBox="1"/>
          <p:nvPr/>
        </p:nvSpPr>
        <p:spPr>
          <a:xfrm>
            <a:off x="5655142" y="3483050"/>
            <a:ext cx="4521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CTE0.B.I9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12" name="圆角矩形 211"/>
          <p:cNvSpPr/>
          <p:nvPr/>
        </p:nvSpPr>
        <p:spPr>
          <a:xfrm>
            <a:off x="2872153" y="3400582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3" name="圆角矩形 212"/>
          <p:cNvSpPr/>
          <p:nvPr/>
        </p:nvSpPr>
        <p:spPr>
          <a:xfrm>
            <a:off x="2872153" y="3251560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4" name="圆角矩形 213"/>
          <p:cNvSpPr/>
          <p:nvPr/>
        </p:nvSpPr>
        <p:spPr>
          <a:xfrm>
            <a:off x="2721246" y="3156340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6" name="圆角矩形 215"/>
          <p:cNvSpPr/>
          <p:nvPr/>
        </p:nvSpPr>
        <p:spPr>
          <a:xfrm>
            <a:off x="2368577" y="3156340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7" name="圆角矩形 216"/>
          <p:cNvSpPr/>
          <p:nvPr/>
        </p:nvSpPr>
        <p:spPr>
          <a:xfrm>
            <a:off x="2005051" y="3162779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9" name="圆角矩形 218"/>
          <p:cNvSpPr/>
          <p:nvPr/>
        </p:nvSpPr>
        <p:spPr>
          <a:xfrm>
            <a:off x="2479723" y="3718104"/>
            <a:ext cx="106537" cy="1095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0" name="圆角矩形 219"/>
          <p:cNvSpPr/>
          <p:nvPr/>
        </p:nvSpPr>
        <p:spPr>
          <a:xfrm>
            <a:off x="2239343" y="3721405"/>
            <a:ext cx="106537" cy="1095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1" name="圆角矩形 220"/>
          <p:cNvSpPr/>
          <p:nvPr/>
        </p:nvSpPr>
        <p:spPr>
          <a:xfrm>
            <a:off x="1914169" y="3423906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4" name="矩形 223"/>
          <p:cNvSpPr/>
          <p:nvPr/>
        </p:nvSpPr>
        <p:spPr>
          <a:xfrm>
            <a:off x="1580965" y="3425236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9" name="矩形 238"/>
          <p:cNvSpPr/>
          <p:nvPr/>
        </p:nvSpPr>
        <p:spPr>
          <a:xfrm>
            <a:off x="1147320" y="3178756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1" name="矩形 240"/>
          <p:cNvSpPr/>
          <p:nvPr/>
        </p:nvSpPr>
        <p:spPr>
          <a:xfrm>
            <a:off x="1307270" y="3176417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4" name="矩形 243"/>
          <p:cNvSpPr/>
          <p:nvPr/>
        </p:nvSpPr>
        <p:spPr>
          <a:xfrm>
            <a:off x="1460864" y="3176417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5" name="矩形 244"/>
          <p:cNvSpPr/>
          <p:nvPr/>
        </p:nvSpPr>
        <p:spPr>
          <a:xfrm>
            <a:off x="1279377" y="3588724"/>
            <a:ext cx="104584" cy="10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8" name="矩形 247"/>
          <p:cNvSpPr/>
          <p:nvPr/>
        </p:nvSpPr>
        <p:spPr>
          <a:xfrm>
            <a:off x="1025543" y="3425236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496805" y="3347498"/>
            <a:ext cx="420356" cy="260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BMC</a:t>
            </a:r>
            <a:endParaRPr lang="en-US" altLang="zh-CN" sz="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9" name="任意多边形 248"/>
          <p:cNvSpPr/>
          <p:nvPr/>
        </p:nvSpPr>
        <p:spPr>
          <a:xfrm>
            <a:off x="6066183" y="3536252"/>
            <a:ext cx="65" cy="141009"/>
          </a:xfrm>
          <a:custGeom>
            <a:avLst/>
            <a:gdLst>
              <a:gd name="connsiteX0" fmla="*/ 476250 w 3048000"/>
              <a:gd name="connsiteY0" fmla="*/ 142875 h 2667000"/>
              <a:gd name="connsiteX1" fmla="*/ 476250 w 3048000"/>
              <a:gd name="connsiteY1" fmla="*/ 142875 h 2667000"/>
              <a:gd name="connsiteX2" fmla="*/ 409575 w 3048000"/>
              <a:gd name="connsiteY2" fmla="*/ 247650 h 2667000"/>
              <a:gd name="connsiteX3" fmla="*/ 371475 w 3048000"/>
              <a:gd name="connsiteY3" fmla="*/ 295275 h 2667000"/>
              <a:gd name="connsiteX4" fmla="*/ 342900 w 3048000"/>
              <a:gd name="connsiteY4" fmla="*/ 361950 h 2667000"/>
              <a:gd name="connsiteX5" fmla="*/ 295275 w 3048000"/>
              <a:gd name="connsiteY5" fmla="*/ 447675 h 2667000"/>
              <a:gd name="connsiteX6" fmla="*/ 266700 w 3048000"/>
              <a:gd name="connsiteY6" fmla="*/ 533400 h 2667000"/>
              <a:gd name="connsiteX7" fmla="*/ 228600 w 3048000"/>
              <a:gd name="connsiteY7" fmla="*/ 619125 h 2667000"/>
              <a:gd name="connsiteX8" fmla="*/ 209550 w 3048000"/>
              <a:gd name="connsiteY8" fmla="*/ 714375 h 2667000"/>
              <a:gd name="connsiteX9" fmla="*/ 142875 w 3048000"/>
              <a:gd name="connsiteY9" fmla="*/ 857250 h 2667000"/>
              <a:gd name="connsiteX10" fmla="*/ 133350 w 3048000"/>
              <a:gd name="connsiteY10" fmla="*/ 904875 h 2667000"/>
              <a:gd name="connsiteX11" fmla="*/ 114300 w 3048000"/>
              <a:gd name="connsiteY11" fmla="*/ 952500 h 2667000"/>
              <a:gd name="connsiteX12" fmla="*/ 66675 w 3048000"/>
              <a:gd name="connsiteY12" fmla="*/ 1076325 h 2667000"/>
              <a:gd name="connsiteX13" fmla="*/ 47625 w 3048000"/>
              <a:gd name="connsiteY13" fmla="*/ 1162050 h 2667000"/>
              <a:gd name="connsiteX14" fmla="*/ 28575 w 3048000"/>
              <a:gd name="connsiteY14" fmla="*/ 1190625 h 2667000"/>
              <a:gd name="connsiteX15" fmla="*/ 9525 w 3048000"/>
              <a:gd name="connsiteY15" fmla="*/ 1276350 h 2667000"/>
              <a:gd name="connsiteX16" fmla="*/ 0 w 3048000"/>
              <a:gd name="connsiteY16" fmla="*/ 1314450 h 2667000"/>
              <a:gd name="connsiteX17" fmla="*/ 19050 w 3048000"/>
              <a:gd name="connsiteY17" fmla="*/ 1609725 h 2667000"/>
              <a:gd name="connsiteX18" fmla="*/ 28575 w 3048000"/>
              <a:gd name="connsiteY18" fmla="*/ 1647825 h 2667000"/>
              <a:gd name="connsiteX19" fmla="*/ 66675 w 3048000"/>
              <a:gd name="connsiteY19" fmla="*/ 1714500 h 2667000"/>
              <a:gd name="connsiteX20" fmla="*/ 95250 w 3048000"/>
              <a:gd name="connsiteY20" fmla="*/ 1752600 h 2667000"/>
              <a:gd name="connsiteX21" fmla="*/ 142875 w 3048000"/>
              <a:gd name="connsiteY21" fmla="*/ 1866900 h 2667000"/>
              <a:gd name="connsiteX22" fmla="*/ 171450 w 3048000"/>
              <a:gd name="connsiteY22" fmla="*/ 1914525 h 2667000"/>
              <a:gd name="connsiteX23" fmla="*/ 209550 w 3048000"/>
              <a:gd name="connsiteY23" fmla="*/ 1990725 h 2667000"/>
              <a:gd name="connsiteX24" fmla="*/ 247650 w 3048000"/>
              <a:gd name="connsiteY24" fmla="*/ 2057400 h 2667000"/>
              <a:gd name="connsiteX25" fmla="*/ 266700 w 3048000"/>
              <a:gd name="connsiteY25" fmla="*/ 2095500 h 2667000"/>
              <a:gd name="connsiteX26" fmla="*/ 285750 w 3048000"/>
              <a:gd name="connsiteY26" fmla="*/ 2143125 h 2667000"/>
              <a:gd name="connsiteX27" fmla="*/ 314325 w 3048000"/>
              <a:gd name="connsiteY27" fmla="*/ 2181225 h 2667000"/>
              <a:gd name="connsiteX28" fmla="*/ 333375 w 3048000"/>
              <a:gd name="connsiteY28" fmla="*/ 2209800 h 2667000"/>
              <a:gd name="connsiteX29" fmla="*/ 361950 w 3048000"/>
              <a:gd name="connsiteY29" fmla="*/ 2247900 h 2667000"/>
              <a:gd name="connsiteX30" fmla="*/ 381000 w 3048000"/>
              <a:gd name="connsiteY30" fmla="*/ 2276475 h 2667000"/>
              <a:gd name="connsiteX31" fmla="*/ 390525 w 3048000"/>
              <a:gd name="connsiteY31" fmla="*/ 2305050 h 2667000"/>
              <a:gd name="connsiteX32" fmla="*/ 428625 w 3048000"/>
              <a:gd name="connsiteY32" fmla="*/ 2343150 h 2667000"/>
              <a:gd name="connsiteX33" fmla="*/ 447675 w 3048000"/>
              <a:gd name="connsiteY33" fmla="*/ 2381250 h 2667000"/>
              <a:gd name="connsiteX34" fmla="*/ 476250 w 3048000"/>
              <a:gd name="connsiteY34" fmla="*/ 2419350 h 2667000"/>
              <a:gd name="connsiteX35" fmla="*/ 514350 w 3048000"/>
              <a:gd name="connsiteY35" fmla="*/ 2476500 h 2667000"/>
              <a:gd name="connsiteX36" fmla="*/ 542925 w 3048000"/>
              <a:gd name="connsiteY36" fmla="*/ 2486025 h 2667000"/>
              <a:gd name="connsiteX37" fmla="*/ 600075 w 3048000"/>
              <a:gd name="connsiteY37" fmla="*/ 2514600 h 2667000"/>
              <a:gd name="connsiteX38" fmla="*/ 647700 w 3048000"/>
              <a:gd name="connsiteY38" fmla="*/ 2552700 h 2667000"/>
              <a:gd name="connsiteX39" fmla="*/ 676275 w 3048000"/>
              <a:gd name="connsiteY39" fmla="*/ 2571750 h 2667000"/>
              <a:gd name="connsiteX40" fmla="*/ 733425 w 3048000"/>
              <a:gd name="connsiteY40" fmla="*/ 2590800 h 2667000"/>
              <a:gd name="connsiteX41" fmla="*/ 762000 w 3048000"/>
              <a:gd name="connsiteY41" fmla="*/ 2609850 h 2667000"/>
              <a:gd name="connsiteX42" fmla="*/ 819150 w 3048000"/>
              <a:gd name="connsiteY42" fmla="*/ 2628900 h 2667000"/>
              <a:gd name="connsiteX43" fmla="*/ 847725 w 3048000"/>
              <a:gd name="connsiteY43" fmla="*/ 2647950 h 2667000"/>
              <a:gd name="connsiteX44" fmla="*/ 914400 w 3048000"/>
              <a:gd name="connsiteY44" fmla="*/ 2657475 h 2667000"/>
              <a:gd name="connsiteX45" fmla="*/ 1276350 w 3048000"/>
              <a:gd name="connsiteY45" fmla="*/ 2667000 h 2667000"/>
              <a:gd name="connsiteX46" fmla="*/ 1562100 w 3048000"/>
              <a:gd name="connsiteY46" fmla="*/ 2657475 h 2667000"/>
              <a:gd name="connsiteX47" fmla="*/ 1609725 w 3048000"/>
              <a:gd name="connsiteY47" fmla="*/ 2647950 h 2667000"/>
              <a:gd name="connsiteX48" fmla="*/ 1676400 w 3048000"/>
              <a:gd name="connsiteY48" fmla="*/ 2638425 h 2667000"/>
              <a:gd name="connsiteX49" fmla="*/ 1790700 w 3048000"/>
              <a:gd name="connsiteY49" fmla="*/ 2619375 h 2667000"/>
              <a:gd name="connsiteX50" fmla="*/ 1857375 w 3048000"/>
              <a:gd name="connsiteY50" fmla="*/ 2590800 h 2667000"/>
              <a:gd name="connsiteX51" fmla="*/ 1943100 w 3048000"/>
              <a:gd name="connsiteY51" fmla="*/ 2524125 h 2667000"/>
              <a:gd name="connsiteX52" fmla="*/ 2038350 w 3048000"/>
              <a:gd name="connsiteY52" fmla="*/ 2466975 h 2667000"/>
              <a:gd name="connsiteX53" fmla="*/ 2228850 w 3048000"/>
              <a:gd name="connsiteY53" fmla="*/ 2381250 h 2667000"/>
              <a:gd name="connsiteX54" fmla="*/ 2371725 w 3048000"/>
              <a:gd name="connsiteY54" fmla="*/ 2276475 h 2667000"/>
              <a:gd name="connsiteX55" fmla="*/ 2438400 w 3048000"/>
              <a:gd name="connsiteY55" fmla="*/ 2238375 h 2667000"/>
              <a:gd name="connsiteX56" fmla="*/ 2486025 w 3048000"/>
              <a:gd name="connsiteY56" fmla="*/ 2190750 h 2667000"/>
              <a:gd name="connsiteX57" fmla="*/ 2609850 w 3048000"/>
              <a:gd name="connsiteY57" fmla="*/ 2076450 h 2667000"/>
              <a:gd name="connsiteX58" fmla="*/ 2667000 w 3048000"/>
              <a:gd name="connsiteY58" fmla="*/ 2019300 h 2667000"/>
              <a:gd name="connsiteX59" fmla="*/ 2724150 w 3048000"/>
              <a:gd name="connsiteY59" fmla="*/ 1952625 h 2667000"/>
              <a:gd name="connsiteX60" fmla="*/ 2809875 w 3048000"/>
              <a:gd name="connsiteY60" fmla="*/ 1895475 h 2667000"/>
              <a:gd name="connsiteX61" fmla="*/ 2847975 w 3048000"/>
              <a:gd name="connsiteY61" fmla="*/ 1866900 h 2667000"/>
              <a:gd name="connsiteX62" fmla="*/ 2876550 w 3048000"/>
              <a:gd name="connsiteY62" fmla="*/ 1819275 h 2667000"/>
              <a:gd name="connsiteX63" fmla="*/ 2952750 w 3048000"/>
              <a:gd name="connsiteY63" fmla="*/ 1724025 h 2667000"/>
              <a:gd name="connsiteX64" fmla="*/ 2981325 w 3048000"/>
              <a:gd name="connsiteY64" fmla="*/ 1676400 h 2667000"/>
              <a:gd name="connsiteX65" fmla="*/ 3000375 w 3048000"/>
              <a:gd name="connsiteY65" fmla="*/ 1647825 h 2667000"/>
              <a:gd name="connsiteX66" fmla="*/ 3028950 w 3048000"/>
              <a:gd name="connsiteY66" fmla="*/ 1543050 h 2667000"/>
              <a:gd name="connsiteX67" fmla="*/ 3048000 w 3048000"/>
              <a:gd name="connsiteY67" fmla="*/ 1457325 h 2667000"/>
              <a:gd name="connsiteX68" fmla="*/ 3038475 w 3048000"/>
              <a:gd name="connsiteY68" fmla="*/ 1114425 h 2667000"/>
              <a:gd name="connsiteX69" fmla="*/ 3028950 w 3048000"/>
              <a:gd name="connsiteY69" fmla="*/ 1038225 h 2667000"/>
              <a:gd name="connsiteX70" fmla="*/ 2981325 w 3048000"/>
              <a:gd name="connsiteY70" fmla="*/ 895350 h 2667000"/>
              <a:gd name="connsiteX71" fmla="*/ 2952750 w 3048000"/>
              <a:gd name="connsiteY71" fmla="*/ 828675 h 2667000"/>
              <a:gd name="connsiteX72" fmla="*/ 2924175 w 3048000"/>
              <a:gd name="connsiteY72" fmla="*/ 800100 h 2667000"/>
              <a:gd name="connsiteX73" fmla="*/ 2867025 w 3048000"/>
              <a:gd name="connsiteY73" fmla="*/ 714375 h 2667000"/>
              <a:gd name="connsiteX74" fmla="*/ 2828925 w 3048000"/>
              <a:gd name="connsiteY74" fmla="*/ 657225 h 2667000"/>
              <a:gd name="connsiteX75" fmla="*/ 2781300 w 3048000"/>
              <a:gd name="connsiteY75" fmla="*/ 581025 h 2667000"/>
              <a:gd name="connsiteX76" fmla="*/ 2686050 w 3048000"/>
              <a:gd name="connsiteY76" fmla="*/ 504825 h 2667000"/>
              <a:gd name="connsiteX77" fmla="*/ 2552700 w 3048000"/>
              <a:gd name="connsiteY77" fmla="*/ 400050 h 2667000"/>
              <a:gd name="connsiteX78" fmla="*/ 2466975 w 3048000"/>
              <a:gd name="connsiteY78" fmla="*/ 342900 h 2667000"/>
              <a:gd name="connsiteX79" fmla="*/ 2266950 w 3048000"/>
              <a:gd name="connsiteY79" fmla="*/ 238125 h 2667000"/>
              <a:gd name="connsiteX80" fmla="*/ 2190750 w 3048000"/>
              <a:gd name="connsiteY80" fmla="*/ 200025 h 2667000"/>
              <a:gd name="connsiteX81" fmla="*/ 2057400 w 3048000"/>
              <a:gd name="connsiteY81" fmla="*/ 152400 h 2667000"/>
              <a:gd name="connsiteX82" fmla="*/ 1924050 w 3048000"/>
              <a:gd name="connsiteY82" fmla="*/ 95250 h 2667000"/>
              <a:gd name="connsiteX83" fmla="*/ 1866900 w 3048000"/>
              <a:gd name="connsiteY83" fmla="*/ 76200 h 2667000"/>
              <a:gd name="connsiteX84" fmla="*/ 1790700 w 3048000"/>
              <a:gd name="connsiteY84" fmla="*/ 47625 h 2667000"/>
              <a:gd name="connsiteX85" fmla="*/ 1704975 w 3048000"/>
              <a:gd name="connsiteY85" fmla="*/ 38100 h 2667000"/>
              <a:gd name="connsiteX86" fmla="*/ 1657350 w 3048000"/>
              <a:gd name="connsiteY86" fmla="*/ 28575 h 2667000"/>
              <a:gd name="connsiteX87" fmla="*/ 1619250 w 3048000"/>
              <a:gd name="connsiteY87" fmla="*/ 19050 h 2667000"/>
              <a:gd name="connsiteX88" fmla="*/ 1495425 w 3048000"/>
              <a:gd name="connsiteY88" fmla="*/ 9525 h 2667000"/>
              <a:gd name="connsiteX89" fmla="*/ 1400175 w 3048000"/>
              <a:gd name="connsiteY89" fmla="*/ 0 h 2667000"/>
              <a:gd name="connsiteX90" fmla="*/ 1028700 w 3048000"/>
              <a:gd name="connsiteY90" fmla="*/ 9525 h 2667000"/>
              <a:gd name="connsiteX91" fmla="*/ 838200 w 3048000"/>
              <a:gd name="connsiteY91" fmla="*/ 28575 h 2667000"/>
              <a:gd name="connsiteX92" fmla="*/ 723900 w 3048000"/>
              <a:gd name="connsiteY92" fmla="*/ 47625 h 2667000"/>
              <a:gd name="connsiteX93" fmla="*/ 695325 w 3048000"/>
              <a:gd name="connsiteY93" fmla="*/ 57150 h 2667000"/>
              <a:gd name="connsiteX94" fmla="*/ 657225 w 3048000"/>
              <a:gd name="connsiteY94" fmla="*/ 66675 h 2667000"/>
              <a:gd name="connsiteX95" fmla="*/ 619125 w 3048000"/>
              <a:gd name="connsiteY95" fmla="*/ 85725 h 2667000"/>
              <a:gd name="connsiteX96" fmla="*/ 542925 w 3048000"/>
              <a:gd name="connsiteY96" fmla="*/ 104775 h 2667000"/>
              <a:gd name="connsiteX97" fmla="*/ 476250 w 3048000"/>
              <a:gd name="connsiteY97" fmla="*/ 142875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48000" h="2667000">
                <a:moveTo>
                  <a:pt x="476250" y="142875"/>
                </a:moveTo>
                <a:lnTo>
                  <a:pt x="476250" y="142875"/>
                </a:lnTo>
                <a:cubicBezTo>
                  <a:pt x="454025" y="177800"/>
                  <a:pt x="435435" y="215324"/>
                  <a:pt x="409575" y="247650"/>
                </a:cubicBezTo>
                <a:cubicBezTo>
                  <a:pt x="396875" y="263525"/>
                  <a:pt x="381719" y="277714"/>
                  <a:pt x="371475" y="295275"/>
                </a:cubicBezTo>
                <a:cubicBezTo>
                  <a:pt x="359291" y="316161"/>
                  <a:pt x="353714" y="340323"/>
                  <a:pt x="342900" y="361950"/>
                </a:cubicBezTo>
                <a:cubicBezTo>
                  <a:pt x="299282" y="449187"/>
                  <a:pt x="352699" y="304116"/>
                  <a:pt x="295275" y="447675"/>
                </a:cubicBezTo>
                <a:cubicBezTo>
                  <a:pt x="284088" y="475641"/>
                  <a:pt x="277617" y="505327"/>
                  <a:pt x="266700" y="533400"/>
                </a:cubicBezTo>
                <a:cubicBezTo>
                  <a:pt x="255366" y="562544"/>
                  <a:pt x="241300" y="590550"/>
                  <a:pt x="228600" y="619125"/>
                </a:cubicBezTo>
                <a:cubicBezTo>
                  <a:pt x="222250" y="650875"/>
                  <a:pt x="220246" y="683814"/>
                  <a:pt x="209550" y="714375"/>
                </a:cubicBezTo>
                <a:cubicBezTo>
                  <a:pt x="171902" y="821941"/>
                  <a:pt x="166620" y="778100"/>
                  <a:pt x="142875" y="857250"/>
                </a:cubicBezTo>
                <a:cubicBezTo>
                  <a:pt x="138223" y="872757"/>
                  <a:pt x="138002" y="889368"/>
                  <a:pt x="133350" y="904875"/>
                </a:cubicBezTo>
                <a:cubicBezTo>
                  <a:pt x="128437" y="921252"/>
                  <a:pt x="120143" y="936432"/>
                  <a:pt x="114300" y="952500"/>
                </a:cubicBezTo>
                <a:cubicBezTo>
                  <a:pt x="71586" y="1069964"/>
                  <a:pt x="122448" y="946188"/>
                  <a:pt x="66675" y="1076325"/>
                </a:cubicBezTo>
                <a:cubicBezTo>
                  <a:pt x="64980" y="1084801"/>
                  <a:pt x="52669" y="1150280"/>
                  <a:pt x="47625" y="1162050"/>
                </a:cubicBezTo>
                <a:cubicBezTo>
                  <a:pt x="43116" y="1172572"/>
                  <a:pt x="34925" y="1181100"/>
                  <a:pt x="28575" y="1190625"/>
                </a:cubicBezTo>
                <a:cubicBezTo>
                  <a:pt x="5346" y="1283543"/>
                  <a:pt x="33710" y="1167519"/>
                  <a:pt x="9525" y="1276350"/>
                </a:cubicBezTo>
                <a:cubicBezTo>
                  <a:pt x="6685" y="1289129"/>
                  <a:pt x="3175" y="1301750"/>
                  <a:pt x="0" y="1314450"/>
                </a:cubicBezTo>
                <a:cubicBezTo>
                  <a:pt x="5652" y="1455752"/>
                  <a:pt x="-2405" y="1502448"/>
                  <a:pt x="19050" y="1609725"/>
                </a:cubicBezTo>
                <a:cubicBezTo>
                  <a:pt x="21617" y="1622562"/>
                  <a:pt x="23978" y="1635568"/>
                  <a:pt x="28575" y="1647825"/>
                </a:cubicBezTo>
                <a:cubicBezTo>
                  <a:pt x="37387" y="1671324"/>
                  <a:pt x="52130" y="1694138"/>
                  <a:pt x="66675" y="1714500"/>
                </a:cubicBezTo>
                <a:cubicBezTo>
                  <a:pt x="75902" y="1727418"/>
                  <a:pt x="88150" y="1738401"/>
                  <a:pt x="95250" y="1752600"/>
                </a:cubicBezTo>
                <a:cubicBezTo>
                  <a:pt x="113709" y="1789517"/>
                  <a:pt x="121639" y="1831507"/>
                  <a:pt x="142875" y="1866900"/>
                </a:cubicBezTo>
                <a:cubicBezTo>
                  <a:pt x="152400" y="1882775"/>
                  <a:pt x="162673" y="1898225"/>
                  <a:pt x="171450" y="1914525"/>
                </a:cubicBezTo>
                <a:cubicBezTo>
                  <a:pt x="184914" y="1939529"/>
                  <a:pt x="195461" y="1966069"/>
                  <a:pt x="209550" y="1990725"/>
                </a:cubicBezTo>
                <a:cubicBezTo>
                  <a:pt x="222250" y="2012950"/>
                  <a:pt x="235393" y="2034928"/>
                  <a:pt x="247650" y="2057400"/>
                </a:cubicBezTo>
                <a:cubicBezTo>
                  <a:pt x="254449" y="2069865"/>
                  <a:pt x="260933" y="2082525"/>
                  <a:pt x="266700" y="2095500"/>
                </a:cubicBezTo>
                <a:cubicBezTo>
                  <a:pt x="273644" y="2111124"/>
                  <a:pt x="277447" y="2128179"/>
                  <a:pt x="285750" y="2143125"/>
                </a:cubicBezTo>
                <a:cubicBezTo>
                  <a:pt x="293460" y="2157002"/>
                  <a:pt x="305098" y="2168307"/>
                  <a:pt x="314325" y="2181225"/>
                </a:cubicBezTo>
                <a:cubicBezTo>
                  <a:pt x="320979" y="2190540"/>
                  <a:pt x="326721" y="2200485"/>
                  <a:pt x="333375" y="2209800"/>
                </a:cubicBezTo>
                <a:cubicBezTo>
                  <a:pt x="342602" y="2222718"/>
                  <a:pt x="352723" y="2234982"/>
                  <a:pt x="361950" y="2247900"/>
                </a:cubicBezTo>
                <a:cubicBezTo>
                  <a:pt x="368604" y="2257215"/>
                  <a:pt x="375880" y="2266236"/>
                  <a:pt x="381000" y="2276475"/>
                </a:cubicBezTo>
                <a:cubicBezTo>
                  <a:pt x="385490" y="2285455"/>
                  <a:pt x="384689" y="2296880"/>
                  <a:pt x="390525" y="2305050"/>
                </a:cubicBezTo>
                <a:cubicBezTo>
                  <a:pt x="400964" y="2319665"/>
                  <a:pt x="417849" y="2328782"/>
                  <a:pt x="428625" y="2343150"/>
                </a:cubicBezTo>
                <a:cubicBezTo>
                  <a:pt x="437144" y="2354509"/>
                  <a:pt x="440150" y="2369209"/>
                  <a:pt x="447675" y="2381250"/>
                </a:cubicBezTo>
                <a:cubicBezTo>
                  <a:pt x="456089" y="2394712"/>
                  <a:pt x="467146" y="2406345"/>
                  <a:pt x="476250" y="2419350"/>
                </a:cubicBezTo>
                <a:cubicBezTo>
                  <a:pt x="489380" y="2438107"/>
                  <a:pt x="492630" y="2469260"/>
                  <a:pt x="514350" y="2476500"/>
                </a:cubicBezTo>
                <a:cubicBezTo>
                  <a:pt x="523875" y="2479675"/>
                  <a:pt x="533945" y="2481535"/>
                  <a:pt x="542925" y="2486025"/>
                </a:cubicBezTo>
                <a:cubicBezTo>
                  <a:pt x="616783" y="2522954"/>
                  <a:pt x="528251" y="2490659"/>
                  <a:pt x="600075" y="2514600"/>
                </a:cubicBezTo>
                <a:cubicBezTo>
                  <a:pt x="632188" y="2562770"/>
                  <a:pt x="601692" y="2529696"/>
                  <a:pt x="647700" y="2552700"/>
                </a:cubicBezTo>
                <a:cubicBezTo>
                  <a:pt x="657939" y="2557820"/>
                  <a:pt x="665814" y="2567101"/>
                  <a:pt x="676275" y="2571750"/>
                </a:cubicBezTo>
                <a:cubicBezTo>
                  <a:pt x="694625" y="2579905"/>
                  <a:pt x="716717" y="2579661"/>
                  <a:pt x="733425" y="2590800"/>
                </a:cubicBezTo>
                <a:cubicBezTo>
                  <a:pt x="742950" y="2597150"/>
                  <a:pt x="751539" y="2605201"/>
                  <a:pt x="762000" y="2609850"/>
                </a:cubicBezTo>
                <a:cubicBezTo>
                  <a:pt x="780350" y="2618005"/>
                  <a:pt x="802442" y="2617761"/>
                  <a:pt x="819150" y="2628900"/>
                </a:cubicBezTo>
                <a:cubicBezTo>
                  <a:pt x="828675" y="2635250"/>
                  <a:pt x="836760" y="2644661"/>
                  <a:pt x="847725" y="2647950"/>
                </a:cubicBezTo>
                <a:cubicBezTo>
                  <a:pt x="869229" y="2654401"/>
                  <a:pt x="891972" y="2656478"/>
                  <a:pt x="914400" y="2657475"/>
                </a:cubicBezTo>
                <a:cubicBezTo>
                  <a:pt x="1034973" y="2662834"/>
                  <a:pt x="1155700" y="2663825"/>
                  <a:pt x="1276350" y="2667000"/>
                </a:cubicBezTo>
                <a:cubicBezTo>
                  <a:pt x="1371600" y="2663825"/>
                  <a:pt x="1466952" y="2662912"/>
                  <a:pt x="1562100" y="2657475"/>
                </a:cubicBezTo>
                <a:cubicBezTo>
                  <a:pt x="1578263" y="2656551"/>
                  <a:pt x="1593756" y="2650612"/>
                  <a:pt x="1609725" y="2647950"/>
                </a:cubicBezTo>
                <a:cubicBezTo>
                  <a:pt x="1631870" y="2644259"/>
                  <a:pt x="1654224" y="2641926"/>
                  <a:pt x="1676400" y="2638425"/>
                </a:cubicBezTo>
                <a:lnTo>
                  <a:pt x="1790700" y="2619375"/>
                </a:lnTo>
                <a:cubicBezTo>
                  <a:pt x="1812925" y="2609850"/>
                  <a:pt x="1836085" y="2602264"/>
                  <a:pt x="1857375" y="2590800"/>
                </a:cubicBezTo>
                <a:cubicBezTo>
                  <a:pt x="1939017" y="2546839"/>
                  <a:pt x="1890520" y="2567941"/>
                  <a:pt x="1943100" y="2524125"/>
                </a:cubicBezTo>
                <a:cubicBezTo>
                  <a:pt x="1960954" y="2509247"/>
                  <a:pt x="2033335" y="2469676"/>
                  <a:pt x="2038350" y="2466975"/>
                </a:cubicBezTo>
                <a:cubicBezTo>
                  <a:pt x="2163431" y="2399624"/>
                  <a:pt x="2019895" y="2485728"/>
                  <a:pt x="2228850" y="2381250"/>
                </a:cubicBezTo>
                <a:cubicBezTo>
                  <a:pt x="2302137" y="2344607"/>
                  <a:pt x="2290038" y="2323153"/>
                  <a:pt x="2371725" y="2276475"/>
                </a:cubicBezTo>
                <a:cubicBezTo>
                  <a:pt x="2393950" y="2263775"/>
                  <a:pt x="2417922" y="2253734"/>
                  <a:pt x="2438400" y="2238375"/>
                </a:cubicBezTo>
                <a:cubicBezTo>
                  <a:pt x="2456361" y="2224905"/>
                  <a:pt x="2469338" y="2205769"/>
                  <a:pt x="2486025" y="2190750"/>
                </a:cubicBezTo>
                <a:cubicBezTo>
                  <a:pt x="2637374" y="2054536"/>
                  <a:pt x="2385565" y="2300735"/>
                  <a:pt x="2609850" y="2076450"/>
                </a:cubicBezTo>
                <a:cubicBezTo>
                  <a:pt x="2628900" y="2057400"/>
                  <a:pt x="2650836" y="2040853"/>
                  <a:pt x="2667000" y="2019300"/>
                </a:cubicBezTo>
                <a:cubicBezTo>
                  <a:pt x="2689586" y="1989186"/>
                  <a:pt x="2696290" y="1976505"/>
                  <a:pt x="2724150" y="1952625"/>
                </a:cubicBezTo>
                <a:cubicBezTo>
                  <a:pt x="2765677" y="1917030"/>
                  <a:pt x="2761913" y="1927450"/>
                  <a:pt x="2809875" y="1895475"/>
                </a:cubicBezTo>
                <a:cubicBezTo>
                  <a:pt x="2823084" y="1886669"/>
                  <a:pt x="2835275" y="1876425"/>
                  <a:pt x="2847975" y="1866900"/>
                </a:cubicBezTo>
                <a:cubicBezTo>
                  <a:pt x="2857500" y="1851025"/>
                  <a:pt x="2865661" y="1834247"/>
                  <a:pt x="2876550" y="1819275"/>
                </a:cubicBezTo>
                <a:cubicBezTo>
                  <a:pt x="2924739" y="1753015"/>
                  <a:pt x="2915442" y="1779988"/>
                  <a:pt x="2952750" y="1724025"/>
                </a:cubicBezTo>
                <a:cubicBezTo>
                  <a:pt x="2963019" y="1708621"/>
                  <a:pt x="2971513" y="1692099"/>
                  <a:pt x="2981325" y="1676400"/>
                </a:cubicBezTo>
                <a:cubicBezTo>
                  <a:pt x="2987392" y="1666692"/>
                  <a:pt x="2994025" y="1657350"/>
                  <a:pt x="3000375" y="1647825"/>
                </a:cubicBezTo>
                <a:cubicBezTo>
                  <a:pt x="3009663" y="1615317"/>
                  <a:pt x="3021384" y="1577095"/>
                  <a:pt x="3028950" y="1543050"/>
                </a:cubicBezTo>
                <a:cubicBezTo>
                  <a:pt x="3053135" y="1434219"/>
                  <a:pt x="3024771" y="1550243"/>
                  <a:pt x="3048000" y="1457325"/>
                </a:cubicBezTo>
                <a:cubicBezTo>
                  <a:pt x="3044825" y="1343025"/>
                  <a:pt x="3043667" y="1228651"/>
                  <a:pt x="3038475" y="1114425"/>
                </a:cubicBezTo>
                <a:cubicBezTo>
                  <a:pt x="3037313" y="1088854"/>
                  <a:pt x="3035411" y="1062994"/>
                  <a:pt x="3028950" y="1038225"/>
                </a:cubicBezTo>
                <a:cubicBezTo>
                  <a:pt x="3016278" y="989649"/>
                  <a:pt x="2997200" y="942975"/>
                  <a:pt x="2981325" y="895350"/>
                </a:cubicBezTo>
                <a:cubicBezTo>
                  <a:pt x="2973552" y="872031"/>
                  <a:pt x="2967463" y="849273"/>
                  <a:pt x="2952750" y="828675"/>
                </a:cubicBezTo>
                <a:cubicBezTo>
                  <a:pt x="2944920" y="817714"/>
                  <a:pt x="2933700" y="809625"/>
                  <a:pt x="2924175" y="800100"/>
                </a:cubicBezTo>
                <a:cubicBezTo>
                  <a:pt x="2888899" y="711909"/>
                  <a:pt x="2927253" y="789660"/>
                  <a:pt x="2867025" y="714375"/>
                </a:cubicBezTo>
                <a:cubicBezTo>
                  <a:pt x="2852722" y="696497"/>
                  <a:pt x="2839164" y="677703"/>
                  <a:pt x="2828925" y="657225"/>
                </a:cubicBezTo>
                <a:cubicBezTo>
                  <a:pt x="2813835" y="627045"/>
                  <a:pt x="2806030" y="605755"/>
                  <a:pt x="2781300" y="581025"/>
                </a:cubicBezTo>
                <a:cubicBezTo>
                  <a:pt x="2669641" y="469366"/>
                  <a:pt x="2771076" y="582766"/>
                  <a:pt x="2686050" y="504825"/>
                </a:cubicBezTo>
                <a:cubicBezTo>
                  <a:pt x="2523224" y="355568"/>
                  <a:pt x="2684412" y="479077"/>
                  <a:pt x="2552700" y="400050"/>
                </a:cubicBezTo>
                <a:cubicBezTo>
                  <a:pt x="2523251" y="382381"/>
                  <a:pt x="2496098" y="361102"/>
                  <a:pt x="2466975" y="342900"/>
                </a:cubicBezTo>
                <a:cubicBezTo>
                  <a:pt x="2404219" y="303677"/>
                  <a:pt x="2331816" y="270558"/>
                  <a:pt x="2266950" y="238125"/>
                </a:cubicBezTo>
                <a:cubicBezTo>
                  <a:pt x="2241550" y="225425"/>
                  <a:pt x="2217494" y="209576"/>
                  <a:pt x="2190750" y="200025"/>
                </a:cubicBezTo>
                <a:cubicBezTo>
                  <a:pt x="2146300" y="184150"/>
                  <a:pt x="2101331" y="169659"/>
                  <a:pt x="2057400" y="152400"/>
                </a:cubicBezTo>
                <a:cubicBezTo>
                  <a:pt x="2012389" y="134717"/>
                  <a:pt x="1969928" y="110543"/>
                  <a:pt x="1924050" y="95250"/>
                </a:cubicBezTo>
                <a:cubicBezTo>
                  <a:pt x="1905000" y="88900"/>
                  <a:pt x="1885811" y="82954"/>
                  <a:pt x="1866900" y="76200"/>
                </a:cubicBezTo>
                <a:cubicBezTo>
                  <a:pt x="1841353" y="67076"/>
                  <a:pt x="1817106" y="53838"/>
                  <a:pt x="1790700" y="47625"/>
                </a:cubicBezTo>
                <a:cubicBezTo>
                  <a:pt x="1762713" y="41040"/>
                  <a:pt x="1733437" y="42166"/>
                  <a:pt x="1704975" y="38100"/>
                </a:cubicBezTo>
                <a:cubicBezTo>
                  <a:pt x="1688948" y="35810"/>
                  <a:pt x="1673154" y="32087"/>
                  <a:pt x="1657350" y="28575"/>
                </a:cubicBezTo>
                <a:cubicBezTo>
                  <a:pt x="1644571" y="25735"/>
                  <a:pt x="1632251" y="20580"/>
                  <a:pt x="1619250" y="19050"/>
                </a:cubicBezTo>
                <a:cubicBezTo>
                  <a:pt x="1578137" y="14213"/>
                  <a:pt x="1536666" y="13111"/>
                  <a:pt x="1495425" y="9525"/>
                </a:cubicBezTo>
                <a:cubicBezTo>
                  <a:pt x="1463637" y="6761"/>
                  <a:pt x="1431925" y="3175"/>
                  <a:pt x="1400175" y="0"/>
                </a:cubicBezTo>
                <a:lnTo>
                  <a:pt x="1028700" y="9525"/>
                </a:lnTo>
                <a:cubicBezTo>
                  <a:pt x="960793" y="12188"/>
                  <a:pt x="904196" y="20325"/>
                  <a:pt x="838200" y="28575"/>
                </a:cubicBezTo>
                <a:cubicBezTo>
                  <a:pt x="771209" y="50905"/>
                  <a:pt x="851505" y="26357"/>
                  <a:pt x="723900" y="47625"/>
                </a:cubicBezTo>
                <a:cubicBezTo>
                  <a:pt x="713996" y="49276"/>
                  <a:pt x="704979" y="54392"/>
                  <a:pt x="695325" y="57150"/>
                </a:cubicBezTo>
                <a:cubicBezTo>
                  <a:pt x="682738" y="60746"/>
                  <a:pt x="669482" y="62078"/>
                  <a:pt x="657225" y="66675"/>
                </a:cubicBezTo>
                <a:cubicBezTo>
                  <a:pt x="643930" y="71661"/>
                  <a:pt x="632595" y="81235"/>
                  <a:pt x="619125" y="85725"/>
                </a:cubicBezTo>
                <a:cubicBezTo>
                  <a:pt x="594287" y="94004"/>
                  <a:pt x="542925" y="104775"/>
                  <a:pt x="542925" y="104775"/>
                </a:cubicBezTo>
                <a:cubicBezTo>
                  <a:pt x="508443" y="127763"/>
                  <a:pt x="487362" y="136525"/>
                  <a:pt x="476250" y="142875"/>
                </a:cubicBezTo>
                <a:close/>
              </a:path>
            </a:pathLst>
          </a:custGeom>
          <a:noFill/>
        </p:spPr>
        <p:txBody>
          <a:bodyPr wrap="square" lIns="19043" tIns="19043" rIns="19043" bIns="19043" rtlCol="0" anchor="ctr" anchorCtr="1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prstClr val="black"/>
              </a:solidFill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50" name="矩形 249"/>
          <p:cNvSpPr/>
          <p:nvPr/>
        </p:nvSpPr>
        <p:spPr>
          <a:xfrm>
            <a:off x="6192799" y="3187205"/>
            <a:ext cx="957042" cy="5793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Switch module</a:t>
            </a:r>
          </a:p>
        </p:txBody>
      </p:sp>
      <p:sp>
        <p:nvSpPr>
          <p:cNvPr id="251" name="圆角矩形 250"/>
          <p:cNvSpPr/>
          <p:nvPr/>
        </p:nvSpPr>
        <p:spPr>
          <a:xfrm>
            <a:off x="6163105" y="3553395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5912341" y="2944638"/>
            <a:ext cx="4521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CTE0.B.I1</a:t>
            </a:r>
          </a:p>
        </p:txBody>
      </p:sp>
      <p:sp>
        <p:nvSpPr>
          <p:cNvPr id="255" name="文本框 254"/>
          <p:cNvSpPr txBox="1"/>
          <p:nvPr/>
        </p:nvSpPr>
        <p:spPr>
          <a:xfrm>
            <a:off x="7014696" y="2944638"/>
            <a:ext cx="4521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CTE0.B.I3</a:t>
            </a:r>
          </a:p>
        </p:txBody>
      </p:sp>
      <p:sp>
        <p:nvSpPr>
          <p:cNvPr id="256" name="文本框 255"/>
          <p:cNvSpPr txBox="1"/>
          <p:nvPr/>
        </p:nvSpPr>
        <p:spPr>
          <a:xfrm>
            <a:off x="6023219" y="3859009"/>
            <a:ext cx="440125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CTE0.B.P0</a:t>
            </a:r>
          </a:p>
        </p:txBody>
      </p:sp>
      <p:sp>
        <p:nvSpPr>
          <p:cNvPr id="257" name="文本框 256"/>
          <p:cNvSpPr txBox="1"/>
          <p:nvPr/>
        </p:nvSpPr>
        <p:spPr>
          <a:xfrm>
            <a:off x="6806398" y="3856112"/>
            <a:ext cx="440125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CTE0.B.P1</a:t>
            </a:r>
          </a:p>
        </p:txBody>
      </p:sp>
      <p:sp>
        <p:nvSpPr>
          <p:cNvPr id="258" name="圆角矩形 257"/>
          <p:cNvSpPr/>
          <p:nvPr/>
        </p:nvSpPr>
        <p:spPr>
          <a:xfrm>
            <a:off x="6161822" y="3400582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9" name="圆角矩形 258"/>
          <p:cNvSpPr/>
          <p:nvPr/>
        </p:nvSpPr>
        <p:spPr>
          <a:xfrm>
            <a:off x="6161822" y="3251560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0" name="圆角矩形 259"/>
          <p:cNvSpPr/>
          <p:nvPr/>
        </p:nvSpPr>
        <p:spPr>
          <a:xfrm>
            <a:off x="6967622" y="3129313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1" name="圆角矩形 260"/>
          <p:cNvSpPr/>
          <p:nvPr/>
        </p:nvSpPr>
        <p:spPr>
          <a:xfrm>
            <a:off x="6614953" y="3129313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2" name="圆角矩形 261"/>
          <p:cNvSpPr/>
          <p:nvPr/>
        </p:nvSpPr>
        <p:spPr>
          <a:xfrm>
            <a:off x="6312064" y="3130864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3" name="圆角矩形 262"/>
          <p:cNvSpPr/>
          <p:nvPr/>
        </p:nvSpPr>
        <p:spPr>
          <a:xfrm>
            <a:off x="6701717" y="3690409"/>
            <a:ext cx="106537" cy="1095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4" name="圆角矩形 263"/>
          <p:cNvSpPr/>
          <p:nvPr/>
        </p:nvSpPr>
        <p:spPr>
          <a:xfrm>
            <a:off x="6451939" y="3694586"/>
            <a:ext cx="106537" cy="1095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5" name="圆角矩形 264"/>
          <p:cNvSpPr/>
          <p:nvPr/>
        </p:nvSpPr>
        <p:spPr>
          <a:xfrm>
            <a:off x="7093041" y="3402883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6" name="矩形 265"/>
          <p:cNvSpPr/>
          <p:nvPr/>
        </p:nvSpPr>
        <p:spPr>
          <a:xfrm>
            <a:off x="7577482" y="3214230"/>
            <a:ext cx="580304" cy="421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SW</a:t>
            </a:r>
            <a:endParaRPr lang="en-US" altLang="zh-CN" sz="1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7" name="矩形 266"/>
          <p:cNvSpPr/>
          <p:nvPr/>
        </p:nvSpPr>
        <p:spPr>
          <a:xfrm>
            <a:off x="8099019" y="3402935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8" name="矩形 267"/>
          <p:cNvSpPr/>
          <p:nvPr/>
        </p:nvSpPr>
        <p:spPr>
          <a:xfrm>
            <a:off x="7665374" y="3156455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9" name="矩形 268"/>
          <p:cNvSpPr/>
          <p:nvPr/>
        </p:nvSpPr>
        <p:spPr>
          <a:xfrm>
            <a:off x="7825325" y="3154116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7978919" y="3154116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1" name="矩形 270"/>
          <p:cNvSpPr/>
          <p:nvPr/>
        </p:nvSpPr>
        <p:spPr>
          <a:xfrm>
            <a:off x="7845689" y="3592831"/>
            <a:ext cx="104584" cy="10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2" name="矩形 271"/>
          <p:cNvSpPr/>
          <p:nvPr/>
        </p:nvSpPr>
        <p:spPr>
          <a:xfrm>
            <a:off x="7543597" y="3402935"/>
            <a:ext cx="104584" cy="1076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3" name="矩形 272"/>
          <p:cNvSpPr/>
          <p:nvPr/>
        </p:nvSpPr>
        <p:spPr>
          <a:xfrm>
            <a:off x="8315581" y="3324784"/>
            <a:ext cx="437649" cy="260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BMC</a:t>
            </a:r>
            <a:endParaRPr lang="en-US" altLang="zh-CN" sz="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888843" y="4393947"/>
            <a:ext cx="853853" cy="3584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Storage B</a:t>
            </a:r>
            <a:endParaRPr lang="en-US" altLang="zh-CN" sz="9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87" name="直接连接符 86"/>
          <p:cNvCxnSpPr/>
          <p:nvPr/>
        </p:nvCxnSpPr>
        <p:spPr>
          <a:xfrm flipV="1">
            <a:off x="4411191" y="4533058"/>
            <a:ext cx="477651" cy="2102"/>
          </a:xfrm>
          <a:prstGeom prst="line">
            <a:avLst/>
          </a:prstGeom>
          <a:ln w="28575">
            <a:solidFill>
              <a:srgbClr val="FCD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557339" y="4396050"/>
            <a:ext cx="853853" cy="3584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</a:rPr>
              <a:t>Storage A</a:t>
            </a:r>
            <a:endParaRPr lang="en-US" altLang="zh-CN" sz="9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 flipV="1">
            <a:off x="4414189" y="4633484"/>
            <a:ext cx="477651" cy="2102"/>
          </a:xfrm>
          <a:prstGeom prst="line">
            <a:avLst/>
          </a:prstGeom>
          <a:ln w="28575">
            <a:solidFill>
              <a:srgbClr val="FCD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3382384" y="4784993"/>
            <a:ext cx="444004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CTE0.A.P2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eth-hns8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4841149" y="4804890"/>
            <a:ext cx="484138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CTE0.B.P2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7" name="文本框 206"/>
          <p:cNvSpPr txBox="1"/>
          <p:nvPr/>
        </p:nvSpPr>
        <p:spPr>
          <a:xfrm>
            <a:off x="3210367" y="4010050"/>
            <a:ext cx="414920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CTE0.A.I0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eth-hns3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9" name="文本框 208"/>
          <p:cNvSpPr txBox="1"/>
          <p:nvPr/>
        </p:nvSpPr>
        <p:spPr>
          <a:xfrm>
            <a:off x="2874149" y="4264509"/>
            <a:ext cx="639829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CTE0.A.MGMT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eth-hns3.2910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11" name="直接连接符 210"/>
          <p:cNvCxnSpPr>
            <a:stCxn id="274" idx="0"/>
            <a:endCxn id="209" idx="3"/>
          </p:cNvCxnSpPr>
          <p:nvPr/>
        </p:nvCxnSpPr>
        <p:spPr>
          <a:xfrm flipH="1">
            <a:off x="3513978" y="4336168"/>
            <a:ext cx="127949" cy="69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文本框 224"/>
          <p:cNvSpPr txBox="1"/>
          <p:nvPr/>
        </p:nvSpPr>
        <p:spPr>
          <a:xfrm>
            <a:off x="5696819" y="4175275"/>
            <a:ext cx="578138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CTE0.B.MGMT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4" name="文本框 233"/>
          <p:cNvSpPr txBox="1"/>
          <p:nvPr/>
        </p:nvSpPr>
        <p:spPr>
          <a:xfrm>
            <a:off x="5645117" y="4032441"/>
            <a:ext cx="411042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CTE0.B.I0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37" name="直接连接符 236"/>
          <p:cNvCxnSpPr>
            <a:stCxn id="225" idx="1"/>
            <a:endCxn id="286" idx="0"/>
          </p:cNvCxnSpPr>
          <p:nvPr/>
        </p:nvCxnSpPr>
        <p:spPr>
          <a:xfrm flipH="1">
            <a:off x="5618357" y="4245780"/>
            <a:ext cx="78462" cy="90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圆角矩形 273"/>
          <p:cNvSpPr/>
          <p:nvPr/>
        </p:nvSpPr>
        <p:spPr>
          <a:xfrm>
            <a:off x="3588658" y="4336168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5" name="圆角矩形 274"/>
          <p:cNvSpPr/>
          <p:nvPr/>
        </p:nvSpPr>
        <p:spPr>
          <a:xfrm>
            <a:off x="3844187" y="4331297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6" name="圆角矩形 275"/>
          <p:cNvSpPr/>
          <p:nvPr/>
        </p:nvSpPr>
        <p:spPr>
          <a:xfrm>
            <a:off x="4045385" y="4336168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7" name="圆角矩形 276"/>
          <p:cNvSpPr/>
          <p:nvPr/>
        </p:nvSpPr>
        <p:spPr>
          <a:xfrm>
            <a:off x="4243242" y="4336168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8" name="圆角矩形 277"/>
          <p:cNvSpPr/>
          <p:nvPr/>
        </p:nvSpPr>
        <p:spPr>
          <a:xfrm>
            <a:off x="4953641" y="4336168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9" name="圆角矩形 278"/>
          <p:cNvSpPr/>
          <p:nvPr/>
        </p:nvSpPr>
        <p:spPr>
          <a:xfrm>
            <a:off x="5154164" y="4336168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0" name="圆角矩形 279"/>
          <p:cNvSpPr/>
          <p:nvPr/>
        </p:nvSpPr>
        <p:spPr>
          <a:xfrm>
            <a:off x="5363645" y="4336168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2" name="圆角矩形 281"/>
          <p:cNvSpPr/>
          <p:nvPr/>
        </p:nvSpPr>
        <p:spPr>
          <a:xfrm>
            <a:off x="3817741" y="4704855"/>
            <a:ext cx="106537" cy="1095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4" name="圆角矩形 283"/>
          <p:cNvSpPr/>
          <p:nvPr/>
        </p:nvSpPr>
        <p:spPr>
          <a:xfrm>
            <a:off x="5269659" y="4704855"/>
            <a:ext cx="106537" cy="1095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6" name="圆角矩形 285"/>
          <p:cNvSpPr/>
          <p:nvPr/>
        </p:nvSpPr>
        <p:spPr>
          <a:xfrm>
            <a:off x="5565088" y="4336168"/>
            <a:ext cx="106537" cy="109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3666406" y="4029190"/>
            <a:ext cx="456412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CTE0.A.I4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eth-hns9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4084945" y="4031344"/>
            <a:ext cx="488404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CTE0.A.I6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eth-hns15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4" name="文本框 193"/>
          <p:cNvSpPr txBox="1"/>
          <p:nvPr/>
        </p:nvSpPr>
        <p:spPr>
          <a:xfrm>
            <a:off x="4772834" y="4170823"/>
            <a:ext cx="411042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CTE0.B.I4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5206429" y="4171568"/>
            <a:ext cx="411042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CTE0.B.I6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0" name="文本框 239"/>
          <p:cNvSpPr txBox="1"/>
          <p:nvPr/>
        </p:nvSpPr>
        <p:spPr>
          <a:xfrm>
            <a:off x="4984829" y="3938937"/>
            <a:ext cx="4521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CTE0.B.I5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3875430" y="3753411"/>
            <a:ext cx="444004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CTE0.A.I5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eth-hns13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383" name="直接连接符 382"/>
          <p:cNvCxnSpPr>
            <a:stCxn id="221" idx="1"/>
            <a:endCxn id="224" idx="3"/>
          </p:cNvCxnSpPr>
          <p:nvPr/>
        </p:nvCxnSpPr>
        <p:spPr>
          <a:xfrm flipH="1">
            <a:off x="1685549" y="3478682"/>
            <a:ext cx="228620" cy="3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肘形连接符 392"/>
          <p:cNvCxnSpPr>
            <a:stCxn id="206" idx="2"/>
            <a:endCxn id="239" idx="0"/>
          </p:cNvCxnSpPr>
          <p:nvPr/>
        </p:nvCxnSpPr>
        <p:spPr>
          <a:xfrm rot="5400000">
            <a:off x="858696" y="2297681"/>
            <a:ext cx="1221991" cy="540161"/>
          </a:xfrm>
          <a:prstGeom prst="bentConnector3">
            <a:avLst>
              <a:gd name="adj1" fmla="val 13985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肘形连接符 396"/>
          <p:cNvCxnSpPr>
            <a:stCxn id="80" idx="3"/>
            <a:endCxn id="274" idx="0"/>
          </p:cNvCxnSpPr>
          <p:nvPr/>
        </p:nvCxnSpPr>
        <p:spPr>
          <a:xfrm>
            <a:off x="2978825" y="3608169"/>
            <a:ext cx="663103" cy="727998"/>
          </a:xfrm>
          <a:prstGeom prst="bentConnector2">
            <a:avLst/>
          </a:prstGeom>
          <a:ln w="31750">
            <a:solidFill>
              <a:srgbClr val="41BF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肘形连接符 398"/>
          <p:cNvCxnSpPr>
            <a:stCxn id="241" idx="0"/>
            <a:endCxn id="335" idx="2"/>
          </p:cNvCxnSpPr>
          <p:nvPr/>
        </p:nvCxnSpPr>
        <p:spPr>
          <a:xfrm rot="5400000" flipH="1" flipV="1">
            <a:off x="2109278" y="1216251"/>
            <a:ext cx="1210451" cy="2709883"/>
          </a:xfrm>
          <a:prstGeom prst="bentConnector3">
            <a:avLst>
              <a:gd name="adj1" fmla="val 82217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肘形连接符 403"/>
          <p:cNvCxnSpPr>
            <a:stCxn id="244" idx="0"/>
            <a:endCxn id="349" idx="2"/>
          </p:cNvCxnSpPr>
          <p:nvPr/>
        </p:nvCxnSpPr>
        <p:spPr>
          <a:xfrm rot="5400000" flipH="1" flipV="1">
            <a:off x="3223580" y="256956"/>
            <a:ext cx="1209038" cy="4629883"/>
          </a:xfrm>
          <a:prstGeom prst="bentConnector3">
            <a:avLst>
              <a:gd name="adj1" fmla="val 78829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肘形连接符 409"/>
          <p:cNvCxnSpPr>
            <a:stCxn id="336" idx="2"/>
            <a:endCxn id="269" idx="0"/>
          </p:cNvCxnSpPr>
          <p:nvPr/>
        </p:nvCxnSpPr>
        <p:spPr>
          <a:xfrm rot="16200000" flipH="1">
            <a:off x="5469231" y="745730"/>
            <a:ext cx="1188149" cy="3628620"/>
          </a:xfrm>
          <a:prstGeom prst="bentConnector3">
            <a:avLst>
              <a:gd name="adj1" fmla="val 17771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肘形连接符 423"/>
          <p:cNvCxnSpPr>
            <a:stCxn id="350" idx="2"/>
            <a:endCxn id="270" idx="0"/>
          </p:cNvCxnSpPr>
          <p:nvPr/>
        </p:nvCxnSpPr>
        <p:spPr>
          <a:xfrm rot="16200000" flipH="1">
            <a:off x="6583533" y="1706437"/>
            <a:ext cx="1186736" cy="1708620"/>
          </a:xfrm>
          <a:prstGeom prst="bentConnector3">
            <a:avLst>
              <a:gd name="adj1" fmla="val 21868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肘形连接符 473"/>
          <p:cNvCxnSpPr>
            <a:stCxn id="105" idx="2"/>
            <a:endCxn id="275" idx="0"/>
          </p:cNvCxnSpPr>
          <p:nvPr/>
        </p:nvCxnSpPr>
        <p:spPr>
          <a:xfrm rot="16200000" flipH="1">
            <a:off x="1981540" y="2415380"/>
            <a:ext cx="2403064" cy="1428769"/>
          </a:xfrm>
          <a:prstGeom prst="bentConnector3">
            <a:avLst>
              <a:gd name="adj1" fmla="val 14149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肘形连接符 513"/>
          <p:cNvCxnSpPr>
            <a:stCxn id="251" idx="1"/>
            <a:endCxn id="286" idx="0"/>
          </p:cNvCxnSpPr>
          <p:nvPr/>
        </p:nvCxnSpPr>
        <p:spPr>
          <a:xfrm rot="10800000" flipV="1">
            <a:off x="5618358" y="3608169"/>
            <a:ext cx="544747" cy="727998"/>
          </a:xfrm>
          <a:prstGeom prst="bentConnector2">
            <a:avLst/>
          </a:prstGeom>
          <a:ln w="31750">
            <a:solidFill>
              <a:srgbClr val="41BF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直接连接符 536"/>
          <p:cNvCxnSpPr>
            <a:stCxn id="265" idx="3"/>
            <a:endCxn id="272" idx="1"/>
          </p:cNvCxnSpPr>
          <p:nvPr/>
        </p:nvCxnSpPr>
        <p:spPr>
          <a:xfrm flipV="1">
            <a:off x="7199577" y="3456755"/>
            <a:ext cx="344020" cy="9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直接连接符 538"/>
          <p:cNvCxnSpPr>
            <a:stCxn id="267" idx="3"/>
            <a:endCxn id="273" idx="1"/>
          </p:cNvCxnSpPr>
          <p:nvPr/>
        </p:nvCxnSpPr>
        <p:spPr>
          <a:xfrm flipV="1">
            <a:off x="8203603" y="3455140"/>
            <a:ext cx="111978" cy="161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1" name="直接连接符 540"/>
          <p:cNvCxnSpPr>
            <a:stCxn id="77" idx="3"/>
            <a:endCxn id="248" idx="1"/>
          </p:cNvCxnSpPr>
          <p:nvPr/>
        </p:nvCxnSpPr>
        <p:spPr>
          <a:xfrm>
            <a:off x="917161" y="3477854"/>
            <a:ext cx="108382" cy="120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直接连接符 545"/>
          <p:cNvCxnSpPr>
            <a:stCxn id="245" idx="2"/>
          </p:cNvCxnSpPr>
          <p:nvPr/>
        </p:nvCxnSpPr>
        <p:spPr>
          <a:xfrm>
            <a:off x="1331668" y="3696363"/>
            <a:ext cx="0" cy="1621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文本框 549"/>
          <p:cNvSpPr txBox="1"/>
          <p:nvPr/>
        </p:nvSpPr>
        <p:spPr>
          <a:xfrm>
            <a:off x="453128" y="4557290"/>
            <a:ext cx="825426" cy="276891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Controller A</a:t>
            </a:r>
          </a:p>
        </p:txBody>
      </p:sp>
      <p:cxnSp>
        <p:nvCxnSpPr>
          <p:cNvPr id="552" name="直接连接符 551"/>
          <p:cNvCxnSpPr>
            <a:stCxn id="220" idx="2"/>
          </p:cNvCxnSpPr>
          <p:nvPr/>
        </p:nvCxnSpPr>
        <p:spPr>
          <a:xfrm flipH="1">
            <a:off x="2292611" y="3830955"/>
            <a:ext cx="1" cy="1486654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" name="直接连接符 552"/>
          <p:cNvCxnSpPr>
            <a:stCxn id="219" idx="2"/>
          </p:cNvCxnSpPr>
          <p:nvPr/>
        </p:nvCxnSpPr>
        <p:spPr>
          <a:xfrm>
            <a:off x="2532991" y="3827655"/>
            <a:ext cx="205" cy="1489955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5" name="直接连接符 554"/>
          <p:cNvCxnSpPr>
            <a:stCxn id="264" idx="2"/>
          </p:cNvCxnSpPr>
          <p:nvPr/>
        </p:nvCxnSpPr>
        <p:spPr>
          <a:xfrm flipH="1">
            <a:off x="6503059" y="3804137"/>
            <a:ext cx="2148" cy="148313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7" name="直接连接符 556"/>
          <p:cNvCxnSpPr>
            <a:stCxn id="263" idx="2"/>
          </p:cNvCxnSpPr>
          <p:nvPr/>
        </p:nvCxnSpPr>
        <p:spPr>
          <a:xfrm flipH="1">
            <a:off x="6754985" y="3799959"/>
            <a:ext cx="1" cy="1487309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直接连接符 560"/>
          <p:cNvCxnSpPr>
            <a:stCxn id="271" idx="2"/>
          </p:cNvCxnSpPr>
          <p:nvPr/>
        </p:nvCxnSpPr>
        <p:spPr>
          <a:xfrm>
            <a:off x="7897980" y="3700474"/>
            <a:ext cx="0" cy="1617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直接连接符 563"/>
          <p:cNvCxnSpPr>
            <a:stCxn id="282" idx="2"/>
          </p:cNvCxnSpPr>
          <p:nvPr/>
        </p:nvCxnSpPr>
        <p:spPr>
          <a:xfrm flipH="1">
            <a:off x="3868718" y="4814405"/>
            <a:ext cx="2291" cy="51780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直接连接符 565"/>
          <p:cNvCxnSpPr>
            <a:stCxn id="284" idx="2"/>
          </p:cNvCxnSpPr>
          <p:nvPr/>
        </p:nvCxnSpPr>
        <p:spPr>
          <a:xfrm flipH="1">
            <a:off x="5321511" y="4814404"/>
            <a:ext cx="1417" cy="530739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文本框 567"/>
          <p:cNvSpPr txBox="1"/>
          <p:nvPr/>
        </p:nvSpPr>
        <p:spPr>
          <a:xfrm>
            <a:off x="1184406" y="3704661"/>
            <a:ext cx="287925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 err="1">
                <a:solidFill>
                  <a:prstClr val="black"/>
                </a:solidFill>
                <a:latin typeface="Arial" panose="020B0604020202020204" pitchFamily="34" charset="0"/>
              </a:rPr>
              <a:t>mgmt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69" name="文本框 568"/>
          <p:cNvSpPr txBox="1"/>
          <p:nvPr/>
        </p:nvSpPr>
        <p:spPr>
          <a:xfrm>
            <a:off x="7765753" y="3705675"/>
            <a:ext cx="287925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 err="1">
                <a:solidFill>
                  <a:prstClr val="black"/>
                </a:solidFill>
                <a:latin typeface="Arial" panose="020B0604020202020204" pitchFamily="34" charset="0"/>
              </a:rPr>
              <a:t>mgmt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658730" y="2895011"/>
            <a:ext cx="456412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CTE0.A.I1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eth-hns1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2211862" y="2895011"/>
            <a:ext cx="456412" cy="28201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4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CTE0.A.I2</a:t>
            </a:r>
          </a:p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eth-hns5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6994735" y="3586857"/>
            <a:ext cx="465330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CTE0.B.I10</a:t>
            </a:r>
          </a:p>
        </p:txBody>
      </p:sp>
      <p:sp>
        <p:nvSpPr>
          <p:cNvPr id="570" name="文本框 569"/>
          <p:cNvSpPr txBox="1"/>
          <p:nvPr/>
        </p:nvSpPr>
        <p:spPr>
          <a:xfrm>
            <a:off x="4413032" y="4389292"/>
            <a:ext cx="42868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eth-hns0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71" name="文本框 570"/>
          <p:cNvSpPr txBox="1"/>
          <p:nvPr/>
        </p:nvSpPr>
        <p:spPr>
          <a:xfrm>
            <a:off x="4418253" y="4639815"/>
            <a:ext cx="42868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0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eth-hns2</a:t>
            </a:r>
            <a:endParaRPr lang="en-US" altLang="zh-CN" sz="600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73" name="椭圆 572"/>
          <p:cNvSpPr/>
          <p:nvPr/>
        </p:nvSpPr>
        <p:spPr>
          <a:xfrm rot="5400000">
            <a:off x="2332352" y="4919503"/>
            <a:ext cx="179252" cy="5149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FF0000"/>
                </a:solidFill>
                <a:latin typeface="Arial" panose="020B0604020202020204" pitchFamily="34" charset="0"/>
              </a:rPr>
              <a:t>bond1/4</a:t>
            </a:r>
            <a:endParaRPr lang="en-US" altLang="zh-CN" sz="7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74" name="椭圆 573"/>
          <p:cNvSpPr/>
          <p:nvPr/>
        </p:nvSpPr>
        <p:spPr>
          <a:xfrm rot="5400000">
            <a:off x="6533176" y="4919504"/>
            <a:ext cx="179252" cy="5149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FF0000"/>
                </a:solidFill>
                <a:latin typeface="Arial" panose="020B0604020202020204" pitchFamily="34" charset="0"/>
              </a:rPr>
              <a:t>bond1/4</a:t>
            </a:r>
            <a:endParaRPr lang="en-US" altLang="zh-CN" sz="7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76" name="直接连接符 575"/>
          <p:cNvCxnSpPr/>
          <p:nvPr/>
        </p:nvCxnSpPr>
        <p:spPr>
          <a:xfrm>
            <a:off x="2558202" y="5752915"/>
            <a:ext cx="694921" cy="0"/>
          </a:xfrm>
          <a:prstGeom prst="line">
            <a:avLst/>
          </a:prstGeom>
          <a:ln w="31750">
            <a:solidFill>
              <a:srgbClr val="41BF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直接连接符 576"/>
          <p:cNvCxnSpPr/>
          <p:nvPr/>
        </p:nvCxnSpPr>
        <p:spPr>
          <a:xfrm>
            <a:off x="557024" y="5503012"/>
            <a:ext cx="694921" cy="0"/>
          </a:xfrm>
          <a:prstGeom prst="line">
            <a:avLst/>
          </a:prstGeom>
          <a:ln w="28575">
            <a:solidFill>
              <a:srgbClr val="FCD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8" name="文本框 577"/>
          <p:cNvSpPr txBox="1"/>
          <p:nvPr/>
        </p:nvSpPr>
        <p:spPr>
          <a:xfrm>
            <a:off x="3288383" y="5652928"/>
            <a:ext cx="2057709" cy="199977"/>
          </a:xfrm>
          <a:prstGeom prst="rect">
            <a:avLst/>
          </a:prstGeom>
          <a:noFill/>
        </p:spPr>
        <p:txBody>
          <a:bodyPr wrap="square" lIns="19043" tIns="19043" rIns="19043" bIns="19043" rtlCol="0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25GE, storage management network + service network</a:t>
            </a:r>
          </a:p>
        </p:txBody>
      </p:sp>
      <p:sp>
        <p:nvSpPr>
          <p:cNvPr id="579" name="文本框 578"/>
          <p:cNvSpPr txBox="1"/>
          <p:nvPr/>
        </p:nvSpPr>
        <p:spPr>
          <a:xfrm>
            <a:off x="1276797" y="5403024"/>
            <a:ext cx="1555388" cy="199977"/>
          </a:xfrm>
          <a:prstGeom prst="rect">
            <a:avLst/>
          </a:prstGeom>
          <a:noFill/>
        </p:spPr>
        <p:txBody>
          <a:bodyPr wrap="square" lIns="19043" tIns="19043" rIns="19043" bIns="19043" rtlCol="0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10GE, internal switching network</a:t>
            </a:r>
          </a:p>
        </p:txBody>
      </p:sp>
      <p:cxnSp>
        <p:nvCxnSpPr>
          <p:cNvPr id="580" name="直接连接符 579"/>
          <p:cNvCxnSpPr/>
          <p:nvPr/>
        </p:nvCxnSpPr>
        <p:spPr>
          <a:xfrm>
            <a:off x="557024" y="5752915"/>
            <a:ext cx="6949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1" name="文本框 580"/>
          <p:cNvSpPr txBox="1"/>
          <p:nvPr/>
        </p:nvSpPr>
        <p:spPr>
          <a:xfrm>
            <a:off x="1278239" y="5652928"/>
            <a:ext cx="1190447" cy="199977"/>
          </a:xfrm>
          <a:prstGeom prst="rect">
            <a:avLst/>
          </a:prstGeom>
          <a:noFill/>
        </p:spPr>
        <p:txBody>
          <a:bodyPr wrap="square" lIns="19043" tIns="19043" rIns="19043" bIns="19043" rtlCol="0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GE, management network</a:t>
            </a:r>
          </a:p>
        </p:txBody>
      </p:sp>
      <p:cxnSp>
        <p:nvCxnSpPr>
          <p:cNvPr id="582" name="直接连接符 581"/>
          <p:cNvCxnSpPr/>
          <p:nvPr/>
        </p:nvCxnSpPr>
        <p:spPr>
          <a:xfrm>
            <a:off x="2565031" y="5503012"/>
            <a:ext cx="694921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" name="文本框 582"/>
          <p:cNvSpPr txBox="1"/>
          <p:nvPr/>
        </p:nvSpPr>
        <p:spPr>
          <a:xfrm>
            <a:off x="3272005" y="5403024"/>
            <a:ext cx="1522693" cy="199977"/>
          </a:xfrm>
          <a:prstGeom prst="rect">
            <a:avLst/>
          </a:prstGeom>
          <a:noFill/>
        </p:spPr>
        <p:txBody>
          <a:bodyPr wrap="square" lIns="19043" tIns="19043" rIns="19043" bIns="19043" rtlCol="0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10GE, iSCSI and diskless boot network</a:t>
            </a:r>
          </a:p>
        </p:txBody>
      </p:sp>
      <p:cxnSp>
        <p:nvCxnSpPr>
          <p:cNvPr id="584" name="直接连接符 583"/>
          <p:cNvCxnSpPr/>
          <p:nvPr/>
        </p:nvCxnSpPr>
        <p:spPr>
          <a:xfrm>
            <a:off x="5323661" y="5503012"/>
            <a:ext cx="694921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5" name="文本框 584"/>
          <p:cNvSpPr txBox="1"/>
          <p:nvPr/>
        </p:nvSpPr>
        <p:spPr>
          <a:xfrm>
            <a:off x="6042475" y="5403024"/>
            <a:ext cx="1473022" cy="199977"/>
          </a:xfrm>
          <a:prstGeom prst="rect">
            <a:avLst/>
          </a:prstGeom>
          <a:noFill/>
        </p:spPr>
        <p:txBody>
          <a:bodyPr wrap="square" lIns="19043" tIns="19043" rIns="19043" bIns="19043" rtlCol="0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10GE, connected to the external network</a:t>
            </a:r>
          </a:p>
        </p:txBody>
      </p:sp>
      <p:cxnSp>
        <p:nvCxnSpPr>
          <p:cNvPr id="587" name="直接连接符 586"/>
          <p:cNvCxnSpPr/>
          <p:nvPr/>
        </p:nvCxnSpPr>
        <p:spPr>
          <a:xfrm flipV="1">
            <a:off x="5331201" y="5750258"/>
            <a:ext cx="680739" cy="5314"/>
          </a:xfrm>
          <a:prstGeom prst="line">
            <a:avLst/>
          </a:prstGeom>
          <a:ln w="28575">
            <a:solidFill>
              <a:srgbClr val="FCD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8" name="文本框 587"/>
          <p:cNvSpPr txBox="1"/>
          <p:nvPr/>
        </p:nvSpPr>
        <p:spPr>
          <a:xfrm>
            <a:off x="6047430" y="5652928"/>
            <a:ext cx="1617943" cy="199977"/>
          </a:xfrm>
          <a:prstGeom prst="rect">
            <a:avLst/>
          </a:prstGeom>
          <a:noFill/>
        </p:spPr>
        <p:txBody>
          <a:bodyPr wrap="square" lIns="19043" tIns="19043" rIns="19043" bIns="19043" rtlCol="0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10GE, storage mirroring network</a:t>
            </a:r>
          </a:p>
        </p:txBody>
      </p:sp>
      <p:sp>
        <p:nvSpPr>
          <p:cNvPr id="596" name="文本框 595"/>
          <p:cNvSpPr txBox="1"/>
          <p:nvPr/>
        </p:nvSpPr>
        <p:spPr>
          <a:xfrm>
            <a:off x="7854299" y="5403024"/>
            <a:ext cx="543527" cy="199977"/>
          </a:xfrm>
          <a:prstGeom prst="rect">
            <a:avLst/>
          </a:prstGeom>
          <a:noFill/>
        </p:spPr>
        <p:txBody>
          <a:bodyPr wrap="square" lIns="19043" tIns="19043" rIns="19043" bIns="19043" rtlCol="0" anchor="ctr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Panel port</a:t>
            </a:r>
          </a:p>
        </p:txBody>
      </p:sp>
      <p:sp>
        <p:nvSpPr>
          <p:cNvPr id="597" name="矩形 596"/>
          <p:cNvSpPr/>
          <p:nvPr/>
        </p:nvSpPr>
        <p:spPr>
          <a:xfrm>
            <a:off x="7692901" y="5449192"/>
            <a:ext cx="104584" cy="10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肘形连接符 6"/>
          <p:cNvCxnSpPr>
            <a:stCxn id="25" idx="2"/>
            <a:endCxn id="278" idx="0"/>
          </p:cNvCxnSpPr>
          <p:nvPr/>
        </p:nvCxnSpPr>
        <p:spPr>
          <a:xfrm rot="16200000" flipH="1">
            <a:off x="2462698" y="1791955"/>
            <a:ext cx="2407934" cy="2680490"/>
          </a:xfrm>
          <a:prstGeom prst="bentConnector3">
            <a:avLst>
              <a:gd name="adj1" fmla="val 16973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>
            <a:stCxn id="332" idx="2"/>
            <a:endCxn id="279" idx="0"/>
          </p:cNvCxnSpPr>
          <p:nvPr/>
        </p:nvCxnSpPr>
        <p:spPr>
          <a:xfrm rot="16200000" flipH="1">
            <a:off x="3732396" y="2861131"/>
            <a:ext cx="2398733" cy="551339"/>
          </a:xfrm>
          <a:prstGeom prst="bentConnector3">
            <a:avLst>
              <a:gd name="adj1" fmla="val 13808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连接符 29"/>
          <p:cNvCxnSpPr>
            <a:stCxn id="334" idx="2"/>
            <a:endCxn id="276" idx="0"/>
          </p:cNvCxnSpPr>
          <p:nvPr/>
        </p:nvCxnSpPr>
        <p:spPr>
          <a:xfrm rot="5400000">
            <a:off x="3249140" y="2786948"/>
            <a:ext cx="2398733" cy="699708"/>
          </a:xfrm>
          <a:prstGeom prst="bentConnector3">
            <a:avLst>
              <a:gd name="adj1" fmla="val 21267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stCxn id="107" idx="2"/>
            <a:endCxn id="262" idx="0"/>
          </p:cNvCxnSpPr>
          <p:nvPr/>
        </p:nvCxnSpPr>
        <p:spPr>
          <a:xfrm rot="16200000" flipH="1">
            <a:off x="3890217" y="655748"/>
            <a:ext cx="1202631" cy="3747598"/>
          </a:xfrm>
          <a:prstGeom prst="bentConnector3">
            <a:avLst>
              <a:gd name="adj1" fmla="val 38979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连接符 38"/>
          <p:cNvCxnSpPr/>
          <p:nvPr/>
        </p:nvCxnSpPr>
        <p:spPr>
          <a:xfrm rot="5400000">
            <a:off x="6425713" y="2534026"/>
            <a:ext cx="1190467" cy="112"/>
          </a:xfrm>
          <a:prstGeom prst="bentConnector3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肘形连接符 40"/>
          <p:cNvCxnSpPr>
            <a:stCxn id="347" idx="2"/>
            <a:endCxn id="214" idx="0"/>
          </p:cNvCxnSpPr>
          <p:nvPr/>
        </p:nvCxnSpPr>
        <p:spPr>
          <a:xfrm rot="5400000">
            <a:off x="4362948" y="350414"/>
            <a:ext cx="1217493" cy="4394358"/>
          </a:xfrm>
          <a:prstGeom prst="bentConnector3">
            <a:avLst>
              <a:gd name="adj1" fmla="val 51089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3" name="椭圆 602"/>
          <p:cNvSpPr/>
          <p:nvPr/>
        </p:nvSpPr>
        <p:spPr>
          <a:xfrm rot="5400000">
            <a:off x="2671866" y="1818665"/>
            <a:ext cx="113744" cy="4721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FF0000"/>
                </a:solidFill>
                <a:latin typeface="Arial" panose="020B0604020202020204" pitchFamily="34" charset="0"/>
              </a:rPr>
              <a:t>bond1</a:t>
            </a:r>
            <a:endParaRPr lang="en-US" altLang="zh-CN" sz="7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5" name="肘形连接符 44"/>
          <p:cNvCxnSpPr>
            <a:stCxn id="346" idx="2"/>
            <a:endCxn id="280" idx="0"/>
          </p:cNvCxnSpPr>
          <p:nvPr/>
        </p:nvCxnSpPr>
        <p:spPr>
          <a:xfrm rot="5400000">
            <a:off x="4874641" y="2481121"/>
            <a:ext cx="2397321" cy="1312774"/>
          </a:xfrm>
          <a:prstGeom prst="bentConnector3">
            <a:avLst>
              <a:gd name="adj1" fmla="val 14339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肘形连接符 47"/>
          <p:cNvCxnSpPr>
            <a:stCxn id="348" idx="2"/>
            <a:endCxn id="277" idx="0"/>
          </p:cNvCxnSpPr>
          <p:nvPr/>
        </p:nvCxnSpPr>
        <p:spPr>
          <a:xfrm rot="5400000">
            <a:off x="4385573" y="1849785"/>
            <a:ext cx="2397321" cy="2575443"/>
          </a:xfrm>
          <a:prstGeom prst="bentConnector3">
            <a:avLst>
              <a:gd name="adj1" fmla="val 29820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" name="椭圆 603"/>
          <p:cNvSpPr/>
          <p:nvPr/>
        </p:nvSpPr>
        <p:spPr>
          <a:xfrm rot="5400000">
            <a:off x="7091759" y="1798390"/>
            <a:ext cx="130083" cy="4918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9043" tIns="19043" rIns="19043" bIns="19043" rtlCol="0" anchor="ctr">
            <a:noAutofit/>
          </a:bodyPr>
          <a:lstStyle/>
          <a:p>
            <a:pPr algn="ctr"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FF0000"/>
                </a:solidFill>
                <a:latin typeface="Arial" panose="020B0604020202020204" pitchFamily="34" charset="0"/>
              </a:rPr>
              <a:t>bond1</a:t>
            </a:r>
            <a:endParaRPr lang="en-US" altLang="zh-CN" sz="7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6439728" y="2944638"/>
            <a:ext cx="452146" cy="141009"/>
          </a:xfrm>
          <a:prstGeom prst="rect">
            <a:avLst/>
          </a:prstGeom>
          <a:noFill/>
        </p:spPr>
        <p:txBody>
          <a:bodyPr wrap="square" lIns="19043" tIns="19043" rIns="19043" bIns="19043" rtlCol="0" anchor="ctr" anchorCtr="1">
            <a:noAutofit/>
          </a:bodyPr>
          <a:lstStyle>
            <a:defPPr>
              <a:defRPr lang="zh-CN"/>
            </a:defPPr>
            <a:lvl1pPr>
              <a:lnSpc>
                <a:spcPts val="1100"/>
              </a:lnSpc>
              <a:defRPr sz="1400"/>
            </a:lvl1pPr>
          </a:lstStyle>
          <a:p>
            <a:pPr defTabSz="914034" font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</a:rPr>
              <a:t>CTE0.B.I2</a:t>
            </a:r>
          </a:p>
        </p:txBody>
      </p:sp>
      <p:cxnSp>
        <p:nvCxnSpPr>
          <p:cNvPr id="408" name="肘形连接符 407"/>
          <p:cNvCxnSpPr>
            <a:stCxn id="208" idx="2"/>
            <a:endCxn id="268" idx="0"/>
          </p:cNvCxnSpPr>
          <p:nvPr/>
        </p:nvCxnSpPr>
        <p:spPr>
          <a:xfrm rot="16200000" flipH="1">
            <a:off x="4218649" y="-342563"/>
            <a:ext cx="1199689" cy="5798343"/>
          </a:xfrm>
          <a:prstGeom prst="bentConnector3">
            <a:avLst>
              <a:gd name="adj1" fmla="val 14612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文本框 196"/>
          <p:cNvSpPr txBox="1"/>
          <p:nvPr/>
        </p:nvSpPr>
        <p:spPr>
          <a:xfrm>
            <a:off x="7919053" y="4557290"/>
            <a:ext cx="825426" cy="276891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defTabSz="914034" fontAlgn="ctr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Controller B</a:t>
            </a:r>
          </a:p>
        </p:txBody>
      </p:sp>
      <p:sp>
        <p:nvSpPr>
          <p:cNvPr id="196" name="文本框 195"/>
          <p:cNvSpPr txBox="1"/>
          <p:nvPr/>
        </p:nvSpPr>
        <p:spPr>
          <a:xfrm>
            <a:off x="575899" y="169361"/>
            <a:ext cx="8795552" cy="727039"/>
          </a:xfrm>
          <a:prstGeom prst="rect">
            <a:avLst/>
          </a:prstGeom>
        </p:spPr>
        <p:txBody>
          <a:bodyPr vert="horz" wrap="square" lIns="121807" tIns="60906" rIns="121807" bIns="60906" anchor="t" anchorCtr="0">
            <a:noAutofit/>
          </a:bodyPr>
          <a:lstStyle>
            <a:defPPr>
              <a:defRPr lang="en-US"/>
            </a:defPPr>
            <a:lvl1pPr defTabSz="1187679" fontAlgn="ctr">
              <a:lnSpc>
                <a:spcPct val="100000"/>
              </a:lnSpc>
              <a:spcBef>
                <a:spcPct val="0"/>
              </a:spcBef>
              <a:buNone/>
              <a:defRPr sz="2799" b="0" u="none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sz="2798" dirty="0"/>
              <a:t>Complex Networks Are Hidden Inside the System, Simplifying User Networks</a:t>
            </a:r>
          </a:p>
        </p:txBody>
      </p:sp>
      <p:sp>
        <p:nvSpPr>
          <p:cNvPr id="200" name="文本框 199"/>
          <p:cNvSpPr txBox="1"/>
          <p:nvPr/>
        </p:nvSpPr>
        <p:spPr>
          <a:xfrm>
            <a:off x="8956386" y="887753"/>
            <a:ext cx="3177557" cy="433795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fontAlgn="ctr"/>
            <a:r>
              <a:rPr lang="en-US" sz="1200" b="1" dirty="0">
                <a:latin typeface="Arial" panose="020B0604020202020204" pitchFamily="34" charset="0"/>
              </a:rPr>
              <a:t>Performance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</a:rPr>
              <a:t>96 Gbit/s </a:t>
            </a:r>
            <a:r>
              <a:rPr lang="en-US" sz="1200" dirty="0">
                <a:latin typeface="Arial" panose="020B0604020202020204" pitchFamily="34" charset="0"/>
              </a:rPr>
              <a:t>physical bandwidth (max. software bandwidth: 40 </a:t>
            </a:r>
            <a:r>
              <a:rPr lang="en-US" sz="1200" dirty="0" err="1">
                <a:latin typeface="Arial" panose="020B0604020202020204" pitchFamily="34" charset="0"/>
              </a:rPr>
              <a:t>Gbit</a:t>
            </a:r>
            <a:r>
              <a:rPr lang="en-US" sz="1200" dirty="0">
                <a:latin typeface="Arial" panose="020B0604020202020204" pitchFamily="34" charset="0"/>
              </a:rPr>
              <a:t>/s)</a:t>
            </a: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Independent SAN and NAS networks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Onboard 3 x 10GE</a:t>
            </a:r>
          </a:p>
          <a:p>
            <a:pPr marL="285636" indent="-285636" fontAlgn="ctr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Security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VLAN isolation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Independent management and service network ports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endParaRPr lang="en-US" altLang="zh-CN" sz="1200" b="1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Reliability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Dual-plane symmetrical networking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Automatic network switchover in case of a port fault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endParaRPr lang="en-US" altLang="zh-CN" sz="1200" b="1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Compute network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Switchable between BOND1 and BOND4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285636" indent="-285636" fontAlgn="ctr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Storage network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Active-active NAS/SAN networks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fontAlgn="ctr"/>
            <a:endParaRPr lang="en-US" altLang="zh-CN" sz="1200" b="1" dirty="0">
              <a:latin typeface="Arial" panose="020B0604020202020204" pitchFamily="34" charset="0"/>
            </a:endParaRPr>
          </a:p>
          <a:p>
            <a:pPr fontAlgn="ctr"/>
            <a:r>
              <a:rPr lang="en-US" sz="1200" b="1" dirty="0">
                <a:latin typeface="Arial" panose="020B0604020202020204" pitchFamily="34" charset="0"/>
              </a:rPr>
              <a:t>Ease-to-use</a:t>
            </a:r>
            <a:endParaRPr lang="en-US" altLang="zh-CN" sz="1200" b="1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Switch-free configuration</a:t>
            </a:r>
            <a:endParaRPr lang="en-US" altLang="zh-CN" sz="1200" dirty="0">
              <a:latin typeface="Arial" panose="020B0604020202020204" pitchFamily="34" charset="0"/>
            </a:endParaRP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Access to any compute or storage node through one service line</a:t>
            </a:r>
          </a:p>
          <a:p>
            <a:pPr marL="99973" indent="-99973" font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Access to any compute or storage node through one management line</a:t>
            </a:r>
          </a:p>
        </p:txBody>
      </p:sp>
      <p:grpSp>
        <p:nvGrpSpPr>
          <p:cNvPr id="215" name="组合 214"/>
          <p:cNvGrpSpPr/>
          <p:nvPr/>
        </p:nvGrpSpPr>
        <p:grpSpPr>
          <a:xfrm>
            <a:off x="9635532" y="1339"/>
            <a:ext cx="2556469" cy="305105"/>
            <a:chOff x="10168226" y="-7761"/>
            <a:chExt cx="1967863" cy="195486"/>
          </a:xfrm>
        </p:grpSpPr>
        <p:sp>
          <p:nvSpPr>
            <p:cNvPr id="218" name="矩形 596"/>
            <p:cNvSpPr/>
            <p:nvPr/>
          </p:nvSpPr>
          <p:spPr>
            <a:xfrm>
              <a:off x="10168226" y="-7761"/>
              <a:ext cx="648072" cy="19548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Hardware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2" name="矩形 597"/>
            <p:cNvSpPr/>
            <p:nvPr/>
          </p:nvSpPr>
          <p:spPr>
            <a:xfrm>
              <a:off x="10825299" y="-7761"/>
              <a:ext cx="648072" cy="195486"/>
            </a:xfrm>
            <a:prstGeom prst="rect">
              <a:avLst/>
            </a:prstGeom>
            <a:solidFill>
              <a:srgbClr val="7F7F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Software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3" name="矩形 599"/>
            <p:cNvSpPr/>
            <p:nvPr/>
          </p:nvSpPr>
          <p:spPr>
            <a:xfrm>
              <a:off x="11488017" y="-7761"/>
              <a:ext cx="648072" cy="19548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Network Architecture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930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55104" y="2908067"/>
            <a:ext cx="11881793" cy="1041868"/>
          </a:xfrm>
          <a:prstGeom prst="rect">
            <a:avLst/>
          </a:prstGeom>
        </p:spPr>
        <p:txBody>
          <a:bodyPr wrap="square" lIns="121807" tIns="60906" rIns="121807" bIns="60906" anchor="ctr">
            <a:noAutofit/>
          </a:bodyPr>
          <a:lstStyle>
            <a:lvl1pPr algn="ctr" defTabSz="1187679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C00000"/>
                </a:solidFill>
                <a:latin typeface="Arial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fontAlgn="ctr"/>
            <a:r>
              <a:rPr lang="en-US" sz="4398" b="0" dirty="0">
                <a:latin typeface="Arial" panose="020B0604020202020204" pitchFamily="34" charset="0"/>
              </a:rPr>
              <a:t>III. Key Features of </a:t>
            </a:r>
            <a:r>
              <a:rPr lang="en-US" sz="4398" b="0" dirty="0" err="1">
                <a:latin typeface="Arial" panose="020B0604020202020204" pitchFamily="34" charset="0"/>
              </a:rPr>
              <a:t>OpenStor</a:t>
            </a:r>
            <a:r>
              <a:rPr lang="en-US" sz="4398" b="0" dirty="0">
                <a:latin typeface="Arial" panose="020B0604020202020204" pitchFamily="34" charset="0"/>
              </a:rPr>
              <a:t> 2910</a:t>
            </a:r>
          </a:p>
        </p:txBody>
      </p:sp>
    </p:spTree>
    <p:extLst>
      <p:ext uri="{BB962C8B-B14F-4D97-AF65-F5344CB8AC3E}">
        <p14:creationId xmlns:p14="http://schemas.microsoft.com/office/powerpoint/2010/main" val="131764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5899" y="169361"/>
            <a:ext cx="10889310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</a:pPr>
            <a:r>
              <a:rPr lang="en-US" sz="2798" dirty="0">
                <a:ea typeface="Microsoft YaHei" panose="020B0503020204020204" pitchFamily="34" charset="-122"/>
              </a:rPr>
              <a:t>Simplified Management: In-depth Integration Reduces Deployment Duration by 75%</a:t>
            </a:r>
            <a:endParaRPr lang="en-US" altLang="zh-CN" sz="2798" dirty="0">
              <a:ea typeface="Microsoft YaHei" panose="020B0503020204020204" pitchFamily="34" charset="-122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813467" y="3456285"/>
            <a:ext cx="1979301" cy="83430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1" name="文本框 2"/>
          <p:cNvSpPr txBox="1"/>
          <p:nvPr/>
        </p:nvSpPr>
        <p:spPr>
          <a:xfrm>
            <a:off x="1133226" y="3752644"/>
            <a:ext cx="1330264" cy="213018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Storage cluster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13153" y="2558781"/>
            <a:ext cx="707185" cy="83430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1609810" y="2558781"/>
            <a:ext cx="1179400" cy="83430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4" name="文本框 2"/>
          <p:cNvSpPr txBox="1"/>
          <p:nvPr/>
        </p:nvSpPr>
        <p:spPr>
          <a:xfrm>
            <a:off x="1723044" y="2779593"/>
            <a:ext cx="992381" cy="213018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Virtualization cluster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35" name="文本框 2"/>
          <p:cNvSpPr txBox="1"/>
          <p:nvPr/>
        </p:nvSpPr>
        <p:spPr>
          <a:xfrm>
            <a:off x="788012" y="2779593"/>
            <a:ext cx="752054" cy="353161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Hardware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resource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3038889" y="2542399"/>
            <a:ext cx="967755" cy="8343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4052847" y="2542399"/>
            <a:ext cx="963797" cy="8343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9" name="文本框 2"/>
          <p:cNvSpPr txBox="1"/>
          <p:nvPr/>
        </p:nvSpPr>
        <p:spPr>
          <a:xfrm>
            <a:off x="4071208" y="2782970"/>
            <a:ext cx="913795" cy="280560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Unified monitoring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5255413" y="2542399"/>
            <a:ext cx="978549" cy="8343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280164" y="2542399"/>
            <a:ext cx="973311" cy="8343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2" name="文本框 2"/>
          <p:cNvSpPr txBox="1"/>
          <p:nvPr/>
        </p:nvSpPr>
        <p:spPr>
          <a:xfrm>
            <a:off x="5222009" y="2661097"/>
            <a:ext cx="1041101" cy="353161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Physical device monitoring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43" name="文本框 2"/>
          <p:cNvSpPr txBox="1"/>
          <p:nvPr/>
        </p:nvSpPr>
        <p:spPr>
          <a:xfrm>
            <a:off x="6305164" y="2775353"/>
            <a:ext cx="913795" cy="353161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VM status monitoring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44" name="矩形 143"/>
          <p:cNvSpPr/>
          <p:nvPr/>
        </p:nvSpPr>
        <p:spPr>
          <a:xfrm>
            <a:off x="5230065" y="1631207"/>
            <a:ext cx="2023411" cy="8343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>
              <a:defRPr/>
            </a:pPr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5" name="文本框 2"/>
          <p:cNvSpPr txBox="1"/>
          <p:nvPr/>
        </p:nvSpPr>
        <p:spPr>
          <a:xfrm>
            <a:off x="5309992" y="2188582"/>
            <a:ext cx="1214082" cy="236375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defTabSz="913851" fontAlgn="ctr">
              <a:defRPr/>
            </a:pPr>
            <a:r>
              <a:rPr lang="en-US" sz="1399" dirty="0">
                <a:solidFill>
                  <a:prstClr val="white"/>
                </a:solidFill>
                <a:latin typeface="Arial" panose="020B0604020202020204" pitchFamily="34" charset="0"/>
              </a:rPr>
              <a:t>Monitoring</a:t>
            </a:r>
            <a:endParaRPr lang="en-US" altLang="zh-CN" sz="1399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3038889" y="1634526"/>
            <a:ext cx="1977755" cy="8343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>
              <a:defRPr/>
            </a:pPr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9" name="文本框 2"/>
          <p:cNvSpPr txBox="1"/>
          <p:nvPr/>
        </p:nvSpPr>
        <p:spPr>
          <a:xfrm>
            <a:off x="3081903" y="2188582"/>
            <a:ext cx="1214082" cy="236375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defTabSz="913851" fontAlgn="ctr">
              <a:defRPr/>
            </a:pPr>
            <a:r>
              <a:rPr lang="en-US" sz="1399" dirty="0">
                <a:solidFill>
                  <a:prstClr val="white"/>
                </a:solidFill>
                <a:latin typeface="Arial" panose="020B0604020202020204" pitchFamily="34" charset="0"/>
              </a:rPr>
              <a:t>Maintenance</a:t>
            </a:r>
            <a:endParaRPr lang="en-US" altLang="zh-CN" sz="1399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50" name="矩形 149"/>
          <p:cNvSpPr/>
          <p:nvPr/>
        </p:nvSpPr>
        <p:spPr>
          <a:xfrm>
            <a:off x="813153" y="1641666"/>
            <a:ext cx="1976057" cy="83430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>
              <a:defRPr/>
            </a:pPr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1" name="文本框 2"/>
          <p:cNvSpPr txBox="1"/>
          <p:nvPr/>
        </p:nvSpPr>
        <p:spPr>
          <a:xfrm>
            <a:off x="834654" y="1973796"/>
            <a:ext cx="1245004" cy="236375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defTabSz="913851" fontAlgn="ctr">
              <a:defRPr/>
            </a:pPr>
            <a:r>
              <a:rPr lang="en-US" sz="1399" dirty="0">
                <a:solidFill>
                  <a:prstClr val="white"/>
                </a:solidFill>
                <a:latin typeface="Arial" panose="020B0604020202020204" pitchFamily="34" charset="0"/>
              </a:rPr>
              <a:t>Resource management</a:t>
            </a:r>
            <a:endParaRPr lang="en-US" altLang="zh-CN" sz="1399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pic>
        <p:nvPicPr>
          <p:cNvPr id="153" name="图片 1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57" y="1874960"/>
            <a:ext cx="590830" cy="414895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3" y="1874960"/>
            <a:ext cx="590830" cy="414895"/>
          </a:xfrm>
          <a:prstGeom prst="rect">
            <a:avLst/>
          </a:prstGeom>
        </p:spPr>
      </p:pic>
      <p:pic>
        <p:nvPicPr>
          <p:cNvPr id="155" name="图片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06" y="1874960"/>
            <a:ext cx="590830" cy="414895"/>
          </a:xfrm>
          <a:prstGeom prst="rect">
            <a:avLst/>
          </a:prstGeom>
        </p:spPr>
      </p:pic>
      <p:sp>
        <p:nvSpPr>
          <p:cNvPr id="157" name="矩形 156"/>
          <p:cNvSpPr/>
          <p:nvPr/>
        </p:nvSpPr>
        <p:spPr>
          <a:xfrm>
            <a:off x="813152" y="4450112"/>
            <a:ext cx="6435472" cy="479087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3851" fontAlgn="ctr">
              <a:defRPr/>
            </a:pPr>
            <a:r>
              <a:rPr lang="en-US" sz="1599" b="1" dirty="0" err="1">
                <a:solidFill>
                  <a:prstClr val="white"/>
                </a:solidFill>
                <a:latin typeface="Arial" panose="020B0604020202020204" pitchFamily="34" charset="0"/>
              </a:rPr>
              <a:t>Openstor</a:t>
            </a:r>
            <a:r>
              <a:rPr lang="en-US" sz="1599" b="1" dirty="0">
                <a:solidFill>
                  <a:prstClr val="white"/>
                </a:solidFill>
                <a:latin typeface="Arial" panose="020B0604020202020204" pitchFamily="34" charset="0"/>
              </a:rPr>
              <a:t> 2910 </a:t>
            </a:r>
            <a:r>
              <a:rPr lang="en-US" sz="1599" b="1" dirty="0" err="1">
                <a:solidFill>
                  <a:prstClr val="white"/>
                </a:solidFill>
                <a:latin typeface="Arial" panose="020B0604020202020204" pitchFamily="34" charset="0"/>
              </a:rPr>
              <a:t>DeviceManager</a:t>
            </a:r>
            <a:endParaRPr lang="en-US" altLang="zh-CN" sz="1599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5252473" y="3444565"/>
            <a:ext cx="1996154" cy="8343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9" name="文本框 2"/>
          <p:cNvSpPr txBox="1"/>
          <p:nvPr/>
        </p:nvSpPr>
        <p:spPr>
          <a:xfrm>
            <a:off x="5777321" y="3640954"/>
            <a:ext cx="946455" cy="213018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Performance monitoring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3038889" y="3446140"/>
            <a:ext cx="967755" cy="8343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1" name="文本框 2"/>
          <p:cNvSpPr txBox="1"/>
          <p:nvPr/>
        </p:nvSpPr>
        <p:spPr>
          <a:xfrm>
            <a:off x="3035752" y="2782883"/>
            <a:ext cx="946454" cy="280560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Unified upgrade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4052847" y="3448919"/>
            <a:ext cx="963797" cy="8343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9043" tIns="19043" rIns="19043" bIns="19043" rtlCol="0" anchor="ctr">
            <a:noAutofit/>
          </a:bodyPr>
          <a:lstStyle/>
          <a:p>
            <a:pPr algn="ctr" defTabSz="913851" fontAlgn="ctr"/>
            <a:endParaRPr lang="en-US" altLang="zh-CN" sz="1799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" name="文本框 2"/>
          <p:cNvSpPr txBox="1"/>
          <p:nvPr/>
        </p:nvSpPr>
        <p:spPr>
          <a:xfrm>
            <a:off x="4071207" y="3560000"/>
            <a:ext cx="945438" cy="280560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One-click capacity expansion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38" name="文本框 2"/>
          <p:cNvSpPr txBox="1"/>
          <p:nvPr/>
        </p:nvSpPr>
        <p:spPr>
          <a:xfrm>
            <a:off x="3060191" y="3689489"/>
            <a:ext cx="946454" cy="280560"/>
          </a:xfrm>
          <a:prstGeom prst="rect">
            <a:avLst/>
          </a:prstGeom>
          <a:noFill/>
        </p:spPr>
        <p:txBody>
          <a:bodyPr wrap="square" lIns="19043" tIns="19043" rIns="19043" bIns="19043" rtlCol="0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</a:rPr>
              <a:t>One-click inspection</a:t>
            </a:r>
            <a:endParaRPr lang="en-US" altLang="zh-CN" sz="1200" kern="0" dirty="0">
              <a:solidFill>
                <a:prstClr val="white"/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8113106" y="3816789"/>
            <a:ext cx="2712116" cy="6306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ln w="0"/>
                <a:solidFill>
                  <a:schemeClr val="bg1"/>
                </a:solidFill>
                <a:latin typeface="Arial" panose="020B0504020101020102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 algn="ctr" defTabSz="913851" fontAlgn="ctr">
              <a:buNone/>
              <a:defRPr/>
            </a:pPr>
            <a:r>
              <a:rPr lang="en-US" sz="1399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</a:rPr>
              <a:t>Unified management platform</a:t>
            </a:r>
            <a:endParaRPr lang="en-US" altLang="zh-CN" sz="1399" kern="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indent="0" algn="ctr" defTabSz="913851" fontAlgn="ctr">
              <a:lnSpc>
                <a:spcPct val="100000"/>
              </a:lnSpc>
              <a:buNone/>
              <a:defRPr/>
            </a:pPr>
            <a:r>
              <a:rPr lang="en-US" sz="1399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</a:rPr>
              <a:t>for one-stop management</a:t>
            </a:r>
            <a:endParaRPr lang="en-US" altLang="zh-CN" sz="1399" kern="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9781228" y="4554928"/>
            <a:ext cx="359776" cy="359776"/>
            <a:chOff x="-1975580" y="7055826"/>
            <a:chExt cx="418469" cy="418469"/>
          </a:xfrm>
          <a:noFill/>
        </p:grpSpPr>
        <p:sp>
          <p:nvSpPr>
            <p:cNvPr id="228" name="椭圆 227"/>
            <p:cNvSpPr/>
            <p:nvPr/>
          </p:nvSpPr>
          <p:spPr>
            <a:xfrm>
              <a:off x="-1975580" y="7055826"/>
              <a:ext cx="418469" cy="418469"/>
            </a:xfrm>
            <a:prstGeom prst="ellipse">
              <a:avLst/>
            </a:prstGeom>
            <a:grp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7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29" name="组合 8444"/>
            <p:cNvGrpSpPr/>
            <p:nvPr/>
          </p:nvGrpSpPr>
          <p:grpSpPr>
            <a:xfrm>
              <a:off x="-1890252" y="7168086"/>
              <a:ext cx="247813" cy="193948"/>
              <a:chOff x="5811838" y="914400"/>
              <a:chExt cx="536574" cy="420688"/>
            </a:xfrm>
            <a:grpFill/>
          </p:grpSpPr>
          <p:sp>
            <p:nvSpPr>
              <p:cNvPr id="230" name="Freeform 69"/>
              <p:cNvSpPr>
                <a:spLocks/>
              </p:cNvSpPr>
              <p:nvPr/>
            </p:nvSpPr>
            <p:spPr bwMode="auto">
              <a:xfrm>
                <a:off x="6003925" y="1077913"/>
                <a:ext cx="152400" cy="87313"/>
              </a:xfrm>
              <a:custGeom>
                <a:avLst/>
                <a:gdLst>
                  <a:gd name="T0" fmla="*/ 308 w 351"/>
                  <a:gd name="T1" fmla="*/ 73 h 202"/>
                  <a:gd name="T2" fmla="*/ 308 w 351"/>
                  <a:gd name="T3" fmla="*/ 73 h 202"/>
                  <a:gd name="T4" fmla="*/ 202 w 351"/>
                  <a:gd name="T5" fmla="*/ 131 h 202"/>
                  <a:gd name="T6" fmla="*/ 202 w 351"/>
                  <a:gd name="T7" fmla="*/ 53 h 202"/>
                  <a:gd name="T8" fmla="*/ 258 w 351"/>
                  <a:gd name="T9" fmla="*/ 53 h 202"/>
                  <a:gd name="T10" fmla="*/ 258 w 351"/>
                  <a:gd name="T11" fmla="*/ 0 h 202"/>
                  <a:gd name="T12" fmla="*/ 176 w 351"/>
                  <a:gd name="T13" fmla="*/ 0 h 202"/>
                  <a:gd name="T14" fmla="*/ 149 w 351"/>
                  <a:gd name="T15" fmla="*/ 26 h 202"/>
                  <a:gd name="T16" fmla="*/ 149 w 351"/>
                  <a:gd name="T17" fmla="*/ 131 h 202"/>
                  <a:gd name="T18" fmla="*/ 44 w 351"/>
                  <a:gd name="T19" fmla="*/ 73 h 202"/>
                  <a:gd name="T20" fmla="*/ 7 w 351"/>
                  <a:gd name="T21" fmla="*/ 84 h 202"/>
                  <a:gd name="T22" fmla="*/ 18 w 351"/>
                  <a:gd name="T23" fmla="*/ 120 h 202"/>
                  <a:gd name="T24" fmla="*/ 163 w 351"/>
                  <a:gd name="T25" fmla="*/ 199 h 202"/>
                  <a:gd name="T26" fmla="*/ 164 w 351"/>
                  <a:gd name="T27" fmla="*/ 199 h 202"/>
                  <a:gd name="T28" fmla="*/ 168 w 351"/>
                  <a:gd name="T29" fmla="*/ 201 h 202"/>
                  <a:gd name="T30" fmla="*/ 169 w 351"/>
                  <a:gd name="T31" fmla="*/ 201 h 202"/>
                  <a:gd name="T32" fmla="*/ 170 w 351"/>
                  <a:gd name="T33" fmla="*/ 201 h 202"/>
                  <a:gd name="T34" fmla="*/ 176 w 351"/>
                  <a:gd name="T35" fmla="*/ 202 h 202"/>
                  <a:gd name="T36" fmla="*/ 176 w 351"/>
                  <a:gd name="T37" fmla="*/ 202 h 202"/>
                  <a:gd name="T38" fmla="*/ 176 w 351"/>
                  <a:gd name="T39" fmla="*/ 202 h 202"/>
                  <a:gd name="T40" fmla="*/ 176 w 351"/>
                  <a:gd name="T41" fmla="*/ 202 h 202"/>
                  <a:gd name="T42" fmla="*/ 182 w 351"/>
                  <a:gd name="T43" fmla="*/ 201 h 202"/>
                  <a:gd name="T44" fmla="*/ 182 w 351"/>
                  <a:gd name="T45" fmla="*/ 201 h 202"/>
                  <a:gd name="T46" fmla="*/ 184 w 351"/>
                  <a:gd name="T47" fmla="*/ 201 h 202"/>
                  <a:gd name="T48" fmla="*/ 188 w 351"/>
                  <a:gd name="T49" fmla="*/ 199 h 202"/>
                  <a:gd name="T50" fmla="*/ 188 w 351"/>
                  <a:gd name="T51" fmla="*/ 199 h 202"/>
                  <a:gd name="T52" fmla="*/ 333 w 351"/>
                  <a:gd name="T53" fmla="*/ 120 h 202"/>
                  <a:gd name="T54" fmla="*/ 344 w 351"/>
                  <a:gd name="T55" fmla="*/ 84 h 202"/>
                  <a:gd name="T56" fmla="*/ 308 w 351"/>
                  <a:gd name="T57" fmla="*/ 7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1" h="202">
                    <a:moveTo>
                      <a:pt x="308" y="73"/>
                    </a:moveTo>
                    <a:lnTo>
                      <a:pt x="308" y="73"/>
                    </a:lnTo>
                    <a:lnTo>
                      <a:pt x="202" y="131"/>
                    </a:lnTo>
                    <a:lnTo>
                      <a:pt x="202" y="53"/>
                    </a:lnTo>
                    <a:lnTo>
                      <a:pt x="258" y="53"/>
                    </a:lnTo>
                    <a:lnTo>
                      <a:pt x="258" y="0"/>
                    </a:lnTo>
                    <a:lnTo>
                      <a:pt x="176" y="0"/>
                    </a:lnTo>
                    <a:cubicBezTo>
                      <a:pt x="161" y="0"/>
                      <a:pt x="149" y="12"/>
                      <a:pt x="149" y="26"/>
                    </a:cubicBezTo>
                    <a:lnTo>
                      <a:pt x="149" y="131"/>
                    </a:lnTo>
                    <a:lnTo>
                      <a:pt x="44" y="73"/>
                    </a:lnTo>
                    <a:cubicBezTo>
                      <a:pt x="31" y="66"/>
                      <a:pt x="14" y="71"/>
                      <a:pt x="7" y="84"/>
                    </a:cubicBezTo>
                    <a:cubicBezTo>
                      <a:pt x="0" y="97"/>
                      <a:pt x="5" y="113"/>
                      <a:pt x="18" y="120"/>
                    </a:cubicBezTo>
                    <a:lnTo>
                      <a:pt x="163" y="199"/>
                    </a:lnTo>
                    <a:cubicBezTo>
                      <a:pt x="163" y="199"/>
                      <a:pt x="164" y="199"/>
                      <a:pt x="164" y="199"/>
                    </a:cubicBezTo>
                    <a:cubicBezTo>
                      <a:pt x="165" y="200"/>
                      <a:pt x="166" y="200"/>
                      <a:pt x="168" y="201"/>
                    </a:cubicBezTo>
                    <a:cubicBezTo>
                      <a:pt x="168" y="201"/>
                      <a:pt x="168" y="201"/>
                      <a:pt x="169" y="201"/>
                    </a:cubicBezTo>
                    <a:cubicBezTo>
                      <a:pt x="169" y="201"/>
                      <a:pt x="169" y="201"/>
                      <a:pt x="170" y="201"/>
                    </a:cubicBezTo>
                    <a:cubicBezTo>
                      <a:pt x="172" y="202"/>
                      <a:pt x="174" y="202"/>
                      <a:pt x="176" y="202"/>
                    </a:cubicBezTo>
                    <a:cubicBezTo>
                      <a:pt x="176" y="202"/>
                      <a:pt x="176" y="202"/>
                      <a:pt x="176" y="202"/>
                    </a:cubicBezTo>
                    <a:lnTo>
                      <a:pt x="176" y="202"/>
                    </a:lnTo>
                    <a:lnTo>
                      <a:pt x="176" y="202"/>
                    </a:lnTo>
                    <a:cubicBezTo>
                      <a:pt x="178" y="202"/>
                      <a:pt x="180" y="202"/>
                      <a:pt x="182" y="201"/>
                    </a:cubicBezTo>
                    <a:cubicBezTo>
                      <a:pt x="182" y="201"/>
                      <a:pt x="182" y="201"/>
                      <a:pt x="182" y="201"/>
                    </a:cubicBezTo>
                    <a:cubicBezTo>
                      <a:pt x="183" y="201"/>
                      <a:pt x="183" y="201"/>
                      <a:pt x="184" y="201"/>
                    </a:cubicBezTo>
                    <a:cubicBezTo>
                      <a:pt x="185" y="200"/>
                      <a:pt x="186" y="200"/>
                      <a:pt x="188" y="199"/>
                    </a:cubicBezTo>
                    <a:cubicBezTo>
                      <a:pt x="188" y="199"/>
                      <a:pt x="188" y="199"/>
                      <a:pt x="188" y="199"/>
                    </a:cubicBezTo>
                    <a:lnTo>
                      <a:pt x="333" y="120"/>
                    </a:lnTo>
                    <a:cubicBezTo>
                      <a:pt x="346" y="113"/>
                      <a:pt x="351" y="97"/>
                      <a:pt x="344" y="84"/>
                    </a:cubicBezTo>
                    <a:cubicBezTo>
                      <a:pt x="337" y="71"/>
                      <a:pt x="321" y="66"/>
                      <a:pt x="308" y="73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11509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1" name="Freeform 70"/>
              <p:cNvSpPr>
                <a:spLocks/>
              </p:cNvSpPr>
              <p:nvPr/>
            </p:nvSpPr>
            <p:spPr bwMode="auto">
              <a:xfrm>
                <a:off x="6003925" y="957263"/>
                <a:ext cx="152400" cy="85725"/>
              </a:xfrm>
              <a:custGeom>
                <a:avLst/>
                <a:gdLst>
                  <a:gd name="T0" fmla="*/ 30 w 350"/>
                  <a:gd name="T1" fmla="*/ 132 h 200"/>
                  <a:gd name="T2" fmla="*/ 30 w 350"/>
                  <a:gd name="T3" fmla="*/ 132 h 200"/>
                  <a:gd name="T4" fmla="*/ 43 w 350"/>
                  <a:gd name="T5" fmla="*/ 129 h 200"/>
                  <a:gd name="T6" fmla="*/ 148 w 350"/>
                  <a:gd name="T7" fmla="*/ 71 h 200"/>
                  <a:gd name="T8" fmla="*/ 148 w 350"/>
                  <a:gd name="T9" fmla="*/ 146 h 200"/>
                  <a:gd name="T10" fmla="*/ 92 w 350"/>
                  <a:gd name="T11" fmla="*/ 146 h 200"/>
                  <a:gd name="T12" fmla="*/ 92 w 350"/>
                  <a:gd name="T13" fmla="*/ 200 h 200"/>
                  <a:gd name="T14" fmla="*/ 175 w 350"/>
                  <a:gd name="T15" fmla="*/ 200 h 200"/>
                  <a:gd name="T16" fmla="*/ 202 w 350"/>
                  <a:gd name="T17" fmla="*/ 173 h 200"/>
                  <a:gd name="T18" fmla="*/ 202 w 350"/>
                  <a:gd name="T19" fmla="*/ 71 h 200"/>
                  <a:gd name="T20" fmla="*/ 307 w 350"/>
                  <a:gd name="T21" fmla="*/ 129 h 200"/>
                  <a:gd name="T22" fmla="*/ 320 w 350"/>
                  <a:gd name="T23" fmla="*/ 132 h 200"/>
                  <a:gd name="T24" fmla="*/ 343 w 350"/>
                  <a:gd name="T25" fmla="*/ 118 h 200"/>
                  <a:gd name="T26" fmla="*/ 333 w 350"/>
                  <a:gd name="T27" fmla="*/ 82 h 200"/>
                  <a:gd name="T28" fmla="*/ 188 w 350"/>
                  <a:gd name="T29" fmla="*/ 3 h 200"/>
                  <a:gd name="T30" fmla="*/ 187 w 350"/>
                  <a:gd name="T31" fmla="*/ 3 h 200"/>
                  <a:gd name="T32" fmla="*/ 186 w 350"/>
                  <a:gd name="T33" fmla="*/ 2 h 200"/>
                  <a:gd name="T34" fmla="*/ 184 w 350"/>
                  <a:gd name="T35" fmla="*/ 1 h 200"/>
                  <a:gd name="T36" fmla="*/ 183 w 350"/>
                  <a:gd name="T37" fmla="*/ 1 h 200"/>
                  <a:gd name="T38" fmla="*/ 181 w 350"/>
                  <a:gd name="T39" fmla="*/ 0 h 200"/>
                  <a:gd name="T40" fmla="*/ 179 w 350"/>
                  <a:gd name="T41" fmla="*/ 0 h 200"/>
                  <a:gd name="T42" fmla="*/ 177 w 350"/>
                  <a:gd name="T43" fmla="*/ 0 h 200"/>
                  <a:gd name="T44" fmla="*/ 176 w 350"/>
                  <a:gd name="T45" fmla="*/ 0 h 200"/>
                  <a:gd name="T46" fmla="*/ 175 w 350"/>
                  <a:gd name="T47" fmla="*/ 0 h 200"/>
                  <a:gd name="T48" fmla="*/ 174 w 350"/>
                  <a:gd name="T49" fmla="*/ 0 h 200"/>
                  <a:gd name="T50" fmla="*/ 172 w 350"/>
                  <a:gd name="T51" fmla="*/ 0 h 200"/>
                  <a:gd name="T52" fmla="*/ 171 w 350"/>
                  <a:gd name="T53" fmla="*/ 0 h 200"/>
                  <a:gd name="T54" fmla="*/ 168 w 350"/>
                  <a:gd name="T55" fmla="*/ 0 h 200"/>
                  <a:gd name="T56" fmla="*/ 167 w 350"/>
                  <a:gd name="T57" fmla="*/ 1 h 200"/>
                  <a:gd name="T58" fmla="*/ 166 w 350"/>
                  <a:gd name="T59" fmla="*/ 1 h 200"/>
                  <a:gd name="T60" fmla="*/ 164 w 350"/>
                  <a:gd name="T61" fmla="*/ 2 h 200"/>
                  <a:gd name="T62" fmla="*/ 162 w 350"/>
                  <a:gd name="T63" fmla="*/ 3 h 200"/>
                  <a:gd name="T64" fmla="*/ 162 w 350"/>
                  <a:gd name="T65" fmla="*/ 3 h 200"/>
                  <a:gd name="T66" fmla="*/ 17 w 350"/>
                  <a:gd name="T67" fmla="*/ 82 h 200"/>
                  <a:gd name="T68" fmla="*/ 7 w 350"/>
                  <a:gd name="T69" fmla="*/ 118 h 200"/>
                  <a:gd name="T70" fmla="*/ 30 w 350"/>
                  <a:gd name="T71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0" h="200">
                    <a:moveTo>
                      <a:pt x="30" y="132"/>
                    </a:moveTo>
                    <a:lnTo>
                      <a:pt x="30" y="132"/>
                    </a:lnTo>
                    <a:cubicBezTo>
                      <a:pt x="34" y="132"/>
                      <a:pt x="39" y="131"/>
                      <a:pt x="43" y="129"/>
                    </a:cubicBezTo>
                    <a:lnTo>
                      <a:pt x="148" y="71"/>
                    </a:lnTo>
                    <a:lnTo>
                      <a:pt x="148" y="146"/>
                    </a:lnTo>
                    <a:lnTo>
                      <a:pt x="92" y="146"/>
                    </a:lnTo>
                    <a:lnTo>
                      <a:pt x="92" y="200"/>
                    </a:lnTo>
                    <a:lnTo>
                      <a:pt x="175" y="200"/>
                    </a:lnTo>
                    <a:cubicBezTo>
                      <a:pt x="190" y="200"/>
                      <a:pt x="202" y="188"/>
                      <a:pt x="202" y="173"/>
                    </a:cubicBezTo>
                    <a:lnTo>
                      <a:pt x="202" y="71"/>
                    </a:lnTo>
                    <a:lnTo>
                      <a:pt x="307" y="129"/>
                    </a:lnTo>
                    <a:cubicBezTo>
                      <a:pt x="311" y="131"/>
                      <a:pt x="315" y="132"/>
                      <a:pt x="320" y="132"/>
                    </a:cubicBezTo>
                    <a:cubicBezTo>
                      <a:pt x="329" y="132"/>
                      <a:pt x="338" y="127"/>
                      <a:pt x="343" y="118"/>
                    </a:cubicBezTo>
                    <a:cubicBezTo>
                      <a:pt x="350" y="105"/>
                      <a:pt x="346" y="89"/>
                      <a:pt x="333" y="82"/>
                    </a:cubicBezTo>
                    <a:lnTo>
                      <a:pt x="188" y="3"/>
                    </a:lnTo>
                    <a:cubicBezTo>
                      <a:pt x="188" y="3"/>
                      <a:pt x="188" y="3"/>
                      <a:pt x="187" y="3"/>
                    </a:cubicBezTo>
                    <a:cubicBezTo>
                      <a:pt x="187" y="3"/>
                      <a:pt x="187" y="2"/>
                      <a:pt x="186" y="2"/>
                    </a:cubicBezTo>
                    <a:cubicBezTo>
                      <a:pt x="185" y="2"/>
                      <a:pt x="185" y="2"/>
                      <a:pt x="184" y="1"/>
                    </a:cubicBezTo>
                    <a:cubicBezTo>
                      <a:pt x="183" y="1"/>
                      <a:pt x="183" y="1"/>
                      <a:pt x="183" y="1"/>
                    </a:cubicBezTo>
                    <a:cubicBezTo>
                      <a:pt x="182" y="1"/>
                      <a:pt x="182" y="1"/>
                      <a:pt x="181" y="0"/>
                    </a:cubicBezTo>
                    <a:cubicBezTo>
                      <a:pt x="181" y="0"/>
                      <a:pt x="180" y="0"/>
                      <a:pt x="179" y="0"/>
                    </a:cubicBezTo>
                    <a:cubicBezTo>
                      <a:pt x="178" y="0"/>
                      <a:pt x="178" y="0"/>
                      <a:pt x="177" y="0"/>
                    </a:cubicBezTo>
                    <a:cubicBezTo>
                      <a:pt x="177" y="0"/>
                      <a:pt x="177" y="0"/>
                      <a:pt x="176" y="0"/>
                    </a:cubicBezTo>
                    <a:cubicBezTo>
                      <a:pt x="176" y="0"/>
                      <a:pt x="175" y="0"/>
                      <a:pt x="175" y="0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73" y="0"/>
                      <a:pt x="173" y="0"/>
                      <a:pt x="172" y="0"/>
                    </a:cubicBezTo>
                    <a:cubicBezTo>
                      <a:pt x="172" y="0"/>
                      <a:pt x="171" y="0"/>
                      <a:pt x="171" y="0"/>
                    </a:cubicBezTo>
                    <a:cubicBezTo>
                      <a:pt x="170" y="0"/>
                      <a:pt x="169" y="0"/>
                      <a:pt x="168" y="0"/>
                    </a:cubicBezTo>
                    <a:cubicBezTo>
                      <a:pt x="168" y="1"/>
                      <a:pt x="168" y="1"/>
                      <a:pt x="167" y="1"/>
                    </a:cubicBezTo>
                    <a:cubicBezTo>
                      <a:pt x="167" y="1"/>
                      <a:pt x="166" y="1"/>
                      <a:pt x="166" y="1"/>
                    </a:cubicBezTo>
                    <a:cubicBezTo>
                      <a:pt x="165" y="2"/>
                      <a:pt x="164" y="2"/>
                      <a:pt x="164" y="2"/>
                    </a:cubicBezTo>
                    <a:cubicBezTo>
                      <a:pt x="163" y="2"/>
                      <a:pt x="163" y="3"/>
                      <a:pt x="162" y="3"/>
                    </a:cubicBezTo>
                    <a:cubicBezTo>
                      <a:pt x="162" y="3"/>
                      <a:pt x="162" y="3"/>
                      <a:pt x="162" y="3"/>
                    </a:cubicBezTo>
                    <a:lnTo>
                      <a:pt x="17" y="82"/>
                    </a:lnTo>
                    <a:cubicBezTo>
                      <a:pt x="4" y="89"/>
                      <a:pt x="0" y="105"/>
                      <a:pt x="7" y="118"/>
                    </a:cubicBezTo>
                    <a:cubicBezTo>
                      <a:pt x="11" y="127"/>
                      <a:pt x="21" y="132"/>
                      <a:pt x="30" y="132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11509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2" name="Freeform 71"/>
              <p:cNvSpPr>
                <a:spLocks/>
              </p:cNvSpPr>
              <p:nvPr/>
            </p:nvSpPr>
            <p:spPr bwMode="auto">
              <a:xfrm>
                <a:off x="5899150" y="1014413"/>
                <a:ext cx="139700" cy="92075"/>
              </a:xfrm>
              <a:custGeom>
                <a:avLst/>
                <a:gdLst>
                  <a:gd name="T0" fmla="*/ 183 w 324"/>
                  <a:gd name="T1" fmla="*/ 167 h 217"/>
                  <a:gd name="T2" fmla="*/ 183 w 324"/>
                  <a:gd name="T3" fmla="*/ 167 h 217"/>
                  <a:gd name="T4" fmla="*/ 129 w 324"/>
                  <a:gd name="T5" fmla="*/ 137 h 217"/>
                  <a:gd name="T6" fmla="*/ 270 w 324"/>
                  <a:gd name="T7" fmla="*/ 137 h 217"/>
                  <a:gd name="T8" fmla="*/ 270 w 324"/>
                  <a:gd name="T9" fmla="*/ 176 h 217"/>
                  <a:gd name="T10" fmla="*/ 324 w 324"/>
                  <a:gd name="T11" fmla="*/ 176 h 217"/>
                  <a:gd name="T12" fmla="*/ 324 w 324"/>
                  <a:gd name="T13" fmla="*/ 110 h 217"/>
                  <a:gd name="T14" fmla="*/ 297 w 324"/>
                  <a:gd name="T15" fmla="*/ 84 h 217"/>
                  <a:gd name="T16" fmla="*/ 129 w 324"/>
                  <a:gd name="T17" fmla="*/ 84 h 217"/>
                  <a:gd name="T18" fmla="*/ 183 w 324"/>
                  <a:gd name="T19" fmla="*/ 54 h 217"/>
                  <a:gd name="T20" fmla="*/ 193 w 324"/>
                  <a:gd name="T21" fmla="*/ 18 h 217"/>
                  <a:gd name="T22" fmla="*/ 157 w 324"/>
                  <a:gd name="T23" fmla="*/ 7 h 217"/>
                  <a:gd name="T24" fmla="*/ 13 w 324"/>
                  <a:gd name="T25" fmla="*/ 87 h 217"/>
                  <a:gd name="T26" fmla="*/ 13 w 324"/>
                  <a:gd name="T27" fmla="*/ 88 h 217"/>
                  <a:gd name="T28" fmla="*/ 11 w 324"/>
                  <a:gd name="T29" fmla="*/ 89 h 217"/>
                  <a:gd name="T30" fmla="*/ 9 w 324"/>
                  <a:gd name="T31" fmla="*/ 90 h 217"/>
                  <a:gd name="T32" fmla="*/ 8 w 324"/>
                  <a:gd name="T33" fmla="*/ 91 h 217"/>
                  <a:gd name="T34" fmla="*/ 7 w 324"/>
                  <a:gd name="T35" fmla="*/ 92 h 217"/>
                  <a:gd name="T36" fmla="*/ 6 w 324"/>
                  <a:gd name="T37" fmla="*/ 93 h 217"/>
                  <a:gd name="T38" fmla="*/ 5 w 324"/>
                  <a:gd name="T39" fmla="*/ 95 h 217"/>
                  <a:gd name="T40" fmla="*/ 4 w 324"/>
                  <a:gd name="T41" fmla="*/ 96 h 217"/>
                  <a:gd name="T42" fmla="*/ 3 w 324"/>
                  <a:gd name="T43" fmla="*/ 97 h 217"/>
                  <a:gd name="T44" fmla="*/ 3 w 324"/>
                  <a:gd name="T45" fmla="*/ 98 h 217"/>
                  <a:gd name="T46" fmla="*/ 2 w 324"/>
                  <a:gd name="T47" fmla="*/ 99 h 217"/>
                  <a:gd name="T48" fmla="*/ 1 w 324"/>
                  <a:gd name="T49" fmla="*/ 101 h 217"/>
                  <a:gd name="T50" fmla="*/ 1 w 324"/>
                  <a:gd name="T51" fmla="*/ 103 h 217"/>
                  <a:gd name="T52" fmla="*/ 1 w 324"/>
                  <a:gd name="T53" fmla="*/ 104 h 217"/>
                  <a:gd name="T54" fmla="*/ 0 w 324"/>
                  <a:gd name="T55" fmla="*/ 106 h 217"/>
                  <a:gd name="T56" fmla="*/ 0 w 324"/>
                  <a:gd name="T57" fmla="*/ 108 h 217"/>
                  <a:gd name="T58" fmla="*/ 0 w 324"/>
                  <a:gd name="T59" fmla="*/ 109 h 217"/>
                  <a:gd name="T60" fmla="*/ 0 w 324"/>
                  <a:gd name="T61" fmla="*/ 110 h 217"/>
                  <a:gd name="T62" fmla="*/ 0 w 324"/>
                  <a:gd name="T63" fmla="*/ 111 h 217"/>
                  <a:gd name="T64" fmla="*/ 0 w 324"/>
                  <a:gd name="T65" fmla="*/ 113 h 217"/>
                  <a:gd name="T66" fmla="*/ 0 w 324"/>
                  <a:gd name="T67" fmla="*/ 115 h 217"/>
                  <a:gd name="T68" fmla="*/ 1 w 324"/>
                  <a:gd name="T69" fmla="*/ 117 h 217"/>
                  <a:gd name="T70" fmla="*/ 1 w 324"/>
                  <a:gd name="T71" fmla="*/ 118 h 217"/>
                  <a:gd name="T72" fmla="*/ 1 w 324"/>
                  <a:gd name="T73" fmla="*/ 119 h 217"/>
                  <a:gd name="T74" fmla="*/ 2 w 324"/>
                  <a:gd name="T75" fmla="*/ 122 h 217"/>
                  <a:gd name="T76" fmla="*/ 3 w 324"/>
                  <a:gd name="T77" fmla="*/ 123 h 217"/>
                  <a:gd name="T78" fmla="*/ 3 w 324"/>
                  <a:gd name="T79" fmla="*/ 123 h 217"/>
                  <a:gd name="T80" fmla="*/ 4 w 324"/>
                  <a:gd name="T81" fmla="*/ 124 h 217"/>
                  <a:gd name="T82" fmla="*/ 5 w 324"/>
                  <a:gd name="T83" fmla="*/ 126 h 217"/>
                  <a:gd name="T84" fmla="*/ 7 w 324"/>
                  <a:gd name="T85" fmla="*/ 128 h 217"/>
                  <a:gd name="T86" fmla="*/ 7 w 324"/>
                  <a:gd name="T87" fmla="*/ 129 h 217"/>
                  <a:gd name="T88" fmla="*/ 8 w 324"/>
                  <a:gd name="T89" fmla="*/ 129 h 217"/>
                  <a:gd name="T90" fmla="*/ 8 w 324"/>
                  <a:gd name="T91" fmla="*/ 130 h 217"/>
                  <a:gd name="T92" fmla="*/ 10 w 324"/>
                  <a:gd name="T93" fmla="*/ 131 h 217"/>
                  <a:gd name="T94" fmla="*/ 12 w 324"/>
                  <a:gd name="T95" fmla="*/ 133 h 217"/>
                  <a:gd name="T96" fmla="*/ 13 w 324"/>
                  <a:gd name="T97" fmla="*/ 134 h 217"/>
                  <a:gd name="T98" fmla="*/ 13 w 324"/>
                  <a:gd name="T99" fmla="*/ 134 h 217"/>
                  <a:gd name="T100" fmla="*/ 157 w 324"/>
                  <a:gd name="T101" fmla="*/ 213 h 217"/>
                  <a:gd name="T102" fmla="*/ 170 w 324"/>
                  <a:gd name="T103" fmla="*/ 217 h 217"/>
                  <a:gd name="T104" fmla="*/ 193 w 324"/>
                  <a:gd name="T105" fmla="*/ 203 h 217"/>
                  <a:gd name="T106" fmla="*/ 183 w 324"/>
                  <a:gd name="T107" fmla="*/ 16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4" h="217">
                    <a:moveTo>
                      <a:pt x="183" y="167"/>
                    </a:moveTo>
                    <a:lnTo>
                      <a:pt x="183" y="167"/>
                    </a:lnTo>
                    <a:lnTo>
                      <a:pt x="129" y="137"/>
                    </a:lnTo>
                    <a:lnTo>
                      <a:pt x="270" y="137"/>
                    </a:lnTo>
                    <a:lnTo>
                      <a:pt x="270" y="176"/>
                    </a:lnTo>
                    <a:lnTo>
                      <a:pt x="324" y="176"/>
                    </a:lnTo>
                    <a:lnTo>
                      <a:pt x="324" y="110"/>
                    </a:lnTo>
                    <a:cubicBezTo>
                      <a:pt x="324" y="96"/>
                      <a:pt x="312" y="84"/>
                      <a:pt x="297" y="84"/>
                    </a:cubicBezTo>
                    <a:lnTo>
                      <a:pt x="129" y="84"/>
                    </a:lnTo>
                    <a:lnTo>
                      <a:pt x="183" y="54"/>
                    </a:lnTo>
                    <a:cubicBezTo>
                      <a:pt x="196" y="47"/>
                      <a:pt x="200" y="30"/>
                      <a:pt x="193" y="18"/>
                    </a:cubicBezTo>
                    <a:cubicBezTo>
                      <a:pt x="186" y="5"/>
                      <a:pt x="170" y="0"/>
                      <a:pt x="157" y="7"/>
                    </a:cubicBezTo>
                    <a:lnTo>
                      <a:pt x="13" y="87"/>
                    </a:lnTo>
                    <a:cubicBezTo>
                      <a:pt x="13" y="87"/>
                      <a:pt x="13" y="87"/>
                      <a:pt x="13" y="88"/>
                    </a:cubicBezTo>
                    <a:cubicBezTo>
                      <a:pt x="12" y="88"/>
                      <a:pt x="11" y="88"/>
                      <a:pt x="11" y="89"/>
                    </a:cubicBezTo>
                    <a:cubicBezTo>
                      <a:pt x="10" y="89"/>
                      <a:pt x="10" y="89"/>
                      <a:pt x="9" y="90"/>
                    </a:cubicBezTo>
                    <a:cubicBezTo>
                      <a:pt x="9" y="90"/>
                      <a:pt x="9" y="91"/>
                      <a:pt x="8" y="91"/>
                    </a:cubicBezTo>
                    <a:cubicBezTo>
                      <a:pt x="8" y="91"/>
                      <a:pt x="7" y="92"/>
                      <a:pt x="7" y="92"/>
                    </a:cubicBezTo>
                    <a:cubicBezTo>
                      <a:pt x="7" y="93"/>
                      <a:pt x="6" y="93"/>
                      <a:pt x="6" y="93"/>
                    </a:cubicBezTo>
                    <a:cubicBezTo>
                      <a:pt x="5" y="94"/>
                      <a:pt x="5" y="94"/>
                      <a:pt x="5" y="95"/>
                    </a:cubicBezTo>
                    <a:cubicBezTo>
                      <a:pt x="4" y="95"/>
                      <a:pt x="4" y="96"/>
                      <a:pt x="4" y="96"/>
                    </a:cubicBezTo>
                    <a:cubicBezTo>
                      <a:pt x="4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2" y="99"/>
                      <a:pt x="2" y="99"/>
                    </a:cubicBezTo>
                    <a:cubicBezTo>
                      <a:pt x="2" y="100"/>
                      <a:pt x="2" y="101"/>
                      <a:pt x="1" y="101"/>
                    </a:cubicBezTo>
                    <a:cubicBezTo>
                      <a:pt x="1" y="102"/>
                      <a:pt x="1" y="102"/>
                      <a:pt x="1" y="103"/>
                    </a:cubicBezTo>
                    <a:cubicBezTo>
                      <a:pt x="1" y="103"/>
                      <a:pt x="1" y="104"/>
                      <a:pt x="1" y="104"/>
                    </a:cubicBezTo>
                    <a:cubicBezTo>
                      <a:pt x="0" y="105"/>
                      <a:pt x="0" y="105"/>
                      <a:pt x="0" y="106"/>
                    </a:cubicBezTo>
                    <a:cubicBezTo>
                      <a:pt x="0" y="107"/>
                      <a:pt x="0" y="107"/>
                      <a:pt x="0" y="108"/>
                    </a:cubicBezTo>
                    <a:cubicBezTo>
                      <a:pt x="0" y="108"/>
                      <a:pt x="0" y="109"/>
                      <a:pt x="0" y="10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2"/>
                      <a:pt x="0" y="112"/>
                      <a:pt x="0" y="113"/>
                    </a:cubicBezTo>
                    <a:cubicBezTo>
                      <a:pt x="0" y="113"/>
                      <a:pt x="0" y="114"/>
                      <a:pt x="0" y="115"/>
                    </a:cubicBezTo>
                    <a:cubicBezTo>
                      <a:pt x="0" y="115"/>
                      <a:pt x="0" y="116"/>
                      <a:pt x="1" y="117"/>
                    </a:cubicBezTo>
                    <a:cubicBezTo>
                      <a:pt x="1" y="117"/>
                      <a:pt x="1" y="118"/>
                      <a:pt x="1" y="118"/>
                    </a:cubicBezTo>
                    <a:cubicBezTo>
                      <a:pt x="1" y="119"/>
                      <a:pt x="1" y="119"/>
                      <a:pt x="1" y="119"/>
                    </a:cubicBezTo>
                    <a:cubicBezTo>
                      <a:pt x="2" y="120"/>
                      <a:pt x="2" y="121"/>
                      <a:pt x="2" y="122"/>
                    </a:cubicBezTo>
                    <a:cubicBezTo>
                      <a:pt x="2" y="122"/>
                      <a:pt x="3" y="122"/>
                      <a:pt x="3" y="123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3" y="124"/>
                      <a:pt x="3" y="124"/>
                      <a:pt x="4" y="124"/>
                    </a:cubicBezTo>
                    <a:cubicBezTo>
                      <a:pt x="4" y="125"/>
                      <a:pt x="4" y="125"/>
                      <a:pt x="5" y="126"/>
                    </a:cubicBezTo>
                    <a:cubicBezTo>
                      <a:pt x="5" y="127"/>
                      <a:pt x="6" y="127"/>
                      <a:pt x="7" y="128"/>
                    </a:cubicBezTo>
                    <a:cubicBezTo>
                      <a:pt x="7" y="128"/>
                      <a:pt x="7" y="129"/>
                      <a:pt x="7" y="129"/>
                    </a:cubicBezTo>
                    <a:cubicBezTo>
                      <a:pt x="7" y="129"/>
                      <a:pt x="7" y="129"/>
                      <a:pt x="8" y="129"/>
                    </a:cubicBezTo>
                    <a:cubicBezTo>
                      <a:pt x="8" y="129"/>
                      <a:pt x="8" y="130"/>
                      <a:pt x="8" y="130"/>
                    </a:cubicBezTo>
                    <a:cubicBezTo>
                      <a:pt x="9" y="130"/>
                      <a:pt x="10" y="131"/>
                      <a:pt x="10" y="131"/>
                    </a:cubicBezTo>
                    <a:cubicBezTo>
                      <a:pt x="11" y="132"/>
                      <a:pt x="12" y="133"/>
                      <a:pt x="12" y="133"/>
                    </a:cubicBezTo>
                    <a:cubicBezTo>
                      <a:pt x="13" y="133"/>
                      <a:pt x="13" y="133"/>
                      <a:pt x="13" y="134"/>
                    </a:cubicBezTo>
                    <a:cubicBezTo>
                      <a:pt x="13" y="134"/>
                      <a:pt x="13" y="134"/>
                      <a:pt x="13" y="134"/>
                    </a:cubicBezTo>
                    <a:lnTo>
                      <a:pt x="157" y="213"/>
                    </a:lnTo>
                    <a:cubicBezTo>
                      <a:pt x="161" y="216"/>
                      <a:pt x="165" y="217"/>
                      <a:pt x="170" y="217"/>
                    </a:cubicBezTo>
                    <a:cubicBezTo>
                      <a:pt x="179" y="217"/>
                      <a:pt x="188" y="212"/>
                      <a:pt x="193" y="203"/>
                    </a:cubicBezTo>
                    <a:cubicBezTo>
                      <a:pt x="200" y="190"/>
                      <a:pt x="196" y="174"/>
                      <a:pt x="183" y="167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11509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3" name="Freeform 72"/>
              <p:cNvSpPr>
                <a:spLocks/>
              </p:cNvSpPr>
              <p:nvPr/>
            </p:nvSpPr>
            <p:spPr bwMode="auto">
              <a:xfrm>
                <a:off x="6121400" y="1012825"/>
                <a:ext cx="139700" cy="93663"/>
              </a:xfrm>
              <a:custGeom>
                <a:avLst/>
                <a:gdLst>
                  <a:gd name="T0" fmla="*/ 324 w 324"/>
                  <a:gd name="T1" fmla="*/ 109 h 217"/>
                  <a:gd name="T2" fmla="*/ 324 w 324"/>
                  <a:gd name="T3" fmla="*/ 109 h 217"/>
                  <a:gd name="T4" fmla="*/ 324 w 324"/>
                  <a:gd name="T5" fmla="*/ 108 h 217"/>
                  <a:gd name="T6" fmla="*/ 324 w 324"/>
                  <a:gd name="T7" fmla="*/ 106 h 217"/>
                  <a:gd name="T8" fmla="*/ 323 w 324"/>
                  <a:gd name="T9" fmla="*/ 104 h 217"/>
                  <a:gd name="T10" fmla="*/ 323 w 324"/>
                  <a:gd name="T11" fmla="*/ 103 h 217"/>
                  <a:gd name="T12" fmla="*/ 322 w 324"/>
                  <a:gd name="T13" fmla="*/ 101 h 217"/>
                  <a:gd name="T14" fmla="*/ 321 w 324"/>
                  <a:gd name="T15" fmla="*/ 99 h 217"/>
                  <a:gd name="T16" fmla="*/ 321 w 324"/>
                  <a:gd name="T17" fmla="*/ 98 h 217"/>
                  <a:gd name="T18" fmla="*/ 321 w 324"/>
                  <a:gd name="T19" fmla="*/ 97 h 217"/>
                  <a:gd name="T20" fmla="*/ 320 w 324"/>
                  <a:gd name="T21" fmla="*/ 97 h 217"/>
                  <a:gd name="T22" fmla="*/ 319 w 324"/>
                  <a:gd name="T23" fmla="*/ 95 h 217"/>
                  <a:gd name="T24" fmla="*/ 318 w 324"/>
                  <a:gd name="T25" fmla="*/ 94 h 217"/>
                  <a:gd name="T26" fmla="*/ 317 w 324"/>
                  <a:gd name="T27" fmla="*/ 92 h 217"/>
                  <a:gd name="T28" fmla="*/ 315 w 324"/>
                  <a:gd name="T29" fmla="*/ 91 h 217"/>
                  <a:gd name="T30" fmla="*/ 314 w 324"/>
                  <a:gd name="T31" fmla="*/ 90 h 217"/>
                  <a:gd name="T32" fmla="*/ 313 w 324"/>
                  <a:gd name="T33" fmla="*/ 89 h 217"/>
                  <a:gd name="T34" fmla="*/ 311 w 324"/>
                  <a:gd name="T35" fmla="*/ 88 h 217"/>
                  <a:gd name="T36" fmla="*/ 310 w 324"/>
                  <a:gd name="T37" fmla="*/ 87 h 217"/>
                  <a:gd name="T38" fmla="*/ 167 w 324"/>
                  <a:gd name="T39" fmla="*/ 7 h 217"/>
                  <a:gd name="T40" fmla="*/ 130 w 324"/>
                  <a:gd name="T41" fmla="*/ 18 h 217"/>
                  <a:gd name="T42" fmla="*/ 141 w 324"/>
                  <a:gd name="T43" fmla="*/ 54 h 217"/>
                  <a:gd name="T44" fmla="*/ 194 w 324"/>
                  <a:gd name="T45" fmla="*/ 84 h 217"/>
                  <a:gd name="T46" fmla="*/ 53 w 324"/>
                  <a:gd name="T47" fmla="*/ 84 h 217"/>
                  <a:gd name="T48" fmla="*/ 53 w 324"/>
                  <a:gd name="T49" fmla="*/ 43 h 217"/>
                  <a:gd name="T50" fmla="*/ 0 w 324"/>
                  <a:gd name="T51" fmla="*/ 43 h 217"/>
                  <a:gd name="T52" fmla="*/ 0 w 324"/>
                  <a:gd name="T53" fmla="*/ 110 h 217"/>
                  <a:gd name="T54" fmla="*/ 27 w 324"/>
                  <a:gd name="T55" fmla="*/ 137 h 217"/>
                  <a:gd name="T56" fmla="*/ 194 w 324"/>
                  <a:gd name="T57" fmla="*/ 137 h 217"/>
                  <a:gd name="T58" fmla="*/ 141 w 324"/>
                  <a:gd name="T59" fmla="*/ 167 h 217"/>
                  <a:gd name="T60" fmla="*/ 130 w 324"/>
                  <a:gd name="T61" fmla="*/ 203 h 217"/>
                  <a:gd name="T62" fmla="*/ 154 w 324"/>
                  <a:gd name="T63" fmla="*/ 217 h 217"/>
                  <a:gd name="T64" fmla="*/ 167 w 324"/>
                  <a:gd name="T65" fmla="*/ 214 h 217"/>
                  <a:gd name="T66" fmla="*/ 310 w 324"/>
                  <a:gd name="T67" fmla="*/ 134 h 217"/>
                  <a:gd name="T68" fmla="*/ 310 w 324"/>
                  <a:gd name="T69" fmla="*/ 134 h 217"/>
                  <a:gd name="T70" fmla="*/ 311 w 324"/>
                  <a:gd name="T71" fmla="*/ 133 h 217"/>
                  <a:gd name="T72" fmla="*/ 313 w 324"/>
                  <a:gd name="T73" fmla="*/ 132 h 217"/>
                  <a:gd name="T74" fmla="*/ 315 w 324"/>
                  <a:gd name="T75" fmla="*/ 130 h 217"/>
                  <a:gd name="T76" fmla="*/ 316 w 324"/>
                  <a:gd name="T77" fmla="*/ 129 h 217"/>
                  <a:gd name="T78" fmla="*/ 316 w 324"/>
                  <a:gd name="T79" fmla="*/ 129 h 217"/>
                  <a:gd name="T80" fmla="*/ 317 w 324"/>
                  <a:gd name="T81" fmla="*/ 128 h 217"/>
                  <a:gd name="T82" fmla="*/ 319 w 324"/>
                  <a:gd name="T83" fmla="*/ 126 h 217"/>
                  <a:gd name="T84" fmla="*/ 320 w 324"/>
                  <a:gd name="T85" fmla="*/ 124 h 217"/>
                  <a:gd name="T86" fmla="*/ 321 w 324"/>
                  <a:gd name="T87" fmla="*/ 123 h 217"/>
                  <a:gd name="T88" fmla="*/ 321 w 324"/>
                  <a:gd name="T89" fmla="*/ 123 h 217"/>
                  <a:gd name="T90" fmla="*/ 321 w 324"/>
                  <a:gd name="T91" fmla="*/ 122 h 217"/>
                  <a:gd name="T92" fmla="*/ 322 w 324"/>
                  <a:gd name="T93" fmla="*/ 120 h 217"/>
                  <a:gd name="T94" fmla="*/ 323 w 324"/>
                  <a:gd name="T95" fmla="*/ 118 h 217"/>
                  <a:gd name="T96" fmla="*/ 323 w 324"/>
                  <a:gd name="T97" fmla="*/ 117 h 217"/>
                  <a:gd name="T98" fmla="*/ 324 w 324"/>
                  <a:gd name="T99" fmla="*/ 115 h 217"/>
                  <a:gd name="T100" fmla="*/ 324 w 324"/>
                  <a:gd name="T101" fmla="*/ 113 h 217"/>
                  <a:gd name="T102" fmla="*/ 324 w 324"/>
                  <a:gd name="T103" fmla="*/ 111 h 217"/>
                  <a:gd name="T104" fmla="*/ 324 w 324"/>
                  <a:gd name="T105" fmla="*/ 110 h 217"/>
                  <a:gd name="T106" fmla="*/ 324 w 324"/>
                  <a:gd name="T107" fmla="*/ 109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4" h="217">
                    <a:moveTo>
                      <a:pt x="324" y="109"/>
                    </a:moveTo>
                    <a:lnTo>
                      <a:pt x="324" y="109"/>
                    </a:lnTo>
                    <a:cubicBezTo>
                      <a:pt x="324" y="109"/>
                      <a:pt x="324" y="108"/>
                      <a:pt x="324" y="108"/>
                    </a:cubicBezTo>
                    <a:cubicBezTo>
                      <a:pt x="324" y="107"/>
                      <a:pt x="324" y="107"/>
                      <a:pt x="324" y="106"/>
                    </a:cubicBezTo>
                    <a:cubicBezTo>
                      <a:pt x="323" y="106"/>
                      <a:pt x="323" y="105"/>
                      <a:pt x="323" y="104"/>
                    </a:cubicBezTo>
                    <a:cubicBezTo>
                      <a:pt x="323" y="104"/>
                      <a:pt x="323" y="103"/>
                      <a:pt x="323" y="103"/>
                    </a:cubicBezTo>
                    <a:cubicBezTo>
                      <a:pt x="323" y="102"/>
                      <a:pt x="322" y="102"/>
                      <a:pt x="322" y="101"/>
                    </a:cubicBezTo>
                    <a:cubicBezTo>
                      <a:pt x="322" y="101"/>
                      <a:pt x="322" y="100"/>
                      <a:pt x="321" y="99"/>
                    </a:cubicBezTo>
                    <a:cubicBezTo>
                      <a:pt x="321" y="99"/>
                      <a:pt x="321" y="98"/>
                      <a:pt x="321" y="98"/>
                    </a:cubicBezTo>
                    <a:cubicBezTo>
                      <a:pt x="321" y="98"/>
                      <a:pt x="321" y="98"/>
                      <a:pt x="321" y="97"/>
                    </a:cubicBezTo>
                    <a:cubicBezTo>
                      <a:pt x="320" y="97"/>
                      <a:pt x="320" y="97"/>
                      <a:pt x="320" y="97"/>
                    </a:cubicBezTo>
                    <a:cubicBezTo>
                      <a:pt x="320" y="96"/>
                      <a:pt x="319" y="95"/>
                      <a:pt x="319" y="95"/>
                    </a:cubicBezTo>
                    <a:cubicBezTo>
                      <a:pt x="319" y="94"/>
                      <a:pt x="318" y="94"/>
                      <a:pt x="318" y="94"/>
                    </a:cubicBezTo>
                    <a:cubicBezTo>
                      <a:pt x="317" y="93"/>
                      <a:pt x="317" y="93"/>
                      <a:pt x="317" y="92"/>
                    </a:cubicBezTo>
                    <a:cubicBezTo>
                      <a:pt x="316" y="92"/>
                      <a:pt x="316" y="91"/>
                      <a:pt x="315" y="91"/>
                    </a:cubicBezTo>
                    <a:cubicBezTo>
                      <a:pt x="315" y="91"/>
                      <a:pt x="315" y="90"/>
                      <a:pt x="314" y="90"/>
                    </a:cubicBezTo>
                    <a:cubicBezTo>
                      <a:pt x="314" y="90"/>
                      <a:pt x="313" y="89"/>
                      <a:pt x="313" y="89"/>
                    </a:cubicBezTo>
                    <a:cubicBezTo>
                      <a:pt x="312" y="89"/>
                      <a:pt x="312" y="88"/>
                      <a:pt x="311" y="88"/>
                    </a:cubicBezTo>
                    <a:cubicBezTo>
                      <a:pt x="311" y="88"/>
                      <a:pt x="311" y="87"/>
                      <a:pt x="310" y="87"/>
                    </a:cubicBezTo>
                    <a:lnTo>
                      <a:pt x="167" y="7"/>
                    </a:lnTo>
                    <a:cubicBezTo>
                      <a:pt x="154" y="0"/>
                      <a:pt x="138" y="5"/>
                      <a:pt x="130" y="18"/>
                    </a:cubicBezTo>
                    <a:cubicBezTo>
                      <a:pt x="123" y="31"/>
                      <a:pt x="128" y="47"/>
                      <a:pt x="141" y="54"/>
                    </a:cubicBezTo>
                    <a:lnTo>
                      <a:pt x="194" y="84"/>
                    </a:lnTo>
                    <a:lnTo>
                      <a:pt x="53" y="84"/>
                    </a:lnTo>
                    <a:lnTo>
                      <a:pt x="53" y="43"/>
                    </a:lnTo>
                    <a:lnTo>
                      <a:pt x="0" y="43"/>
                    </a:lnTo>
                    <a:lnTo>
                      <a:pt x="0" y="110"/>
                    </a:lnTo>
                    <a:cubicBezTo>
                      <a:pt x="0" y="125"/>
                      <a:pt x="12" y="137"/>
                      <a:pt x="27" y="137"/>
                    </a:cubicBezTo>
                    <a:lnTo>
                      <a:pt x="194" y="137"/>
                    </a:lnTo>
                    <a:lnTo>
                      <a:pt x="141" y="167"/>
                    </a:lnTo>
                    <a:cubicBezTo>
                      <a:pt x="128" y="174"/>
                      <a:pt x="123" y="190"/>
                      <a:pt x="130" y="203"/>
                    </a:cubicBezTo>
                    <a:cubicBezTo>
                      <a:pt x="135" y="212"/>
                      <a:pt x="144" y="217"/>
                      <a:pt x="154" y="217"/>
                    </a:cubicBezTo>
                    <a:cubicBezTo>
                      <a:pt x="158" y="217"/>
                      <a:pt x="163" y="216"/>
                      <a:pt x="167" y="214"/>
                    </a:cubicBezTo>
                    <a:lnTo>
                      <a:pt x="310" y="134"/>
                    </a:lnTo>
                    <a:cubicBezTo>
                      <a:pt x="310" y="134"/>
                      <a:pt x="310" y="134"/>
                      <a:pt x="310" y="134"/>
                    </a:cubicBezTo>
                    <a:cubicBezTo>
                      <a:pt x="311" y="133"/>
                      <a:pt x="311" y="133"/>
                      <a:pt x="311" y="133"/>
                    </a:cubicBezTo>
                    <a:cubicBezTo>
                      <a:pt x="312" y="133"/>
                      <a:pt x="313" y="132"/>
                      <a:pt x="313" y="132"/>
                    </a:cubicBezTo>
                    <a:cubicBezTo>
                      <a:pt x="314" y="131"/>
                      <a:pt x="315" y="130"/>
                      <a:pt x="315" y="130"/>
                    </a:cubicBezTo>
                    <a:cubicBezTo>
                      <a:pt x="316" y="130"/>
                      <a:pt x="316" y="130"/>
                      <a:pt x="316" y="129"/>
                    </a:cubicBezTo>
                    <a:cubicBezTo>
                      <a:pt x="316" y="129"/>
                      <a:pt x="316" y="129"/>
                      <a:pt x="316" y="129"/>
                    </a:cubicBezTo>
                    <a:cubicBezTo>
                      <a:pt x="317" y="129"/>
                      <a:pt x="317" y="128"/>
                      <a:pt x="317" y="128"/>
                    </a:cubicBezTo>
                    <a:cubicBezTo>
                      <a:pt x="318" y="127"/>
                      <a:pt x="318" y="127"/>
                      <a:pt x="319" y="126"/>
                    </a:cubicBezTo>
                    <a:cubicBezTo>
                      <a:pt x="319" y="125"/>
                      <a:pt x="320" y="125"/>
                      <a:pt x="320" y="124"/>
                    </a:cubicBezTo>
                    <a:cubicBezTo>
                      <a:pt x="320" y="124"/>
                      <a:pt x="320" y="124"/>
                      <a:pt x="321" y="123"/>
                    </a:cubicBezTo>
                    <a:cubicBezTo>
                      <a:pt x="321" y="123"/>
                      <a:pt x="321" y="123"/>
                      <a:pt x="321" y="123"/>
                    </a:cubicBezTo>
                    <a:cubicBezTo>
                      <a:pt x="321" y="123"/>
                      <a:pt x="321" y="122"/>
                      <a:pt x="321" y="122"/>
                    </a:cubicBezTo>
                    <a:cubicBezTo>
                      <a:pt x="322" y="121"/>
                      <a:pt x="322" y="120"/>
                      <a:pt x="322" y="120"/>
                    </a:cubicBezTo>
                    <a:cubicBezTo>
                      <a:pt x="322" y="119"/>
                      <a:pt x="323" y="119"/>
                      <a:pt x="323" y="118"/>
                    </a:cubicBezTo>
                    <a:cubicBezTo>
                      <a:pt x="323" y="118"/>
                      <a:pt x="323" y="117"/>
                      <a:pt x="323" y="117"/>
                    </a:cubicBezTo>
                    <a:cubicBezTo>
                      <a:pt x="323" y="116"/>
                      <a:pt x="323" y="115"/>
                      <a:pt x="324" y="115"/>
                    </a:cubicBezTo>
                    <a:cubicBezTo>
                      <a:pt x="324" y="114"/>
                      <a:pt x="324" y="114"/>
                      <a:pt x="324" y="113"/>
                    </a:cubicBezTo>
                    <a:cubicBezTo>
                      <a:pt x="324" y="112"/>
                      <a:pt x="324" y="112"/>
                      <a:pt x="324" y="111"/>
                    </a:cubicBezTo>
                    <a:cubicBezTo>
                      <a:pt x="324" y="111"/>
                      <a:pt x="324" y="111"/>
                      <a:pt x="324" y="110"/>
                    </a:cubicBezTo>
                    <a:cubicBezTo>
                      <a:pt x="324" y="110"/>
                      <a:pt x="324" y="110"/>
                      <a:pt x="324" y="109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11509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4" name="Freeform 73"/>
              <p:cNvSpPr>
                <a:spLocks noEditPoints="1"/>
              </p:cNvSpPr>
              <p:nvPr/>
            </p:nvSpPr>
            <p:spPr bwMode="auto">
              <a:xfrm>
                <a:off x="5811838" y="914400"/>
                <a:ext cx="536574" cy="420688"/>
              </a:xfrm>
              <a:custGeom>
                <a:avLst/>
                <a:gdLst>
                  <a:gd name="T0" fmla="*/ 620 w 1240"/>
                  <a:gd name="T1" fmla="*/ 622 h 977"/>
                  <a:gd name="T2" fmla="*/ 620 w 1240"/>
                  <a:gd name="T3" fmla="*/ 622 h 977"/>
                  <a:gd name="T4" fmla="*/ 66 w 1240"/>
                  <a:gd name="T5" fmla="*/ 344 h 977"/>
                  <a:gd name="T6" fmla="*/ 620 w 1240"/>
                  <a:gd name="T7" fmla="*/ 65 h 977"/>
                  <a:gd name="T8" fmla="*/ 1173 w 1240"/>
                  <a:gd name="T9" fmla="*/ 344 h 977"/>
                  <a:gd name="T10" fmla="*/ 620 w 1240"/>
                  <a:gd name="T11" fmla="*/ 622 h 977"/>
                  <a:gd name="T12" fmla="*/ 1240 w 1240"/>
                  <a:gd name="T13" fmla="*/ 594 h 977"/>
                  <a:gd name="T14" fmla="*/ 1240 w 1240"/>
                  <a:gd name="T15" fmla="*/ 594 h 977"/>
                  <a:gd name="T16" fmla="*/ 1240 w 1240"/>
                  <a:gd name="T17" fmla="*/ 364 h 977"/>
                  <a:gd name="T18" fmla="*/ 1240 w 1240"/>
                  <a:gd name="T19" fmla="*/ 358 h 977"/>
                  <a:gd name="T20" fmla="*/ 1240 w 1240"/>
                  <a:gd name="T21" fmla="*/ 344 h 977"/>
                  <a:gd name="T22" fmla="*/ 620 w 1240"/>
                  <a:gd name="T23" fmla="*/ 0 h 977"/>
                  <a:gd name="T24" fmla="*/ 0 w 1240"/>
                  <a:gd name="T25" fmla="*/ 344 h 977"/>
                  <a:gd name="T26" fmla="*/ 0 w 1240"/>
                  <a:gd name="T27" fmla="*/ 358 h 977"/>
                  <a:gd name="T28" fmla="*/ 0 w 1240"/>
                  <a:gd name="T29" fmla="*/ 364 h 977"/>
                  <a:gd name="T30" fmla="*/ 0 w 1240"/>
                  <a:gd name="T31" fmla="*/ 594 h 977"/>
                  <a:gd name="T32" fmla="*/ 442 w 1240"/>
                  <a:gd name="T33" fmla="*/ 925 h 977"/>
                  <a:gd name="T34" fmla="*/ 509 w 1240"/>
                  <a:gd name="T35" fmla="*/ 977 h 977"/>
                  <a:gd name="T36" fmla="*/ 579 w 1240"/>
                  <a:gd name="T37" fmla="*/ 908 h 977"/>
                  <a:gd name="T38" fmla="*/ 509 w 1240"/>
                  <a:gd name="T39" fmla="*/ 839 h 977"/>
                  <a:gd name="T40" fmla="*/ 459 w 1240"/>
                  <a:gd name="T41" fmla="*/ 860 h 977"/>
                  <a:gd name="T42" fmla="*/ 66 w 1240"/>
                  <a:gd name="T43" fmla="*/ 594 h 977"/>
                  <a:gd name="T44" fmla="*/ 66 w 1240"/>
                  <a:gd name="T45" fmla="*/ 502 h 977"/>
                  <a:gd name="T46" fmla="*/ 620 w 1240"/>
                  <a:gd name="T47" fmla="*/ 689 h 977"/>
                  <a:gd name="T48" fmla="*/ 1173 w 1240"/>
                  <a:gd name="T49" fmla="*/ 502 h 977"/>
                  <a:gd name="T50" fmla="*/ 1173 w 1240"/>
                  <a:gd name="T51" fmla="*/ 594 h 977"/>
                  <a:gd name="T52" fmla="*/ 773 w 1240"/>
                  <a:gd name="T53" fmla="*/ 861 h 977"/>
                  <a:gd name="T54" fmla="*/ 722 w 1240"/>
                  <a:gd name="T55" fmla="*/ 839 h 977"/>
                  <a:gd name="T56" fmla="*/ 653 w 1240"/>
                  <a:gd name="T57" fmla="*/ 908 h 977"/>
                  <a:gd name="T58" fmla="*/ 722 w 1240"/>
                  <a:gd name="T59" fmla="*/ 977 h 977"/>
                  <a:gd name="T60" fmla="*/ 789 w 1240"/>
                  <a:gd name="T61" fmla="*/ 926 h 977"/>
                  <a:gd name="T62" fmla="*/ 1240 w 1240"/>
                  <a:gd name="T63" fmla="*/ 594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40" h="977">
                    <a:moveTo>
                      <a:pt x="620" y="622"/>
                    </a:moveTo>
                    <a:lnTo>
                      <a:pt x="620" y="622"/>
                    </a:lnTo>
                    <a:cubicBezTo>
                      <a:pt x="320" y="622"/>
                      <a:pt x="66" y="495"/>
                      <a:pt x="66" y="344"/>
                    </a:cubicBezTo>
                    <a:cubicBezTo>
                      <a:pt x="66" y="193"/>
                      <a:pt x="320" y="65"/>
                      <a:pt x="620" y="65"/>
                    </a:cubicBezTo>
                    <a:cubicBezTo>
                      <a:pt x="920" y="65"/>
                      <a:pt x="1173" y="193"/>
                      <a:pt x="1173" y="344"/>
                    </a:cubicBezTo>
                    <a:cubicBezTo>
                      <a:pt x="1173" y="495"/>
                      <a:pt x="920" y="622"/>
                      <a:pt x="620" y="622"/>
                    </a:cubicBezTo>
                    <a:close/>
                    <a:moveTo>
                      <a:pt x="1240" y="594"/>
                    </a:moveTo>
                    <a:lnTo>
                      <a:pt x="1240" y="594"/>
                    </a:lnTo>
                    <a:lnTo>
                      <a:pt x="1240" y="364"/>
                    </a:lnTo>
                    <a:cubicBezTo>
                      <a:pt x="1240" y="362"/>
                      <a:pt x="1240" y="360"/>
                      <a:pt x="1240" y="358"/>
                    </a:cubicBezTo>
                    <a:cubicBezTo>
                      <a:pt x="1240" y="353"/>
                      <a:pt x="1240" y="348"/>
                      <a:pt x="1240" y="344"/>
                    </a:cubicBezTo>
                    <a:cubicBezTo>
                      <a:pt x="1240" y="150"/>
                      <a:pt x="968" y="0"/>
                      <a:pt x="620" y="0"/>
                    </a:cubicBezTo>
                    <a:cubicBezTo>
                      <a:pt x="272" y="0"/>
                      <a:pt x="0" y="150"/>
                      <a:pt x="0" y="344"/>
                    </a:cubicBezTo>
                    <a:cubicBezTo>
                      <a:pt x="0" y="348"/>
                      <a:pt x="0" y="353"/>
                      <a:pt x="0" y="358"/>
                    </a:cubicBezTo>
                    <a:cubicBezTo>
                      <a:pt x="0" y="360"/>
                      <a:pt x="0" y="362"/>
                      <a:pt x="0" y="364"/>
                    </a:cubicBezTo>
                    <a:lnTo>
                      <a:pt x="0" y="594"/>
                    </a:lnTo>
                    <a:cubicBezTo>
                      <a:pt x="0" y="749"/>
                      <a:pt x="182" y="882"/>
                      <a:pt x="442" y="925"/>
                    </a:cubicBezTo>
                    <a:cubicBezTo>
                      <a:pt x="450" y="955"/>
                      <a:pt x="477" y="977"/>
                      <a:pt x="509" y="977"/>
                    </a:cubicBezTo>
                    <a:cubicBezTo>
                      <a:pt x="548" y="977"/>
                      <a:pt x="579" y="946"/>
                      <a:pt x="579" y="908"/>
                    </a:cubicBezTo>
                    <a:cubicBezTo>
                      <a:pt x="579" y="870"/>
                      <a:pt x="548" y="839"/>
                      <a:pt x="509" y="839"/>
                    </a:cubicBezTo>
                    <a:cubicBezTo>
                      <a:pt x="490" y="839"/>
                      <a:pt x="472" y="847"/>
                      <a:pt x="459" y="860"/>
                    </a:cubicBezTo>
                    <a:cubicBezTo>
                      <a:pt x="231" y="824"/>
                      <a:pt x="66" y="715"/>
                      <a:pt x="66" y="594"/>
                    </a:cubicBezTo>
                    <a:lnTo>
                      <a:pt x="66" y="502"/>
                    </a:lnTo>
                    <a:cubicBezTo>
                      <a:pt x="168" y="613"/>
                      <a:pt x="375" y="689"/>
                      <a:pt x="620" y="689"/>
                    </a:cubicBezTo>
                    <a:cubicBezTo>
                      <a:pt x="865" y="689"/>
                      <a:pt x="1072" y="613"/>
                      <a:pt x="1173" y="502"/>
                    </a:cubicBezTo>
                    <a:lnTo>
                      <a:pt x="1173" y="594"/>
                    </a:lnTo>
                    <a:cubicBezTo>
                      <a:pt x="1173" y="717"/>
                      <a:pt x="1005" y="827"/>
                      <a:pt x="773" y="861"/>
                    </a:cubicBezTo>
                    <a:cubicBezTo>
                      <a:pt x="761" y="847"/>
                      <a:pt x="743" y="839"/>
                      <a:pt x="722" y="839"/>
                    </a:cubicBezTo>
                    <a:cubicBezTo>
                      <a:pt x="684" y="839"/>
                      <a:pt x="653" y="870"/>
                      <a:pt x="653" y="908"/>
                    </a:cubicBezTo>
                    <a:cubicBezTo>
                      <a:pt x="653" y="946"/>
                      <a:pt x="684" y="977"/>
                      <a:pt x="722" y="977"/>
                    </a:cubicBezTo>
                    <a:cubicBezTo>
                      <a:pt x="754" y="977"/>
                      <a:pt x="781" y="956"/>
                      <a:pt x="789" y="926"/>
                    </a:cubicBezTo>
                    <a:cubicBezTo>
                      <a:pt x="1054" y="885"/>
                      <a:pt x="1240" y="751"/>
                      <a:pt x="1240" y="594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511509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7" name="组合 166"/>
          <p:cNvGrpSpPr/>
          <p:nvPr/>
        </p:nvGrpSpPr>
        <p:grpSpPr>
          <a:xfrm>
            <a:off x="8099759" y="4569756"/>
            <a:ext cx="334611" cy="330122"/>
            <a:chOff x="-907440" y="7055826"/>
            <a:chExt cx="418469" cy="418469"/>
          </a:xfrm>
          <a:noFill/>
        </p:grpSpPr>
        <p:sp>
          <p:nvSpPr>
            <p:cNvPr id="214" name="椭圆 213"/>
            <p:cNvSpPr/>
            <p:nvPr/>
          </p:nvSpPr>
          <p:spPr>
            <a:xfrm>
              <a:off x="-907440" y="7055826"/>
              <a:ext cx="418469" cy="418469"/>
            </a:xfrm>
            <a:prstGeom prst="ellipse">
              <a:avLst/>
            </a:prstGeom>
            <a:grp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7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15" name="组合 315"/>
            <p:cNvGrpSpPr>
              <a:grpSpLocks/>
            </p:cNvGrpSpPr>
            <p:nvPr/>
          </p:nvGrpSpPr>
          <p:grpSpPr bwMode="auto">
            <a:xfrm>
              <a:off x="-878171" y="7225374"/>
              <a:ext cx="359930" cy="79372"/>
              <a:chOff x="2851150" y="1166813"/>
              <a:chExt cx="923925" cy="203200"/>
            </a:xfrm>
            <a:grpFill/>
          </p:grpSpPr>
          <p:sp>
            <p:nvSpPr>
              <p:cNvPr id="216" name="Freeform 240"/>
              <p:cNvSpPr>
                <a:spLocks/>
              </p:cNvSpPr>
              <p:nvPr/>
            </p:nvSpPr>
            <p:spPr bwMode="auto">
              <a:xfrm>
                <a:off x="2851150" y="1166813"/>
                <a:ext cx="923925" cy="188913"/>
              </a:xfrm>
              <a:custGeom>
                <a:avLst/>
                <a:gdLst>
                  <a:gd name="T0" fmla="*/ 2147483647 w 2201"/>
                  <a:gd name="T1" fmla="*/ 2147483647 h 447"/>
                  <a:gd name="T2" fmla="*/ 2147483647 w 2201"/>
                  <a:gd name="T3" fmla="*/ 2147483647 h 447"/>
                  <a:gd name="T4" fmla="*/ 2147483647 w 2201"/>
                  <a:gd name="T5" fmla="*/ 2147483647 h 447"/>
                  <a:gd name="T6" fmla="*/ 2147483647 w 2201"/>
                  <a:gd name="T7" fmla="*/ 2147483647 h 447"/>
                  <a:gd name="T8" fmla="*/ 2147483647 w 2201"/>
                  <a:gd name="T9" fmla="*/ 2147483647 h 447"/>
                  <a:gd name="T10" fmla="*/ 2147483647 w 2201"/>
                  <a:gd name="T11" fmla="*/ 2147483647 h 447"/>
                  <a:gd name="T12" fmla="*/ 2147483647 w 2201"/>
                  <a:gd name="T13" fmla="*/ 2147483647 h 447"/>
                  <a:gd name="T14" fmla="*/ 2147483647 w 2201"/>
                  <a:gd name="T15" fmla="*/ 2147483647 h 447"/>
                  <a:gd name="T16" fmla="*/ 2147483647 w 2201"/>
                  <a:gd name="T17" fmla="*/ 2147483647 h 447"/>
                  <a:gd name="T18" fmla="*/ 2147483647 w 2201"/>
                  <a:gd name="T19" fmla="*/ 2147483647 h 447"/>
                  <a:gd name="T20" fmla="*/ 2147483647 w 2201"/>
                  <a:gd name="T21" fmla="*/ 2147483647 h 447"/>
                  <a:gd name="T22" fmla="*/ 2147483647 w 2201"/>
                  <a:gd name="T23" fmla="*/ 2147483647 h 447"/>
                  <a:gd name="T24" fmla="*/ 2147483647 w 2201"/>
                  <a:gd name="T25" fmla="*/ 2147483647 h 447"/>
                  <a:gd name="T26" fmla="*/ 2147483647 w 2201"/>
                  <a:gd name="T27" fmla="*/ 2147483647 h 447"/>
                  <a:gd name="T28" fmla="*/ 2147483647 w 2201"/>
                  <a:gd name="T29" fmla="*/ 2147483647 h 447"/>
                  <a:gd name="T30" fmla="*/ 2147483647 w 2201"/>
                  <a:gd name="T31" fmla="*/ 2147483647 h 447"/>
                  <a:gd name="T32" fmla="*/ 2147483647 w 2201"/>
                  <a:gd name="T33" fmla="*/ 2147483647 h 447"/>
                  <a:gd name="T34" fmla="*/ 0 w 2201"/>
                  <a:gd name="T35" fmla="*/ 2147483647 h 447"/>
                  <a:gd name="T36" fmla="*/ 0 w 2201"/>
                  <a:gd name="T37" fmla="*/ 2147483647 h 447"/>
                  <a:gd name="T38" fmla="*/ 2147483647 w 2201"/>
                  <a:gd name="T39" fmla="*/ 0 h 447"/>
                  <a:gd name="T40" fmla="*/ 2147483647 w 2201"/>
                  <a:gd name="T41" fmla="*/ 0 h 447"/>
                  <a:gd name="T42" fmla="*/ 2147483647 w 2201"/>
                  <a:gd name="T43" fmla="*/ 2147483647 h 447"/>
                  <a:gd name="T44" fmla="*/ 2147483647 w 2201"/>
                  <a:gd name="T45" fmla="*/ 2147483647 h 447"/>
                  <a:gd name="T46" fmla="*/ 2147483647 w 2201"/>
                  <a:gd name="T47" fmla="*/ 2147483647 h 44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01"/>
                  <a:gd name="T73" fmla="*/ 0 h 447"/>
                  <a:gd name="T74" fmla="*/ 2201 w 2201"/>
                  <a:gd name="T75" fmla="*/ 447 h 44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01" h="447">
                    <a:moveTo>
                      <a:pt x="2074" y="447"/>
                    </a:moveTo>
                    <a:lnTo>
                      <a:pt x="2074" y="447"/>
                    </a:lnTo>
                    <a:lnTo>
                      <a:pt x="1917" y="447"/>
                    </a:lnTo>
                    <a:cubicBezTo>
                      <a:pt x="1899" y="447"/>
                      <a:pt x="1884" y="432"/>
                      <a:pt x="1884" y="413"/>
                    </a:cubicBezTo>
                    <a:cubicBezTo>
                      <a:pt x="1884" y="395"/>
                      <a:pt x="1899" y="380"/>
                      <a:pt x="1917" y="380"/>
                    </a:cubicBezTo>
                    <a:lnTo>
                      <a:pt x="2074" y="380"/>
                    </a:lnTo>
                    <a:cubicBezTo>
                      <a:pt x="2107" y="380"/>
                      <a:pt x="2134" y="353"/>
                      <a:pt x="2134" y="319"/>
                    </a:cubicBezTo>
                    <a:lnTo>
                      <a:pt x="2134" y="127"/>
                    </a:lnTo>
                    <a:cubicBezTo>
                      <a:pt x="2134" y="94"/>
                      <a:pt x="2107" y="67"/>
                      <a:pt x="2074" y="67"/>
                    </a:cubicBezTo>
                    <a:lnTo>
                      <a:pt x="127" y="67"/>
                    </a:lnTo>
                    <a:cubicBezTo>
                      <a:pt x="94" y="67"/>
                      <a:pt x="67" y="94"/>
                      <a:pt x="67" y="127"/>
                    </a:cubicBezTo>
                    <a:lnTo>
                      <a:pt x="67" y="319"/>
                    </a:lnTo>
                    <a:cubicBezTo>
                      <a:pt x="67" y="353"/>
                      <a:pt x="94" y="380"/>
                      <a:pt x="127" y="380"/>
                    </a:cubicBezTo>
                    <a:lnTo>
                      <a:pt x="1729" y="380"/>
                    </a:lnTo>
                    <a:cubicBezTo>
                      <a:pt x="1748" y="380"/>
                      <a:pt x="1763" y="395"/>
                      <a:pt x="1763" y="413"/>
                    </a:cubicBezTo>
                    <a:cubicBezTo>
                      <a:pt x="1763" y="432"/>
                      <a:pt x="1748" y="447"/>
                      <a:pt x="1729" y="447"/>
                    </a:cubicBezTo>
                    <a:lnTo>
                      <a:pt x="127" y="447"/>
                    </a:lnTo>
                    <a:cubicBezTo>
                      <a:pt x="57" y="447"/>
                      <a:pt x="0" y="390"/>
                      <a:pt x="0" y="319"/>
                    </a:cubicBezTo>
                    <a:lnTo>
                      <a:pt x="0" y="127"/>
                    </a:lnTo>
                    <a:cubicBezTo>
                      <a:pt x="0" y="57"/>
                      <a:pt x="57" y="0"/>
                      <a:pt x="127" y="0"/>
                    </a:cubicBezTo>
                    <a:lnTo>
                      <a:pt x="2074" y="0"/>
                    </a:lnTo>
                    <a:cubicBezTo>
                      <a:pt x="2144" y="0"/>
                      <a:pt x="2201" y="57"/>
                      <a:pt x="2201" y="127"/>
                    </a:cubicBezTo>
                    <a:lnTo>
                      <a:pt x="2201" y="319"/>
                    </a:lnTo>
                    <a:cubicBezTo>
                      <a:pt x="2201" y="390"/>
                      <a:pt x="2144" y="447"/>
                      <a:pt x="2074" y="447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7" name="Freeform 241"/>
              <p:cNvSpPr>
                <a:spLocks/>
              </p:cNvSpPr>
              <p:nvPr/>
            </p:nvSpPr>
            <p:spPr bwMode="auto">
              <a:xfrm>
                <a:off x="2940050" y="1230313"/>
                <a:ext cx="68263" cy="50800"/>
              </a:xfrm>
              <a:custGeom>
                <a:avLst/>
                <a:gdLst>
                  <a:gd name="T0" fmla="*/ 0 w 161"/>
                  <a:gd name="T1" fmla="*/ 2147483647 h 123"/>
                  <a:gd name="T2" fmla="*/ 0 w 161"/>
                  <a:gd name="T3" fmla="*/ 2147483647 h 123"/>
                  <a:gd name="T4" fmla="*/ 2147483647 w 161"/>
                  <a:gd name="T5" fmla="*/ 2147483647 h 123"/>
                  <a:gd name="T6" fmla="*/ 2147483647 w 161"/>
                  <a:gd name="T7" fmla="*/ 2147483647 h 123"/>
                  <a:gd name="T8" fmla="*/ 2147483647 w 161"/>
                  <a:gd name="T9" fmla="*/ 2147483647 h 123"/>
                  <a:gd name="T10" fmla="*/ 2147483647 w 161"/>
                  <a:gd name="T11" fmla="*/ 0 h 123"/>
                  <a:gd name="T12" fmla="*/ 2147483647 w 161"/>
                  <a:gd name="T13" fmla="*/ 0 h 123"/>
                  <a:gd name="T14" fmla="*/ 2147483647 w 161"/>
                  <a:gd name="T15" fmla="*/ 2147483647 h 123"/>
                  <a:gd name="T16" fmla="*/ 0 w 161"/>
                  <a:gd name="T17" fmla="*/ 2147483647 h 123"/>
                  <a:gd name="T18" fmla="*/ 0 w 161"/>
                  <a:gd name="T19" fmla="*/ 2147483647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1"/>
                  <a:gd name="T31" fmla="*/ 0 h 123"/>
                  <a:gd name="T32" fmla="*/ 161 w 161"/>
                  <a:gd name="T33" fmla="*/ 123 h 1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1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161" y="123"/>
                    </a:lnTo>
                    <a:lnTo>
                      <a:pt x="161" y="38"/>
                    </a:lnTo>
                    <a:lnTo>
                      <a:pt x="126" y="38"/>
                    </a:lnTo>
                    <a:lnTo>
                      <a:pt x="126" y="0"/>
                    </a:lnTo>
                    <a:lnTo>
                      <a:pt x="36" y="0"/>
                    </a:lnTo>
                    <a:lnTo>
                      <a:pt x="36" y="38"/>
                    </a:lnTo>
                    <a:lnTo>
                      <a:pt x="0" y="38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8" name="Freeform 242"/>
              <p:cNvSpPr>
                <a:spLocks/>
              </p:cNvSpPr>
              <p:nvPr/>
            </p:nvSpPr>
            <p:spPr bwMode="auto">
              <a:xfrm>
                <a:off x="3041650" y="1230313"/>
                <a:ext cx="68263" cy="50800"/>
              </a:xfrm>
              <a:custGeom>
                <a:avLst/>
                <a:gdLst>
                  <a:gd name="T0" fmla="*/ 0 w 161"/>
                  <a:gd name="T1" fmla="*/ 2147483647 h 123"/>
                  <a:gd name="T2" fmla="*/ 0 w 161"/>
                  <a:gd name="T3" fmla="*/ 2147483647 h 123"/>
                  <a:gd name="T4" fmla="*/ 2147483647 w 161"/>
                  <a:gd name="T5" fmla="*/ 2147483647 h 123"/>
                  <a:gd name="T6" fmla="*/ 2147483647 w 161"/>
                  <a:gd name="T7" fmla="*/ 2147483647 h 123"/>
                  <a:gd name="T8" fmla="*/ 2147483647 w 161"/>
                  <a:gd name="T9" fmla="*/ 2147483647 h 123"/>
                  <a:gd name="T10" fmla="*/ 2147483647 w 161"/>
                  <a:gd name="T11" fmla="*/ 0 h 123"/>
                  <a:gd name="T12" fmla="*/ 2147483647 w 161"/>
                  <a:gd name="T13" fmla="*/ 0 h 123"/>
                  <a:gd name="T14" fmla="*/ 2147483647 w 161"/>
                  <a:gd name="T15" fmla="*/ 2147483647 h 123"/>
                  <a:gd name="T16" fmla="*/ 0 w 161"/>
                  <a:gd name="T17" fmla="*/ 2147483647 h 123"/>
                  <a:gd name="T18" fmla="*/ 0 w 161"/>
                  <a:gd name="T19" fmla="*/ 2147483647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1"/>
                  <a:gd name="T31" fmla="*/ 0 h 123"/>
                  <a:gd name="T32" fmla="*/ 161 w 161"/>
                  <a:gd name="T33" fmla="*/ 123 h 1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1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161" y="123"/>
                    </a:lnTo>
                    <a:lnTo>
                      <a:pt x="161" y="38"/>
                    </a:lnTo>
                    <a:lnTo>
                      <a:pt x="126" y="38"/>
                    </a:lnTo>
                    <a:lnTo>
                      <a:pt x="126" y="0"/>
                    </a:lnTo>
                    <a:lnTo>
                      <a:pt x="35" y="0"/>
                    </a:lnTo>
                    <a:lnTo>
                      <a:pt x="35" y="38"/>
                    </a:lnTo>
                    <a:lnTo>
                      <a:pt x="0" y="38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9" name="Freeform 243"/>
              <p:cNvSpPr>
                <a:spLocks/>
              </p:cNvSpPr>
              <p:nvPr/>
            </p:nvSpPr>
            <p:spPr bwMode="auto">
              <a:xfrm>
                <a:off x="3143250" y="1230313"/>
                <a:ext cx="68263" cy="50800"/>
              </a:xfrm>
              <a:custGeom>
                <a:avLst/>
                <a:gdLst>
                  <a:gd name="T0" fmla="*/ 0 w 160"/>
                  <a:gd name="T1" fmla="*/ 2147483647 h 123"/>
                  <a:gd name="T2" fmla="*/ 0 w 160"/>
                  <a:gd name="T3" fmla="*/ 2147483647 h 123"/>
                  <a:gd name="T4" fmla="*/ 2147483647 w 160"/>
                  <a:gd name="T5" fmla="*/ 2147483647 h 123"/>
                  <a:gd name="T6" fmla="*/ 2147483647 w 160"/>
                  <a:gd name="T7" fmla="*/ 2147483647 h 123"/>
                  <a:gd name="T8" fmla="*/ 2147483647 w 160"/>
                  <a:gd name="T9" fmla="*/ 2147483647 h 123"/>
                  <a:gd name="T10" fmla="*/ 2147483647 w 160"/>
                  <a:gd name="T11" fmla="*/ 0 h 123"/>
                  <a:gd name="T12" fmla="*/ 2147483647 w 160"/>
                  <a:gd name="T13" fmla="*/ 0 h 123"/>
                  <a:gd name="T14" fmla="*/ 2147483647 w 160"/>
                  <a:gd name="T15" fmla="*/ 2147483647 h 123"/>
                  <a:gd name="T16" fmla="*/ 0 w 160"/>
                  <a:gd name="T17" fmla="*/ 2147483647 h 123"/>
                  <a:gd name="T18" fmla="*/ 0 w 160"/>
                  <a:gd name="T19" fmla="*/ 2147483647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0"/>
                  <a:gd name="T31" fmla="*/ 0 h 123"/>
                  <a:gd name="T32" fmla="*/ 160 w 160"/>
                  <a:gd name="T33" fmla="*/ 123 h 1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0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160" y="123"/>
                    </a:lnTo>
                    <a:lnTo>
                      <a:pt x="160" y="38"/>
                    </a:lnTo>
                    <a:lnTo>
                      <a:pt x="125" y="38"/>
                    </a:lnTo>
                    <a:lnTo>
                      <a:pt x="125" y="0"/>
                    </a:lnTo>
                    <a:lnTo>
                      <a:pt x="35" y="0"/>
                    </a:lnTo>
                    <a:lnTo>
                      <a:pt x="35" y="38"/>
                    </a:lnTo>
                    <a:lnTo>
                      <a:pt x="0" y="38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0" name="Freeform 244"/>
              <p:cNvSpPr>
                <a:spLocks/>
              </p:cNvSpPr>
              <p:nvPr/>
            </p:nvSpPr>
            <p:spPr bwMode="auto">
              <a:xfrm>
                <a:off x="3244850" y="1230313"/>
                <a:ext cx="66675" cy="50800"/>
              </a:xfrm>
              <a:custGeom>
                <a:avLst/>
                <a:gdLst>
                  <a:gd name="T0" fmla="*/ 0 w 161"/>
                  <a:gd name="T1" fmla="*/ 2147483647 h 123"/>
                  <a:gd name="T2" fmla="*/ 0 w 161"/>
                  <a:gd name="T3" fmla="*/ 2147483647 h 123"/>
                  <a:gd name="T4" fmla="*/ 2147483647 w 161"/>
                  <a:gd name="T5" fmla="*/ 2147483647 h 123"/>
                  <a:gd name="T6" fmla="*/ 2147483647 w 161"/>
                  <a:gd name="T7" fmla="*/ 2147483647 h 123"/>
                  <a:gd name="T8" fmla="*/ 2147483647 w 161"/>
                  <a:gd name="T9" fmla="*/ 2147483647 h 123"/>
                  <a:gd name="T10" fmla="*/ 2147483647 w 161"/>
                  <a:gd name="T11" fmla="*/ 0 h 123"/>
                  <a:gd name="T12" fmla="*/ 2147483647 w 161"/>
                  <a:gd name="T13" fmla="*/ 0 h 123"/>
                  <a:gd name="T14" fmla="*/ 2147483647 w 161"/>
                  <a:gd name="T15" fmla="*/ 2147483647 h 123"/>
                  <a:gd name="T16" fmla="*/ 0 w 161"/>
                  <a:gd name="T17" fmla="*/ 2147483647 h 123"/>
                  <a:gd name="T18" fmla="*/ 0 w 161"/>
                  <a:gd name="T19" fmla="*/ 2147483647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1"/>
                  <a:gd name="T31" fmla="*/ 0 h 123"/>
                  <a:gd name="T32" fmla="*/ 161 w 161"/>
                  <a:gd name="T33" fmla="*/ 123 h 1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1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161" y="123"/>
                    </a:lnTo>
                    <a:lnTo>
                      <a:pt x="161" y="38"/>
                    </a:lnTo>
                    <a:lnTo>
                      <a:pt x="126" y="38"/>
                    </a:lnTo>
                    <a:lnTo>
                      <a:pt x="126" y="0"/>
                    </a:lnTo>
                    <a:lnTo>
                      <a:pt x="35" y="0"/>
                    </a:lnTo>
                    <a:lnTo>
                      <a:pt x="35" y="38"/>
                    </a:lnTo>
                    <a:lnTo>
                      <a:pt x="0" y="38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1" name="Freeform 245"/>
              <p:cNvSpPr>
                <a:spLocks/>
              </p:cNvSpPr>
              <p:nvPr/>
            </p:nvSpPr>
            <p:spPr bwMode="auto">
              <a:xfrm>
                <a:off x="3346450" y="1230313"/>
                <a:ext cx="66675" cy="50800"/>
              </a:xfrm>
              <a:custGeom>
                <a:avLst/>
                <a:gdLst>
                  <a:gd name="T0" fmla="*/ 0 w 161"/>
                  <a:gd name="T1" fmla="*/ 2147483647 h 123"/>
                  <a:gd name="T2" fmla="*/ 0 w 161"/>
                  <a:gd name="T3" fmla="*/ 2147483647 h 123"/>
                  <a:gd name="T4" fmla="*/ 2147483647 w 161"/>
                  <a:gd name="T5" fmla="*/ 2147483647 h 123"/>
                  <a:gd name="T6" fmla="*/ 2147483647 w 161"/>
                  <a:gd name="T7" fmla="*/ 2147483647 h 123"/>
                  <a:gd name="T8" fmla="*/ 2147483647 w 161"/>
                  <a:gd name="T9" fmla="*/ 2147483647 h 123"/>
                  <a:gd name="T10" fmla="*/ 2147483647 w 161"/>
                  <a:gd name="T11" fmla="*/ 0 h 123"/>
                  <a:gd name="T12" fmla="*/ 2147483647 w 161"/>
                  <a:gd name="T13" fmla="*/ 0 h 123"/>
                  <a:gd name="T14" fmla="*/ 2147483647 w 161"/>
                  <a:gd name="T15" fmla="*/ 2147483647 h 123"/>
                  <a:gd name="T16" fmla="*/ 0 w 161"/>
                  <a:gd name="T17" fmla="*/ 2147483647 h 123"/>
                  <a:gd name="T18" fmla="*/ 0 w 161"/>
                  <a:gd name="T19" fmla="*/ 2147483647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1"/>
                  <a:gd name="T31" fmla="*/ 0 h 123"/>
                  <a:gd name="T32" fmla="*/ 161 w 161"/>
                  <a:gd name="T33" fmla="*/ 123 h 1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1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161" y="123"/>
                    </a:lnTo>
                    <a:lnTo>
                      <a:pt x="161" y="38"/>
                    </a:lnTo>
                    <a:lnTo>
                      <a:pt x="125" y="38"/>
                    </a:lnTo>
                    <a:lnTo>
                      <a:pt x="125" y="0"/>
                    </a:lnTo>
                    <a:lnTo>
                      <a:pt x="35" y="0"/>
                    </a:lnTo>
                    <a:lnTo>
                      <a:pt x="35" y="38"/>
                    </a:lnTo>
                    <a:lnTo>
                      <a:pt x="0" y="38"/>
                    </a:lnTo>
                    <a:lnTo>
                      <a:pt x="0" y="123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2" name="Freeform 246"/>
              <p:cNvSpPr>
                <a:spLocks/>
              </p:cNvSpPr>
              <p:nvPr/>
            </p:nvSpPr>
            <p:spPr bwMode="auto">
              <a:xfrm>
                <a:off x="3522663" y="1219200"/>
                <a:ext cx="127000" cy="30163"/>
              </a:xfrm>
              <a:custGeom>
                <a:avLst/>
                <a:gdLst>
                  <a:gd name="T0" fmla="*/ 2147483647 w 303"/>
                  <a:gd name="T1" fmla="*/ 2147483647 h 72"/>
                  <a:gd name="T2" fmla="*/ 2147483647 w 303"/>
                  <a:gd name="T3" fmla="*/ 2147483647 h 72"/>
                  <a:gd name="T4" fmla="*/ 0 w 303"/>
                  <a:gd name="T5" fmla="*/ 2147483647 h 72"/>
                  <a:gd name="T6" fmla="*/ 0 w 303"/>
                  <a:gd name="T7" fmla="*/ 0 h 72"/>
                  <a:gd name="T8" fmla="*/ 2147483647 w 303"/>
                  <a:gd name="T9" fmla="*/ 0 h 72"/>
                  <a:gd name="T10" fmla="*/ 2147483647 w 303"/>
                  <a:gd name="T11" fmla="*/ 2147483647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3"/>
                  <a:gd name="T19" fmla="*/ 0 h 72"/>
                  <a:gd name="T20" fmla="*/ 303 w 303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3" h="72">
                    <a:moveTo>
                      <a:pt x="303" y="72"/>
                    </a:moveTo>
                    <a:lnTo>
                      <a:pt x="303" y="72"/>
                    </a:lnTo>
                    <a:lnTo>
                      <a:pt x="0" y="72"/>
                    </a:lnTo>
                    <a:lnTo>
                      <a:pt x="0" y="0"/>
                    </a:lnTo>
                    <a:lnTo>
                      <a:pt x="303" y="0"/>
                    </a:lnTo>
                    <a:lnTo>
                      <a:pt x="303" y="72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3" name="Freeform 247"/>
              <p:cNvSpPr>
                <a:spLocks/>
              </p:cNvSpPr>
              <p:nvPr/>
            </p:nvSpPr>
            <p:spPr bwMode="auto">
              <a:xfrm>
                <a:off x="3544888" y="1311275"/>
                <a:ext cx="58738" cy="58738"/>
              </a:xfrm>
              <a:custGeom>
                <a:avLst/>
                <a:gdLst>
                  <a:gd name="T0" fmla="*/ 2147483647 w 139"/>
                  <a:gd name="T1" fmla="*/ 2147483647 h 139"/>
                  <a:gd name="T2" fmla="*/ 2147483647 w 139"/>
                  <a:gd name="T3" fmla="*/ 2147483647 h 139"/>
                  <a:gd name="T4" fmla="*/ 0 w 139"/>
                  <a:gd name="T5" fmla="*/ 2147483647 h 139"/>
                  <a:gd name="T6" fmla="*/ 2147483647 w 139"/>
                  <a:gd name="T7" fmla="*/ 0 h 139"/>
                  <a:gd name="T8" fmla="*/ 2147483647 w 139"/>
                  <a:gd name="T9" fmla="*/ 2147483647 h 139"/>
                  <a:gd name="T10" fmla="*/ 2147483647 w 139"/>
                  <a:gd name="T11" fmla="*/ 214748364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69" y="139"/>
                    </a:moveTo>
                    <a:lnTo>
                      <a:pt x="69" y="139"/>
                    </a:lnTo>
                    <a:cubicBezTo>
                      <a:pt x="30" y="139"/>
                      <a:pt x="0" y="107"/>
                      <a:pt x="0" y="69"/>
                    </a:cubicBezTo>
                    <a:cubicBezTo>
                      <a:pt x="0" y="31"/>
                      <a:pt x="30" y="0"/>
                      <a:pt x="69" y="0"/>
                    </a:cubicBezTo>
                    <a:cubicBezTo>
                      <a:pt x="107" y="0"/>
                      <a:pt x="139" y="31"/>
                      <a:pt x="139" y="69"/>
                    </a:cubicBezTo>
                    <a:cubicBezTo>
                      <a:pt x="139" y="107"/>
                      <a:pt x="107" y="139"/>
                      <a:pt x="69" y="139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4" name="Freeform 248"/>
              <p:cNvSpPr>
                <a:spLocks/>
              </p:cNvSpPr>
              <p:nvPr/>
            </p:nvSpPr>
            <p:spPr bwMode="auto">
              <a:xfrm>
                <a:off x="3633788" y="1311275"/>
                <a:ext cx="58738" cy="58738"/>
              </a:xfrm>
              <a:custGeom>
                <a:avLst/>
                <a:gdLst>
                  <a:gd name="T0" fmla="*/ 2147483647 w 138"/>
                  <a:gd name="T1" fmla="*/ 2147483647 h 139"/>
                  <a:gd name="T2" fmla="*/ 2147483647 w 138"/>
                  <a:gd name="T3" fmla="*/ 2147483647 h 139"/>
                  <a:gd name="T4" fmla="*/ 0 w 138"/>
                  <a:gd name="T5" fmla="*/ 2147483647 h 139"/>
                  <a:gd name="T6" fmla="*/ 2147483647 w 138"/>
                  <a:gd name="T7" fmla="*/ 0 h 139"/>
                  <a:gd name="T8" fmla="*/ 2147483647 w 138"/>
                  <a:gd name="T9" fmla="*/ 2147483647 h 139"/>
                  <a:gd name="T10" fmla="*/ 2147483647 w 138"/>
                  <a:gd name="T11" fmla="*/ 214748364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"/>
                  <a:gd name="T19" fmla="*/ 0 h 139"/>
                  <a:gd name="T20" fmla="*/ 138 w 138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" h="139">
                    <a:moveTo>
                      <a:pt x="69" y="139"/>
                    </a:moveTo>
                    <a:lnTo>
                      <a:pt x="69" y="139"/>
                    </a:lnTo>
                    <a:cubicBezTo>
                      <a:pt x="30" y="139"/>
                      <a:pt x="0" y="107"/>
                      <a:pt x="0" y="69"/>
                    </a:cubicBezTo>
                    <a:cubicBezTo>
                      <a:pt x="0" y="31"/>
                      <a:pt x="30" y="0"/>
                      <a:pt x="69" y="0"/>
                    </a:cubicBezTo>
                    <a:cubicBezTo>
                      <a:pt x="107" y="0"/>
                      <a:pt x="138" y="31"/>
                      <a:pt x="138" y="69"/>
                    </a:cubicBezTo>
                    <a:cubicBezTo>
                      <a:pt x="138" y="107"/>
                      <a:pt x="107" y="139"/>
                      <a:pt x="69" y="139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5" name="Freeform 249"/>
              <p:cNvSpPr>
                <a:spLocks/>
              </p:cNvSpPr>
              <p:nvPr/>
            </p:nvSpPr>
            <p:spPr bwMode="auto">
              <a:xfrm>
                <a:off x="3522663" y="1260475"/>
                <a:ext cx="31750" cy="31750"/>
              </a:xfrm>
              <a:custGeom>
                <a:avLst/>
                <a:gdLst>
                  <a:gd name="T0" fmla="*/ 2147483647 w 73"/>
                  <a:gd name="T1" fmla="*/ 2147483647 h 73"/>
                  <a:gd name="T2" fmla="*/ 2147483647 w 73"/>
                  <a:gd name="T3" fmla="*/ 2147483647 h 73"/>
                  <a:gd name="T4" fmla="*/ 0 w 73"/>
                  <a:gd name="T5" fmla="*/ 2147483647 h 73"/>
                  <a:gd name="T6" fmla="*/ 0 w 73"/>
                  <a:gd name="T7" fmla="*/ 0 h 73"/>
                  <a:gd name="T8" fmla="*/ 2147483647 w 73"/>
                  <a:gd name="T9" fmla="*/ 0 h 73"/>
                  <a:gd name="T10" fmla="*/ 2147483647 w 73"/>
                  <a:gd name="T11" fmla="*/ 2147483647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73"/>
                  <a:gd name="T20" fmla="*/ 73 w 73"/>
                  <a:gd name="T21" fmla="*/ 73 h 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73">
                    <a:moveTo>
                      <a:pt x="73" y="73"/>
                    </a:moveTo>
                    <a:lnTo>
                      <a:pt x="73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73" y="0"/>
                    </a:lnTo>
                    <a:lnTo>
                      <a:pt x="73" y="73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6" name="Freeform 250"/>
              <p:cNvSpPr>
                <a:spLocks/>
              </p:cNvSpPr>
              <p:nvPr/>
            </p:nvSpPr>
            <p:spPr bwMode="auto">
              <a:xfrm>
                <a:off x="3571875" y="1260475"/>
                <a:ext cx="30163" cy="31750"/>
              </a:xfrm>
              <a:custGeom>
                <a:avLst/>
                <a:gdLst>
                  <a:gd name="T0" fmla="*/ 2147483647 w 73"/>
                  <a:gd name="T1" fmla="*/ 2147483647 h 73"/>
                  <a:gd name="T2" fmla="*/ 2147483647 w 73"/>
                  <a:gd name="T3" fmla="*/ 2147483647 h 73"/>
                  <a:gd name="T4" fmla="*/ 0 w 73"/>
                  <a:gd name="T5" fmla="*/ 2147483647 h 73"/>
                  <a:gd name="T6" fmla="*/ 0 w 73"/>
                  <a:gd name="T7" fmla="*/ 0 h 73"/>
                  <a:gd name="T8" fmla="*/ 2147483647 w 73"/>
                  <a:gd name="T9" fmla="*/ 0 h 73"/>
                  <a:gd name="T10" fmla="*/ 2147483647 w 73"/>
                  <a:gd name="T11" fmla="*/ 2147483647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73"/>
                  <a:gd name="T20" fmla="*/ 73 w 73"/>
                  <a:gd name="T21" fmla="*/ 73 h 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73">
                    <a:moveTo>
                      <a:pt x="73" y="73"/>
                    </a:moveTo>
                    <a:lnTo>
                      <a:pt x="73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73" y="0"/>
                    </a:lnTo>
                    <a:lnTo>
                      <a:pt x="73" y="73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7" name="Freeform 251"/>
              <p:cNvSpPr>
                <a:spLocks/>
              </p:cNvSpPr>
              <p:nvPr/>
            </p:nvSpPr>
            <p:spPr bwMode="auto">
              <a:xfrm>
                <a:off x="3619500" y="1260475"/>
                <a:ext cx="30163" cy="31750"/>
              </a:xfrm>
              <a:custGeom>
                <a:avLst/>
                <a:gdLst>
                  <a:gd name="T0" fmla="*/ 2147483647 w 73"/>
                  <a:gd name="T1" fmla="*/ 2147483647 h 73"/>
                  <a:gd name="T2" fmla="*/ 2147483647 w 73"/>
                  <a:gd name="T3" fmla="*/ 2147483647 h 73"/>
                  <a:gd name="T4" fmla="*/ 0 w 73"/>
                  <a:gd name="T5" fmla="*/ 2147483647 h 73"/>
                  <a:gd name="T6" fmla="*/ 0 w 73"/>
                  <a:gd name="T7" fmla="*/ 0 h 73"/>
                  <a:gd name="T8" fmla="*/ 2147483647 w 73"/>
                  <a:gd name="T9" fmla="*/ 0 h 73"/>
                  <a:gd name="T10" fmla="*/ 2147483647 w 73"/>
                  <a:gd name="T11" fmla="*/ 2147483647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73"/>
                  <a:gd name="T20" fmla="*/ 73 w 73"/>
                  <a:gd name="T21" fmla="*/ 73 h 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73">
                    <a:moveTo>
                      <a:pt x="73" y="73"/>
                    </a:moveTo>
                    <a:lnTo>
                      <a:pt x="73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73" y="0"/>
                    </a:lnTo>
                    <a:lnTo>
                      <a:pt x="73" y="73"/>
                    </a:ln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8" name="组合 167"/>
          <p:cNvGrpSpPr/>
          <p:nvPr/>
        </p:nvGrpSpPr>
        <p:grpSpPr>
          <a:xfrm>
            <a:off x="8927912" y="4554928"/>
            <a:ext cx="359776" cy="359776"/>
            <a:chOff x="160700" y="7055826"/>
            <a:chExt cx="418469" cy="418469"/>
          </a:xfrm>
          <a:noFill/>
        </p:grpSpPr>
        <p:sp>
          <p:nvSpPr>
            <p:cNvPr id="202" name="椭圆 201"/>
            <p:cNvSpPr/>
            <p:nvPr/>
          </p:nvSpPr>
          <p:spPr>
            <a:xfrm>
              <a:off x="160700" y="7055826"/>
              <a:ext cx="418469" cy="418469"/>
            </a:xfrm>
            <a:prstGeom prst="ellipse">
              <a:avLst/>
            </a:prstGeom>
            <a:grpFill/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3851" fontAlgn="ctr">
                <a:defRPr/>
              </a:pPr>
              <a:endParaRPr lang="en-US" altLang="zh-CN" sz="1799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03" name="组合 366"/>
            <p:cNvGrpSpPr>
              <a:grpSpLocks/>
            </p:cNvGrpSpPr>
            <p:nvPr/>
          </p:nvGrpSpPr>
          <p:grpSpPr bwMode="auto">
            <a:xfrm>
              <a:off x="265016" y="7132187"/>
              <a:ext cx="209836" cy="265746"/>
              <a:chOff x="8951913" y="4081463"/>
              <a:chExt cx="482600" cy="611187"/>
            </a:xfrm>
            <a:grpFill/>
          </p:grpSpPr>
          <p:sp>
            <p:nvSpPr>
              <p:cNvPr id="204" name="Freeform 339"/>
              <p:cNvSpPr>
                <a:spLocks noEditPoints="1"/>
              </p:cNvSpPr>
              <p:nvPr/>
            </p:nvSpPr>
            <p:spPr bwMode="auto">
              <a:xfrm>
                <a:off x="8951913" y="4081463"/>
                <a:ext cx="482600" cy="250825"/>
              </a:xfrm>
              <a:custGeom>
                <a:avLst/>
                <a:gdLst>
                  <a:gd name="T0" fmla="*/ 2147483647 w 1023"/>
                  <a:gd name="T1" fmla="*/ 2147483647 h 534"/>
                  <a:gd name="T2" fmla="*/ 2147483647 w 1023"/>
                  <a:gd name="T3" fmla="*/ 2147483647 h 534"/>
                  <a:gd name="T4" fmla="*/ 2147483647 w 1023"/>
                  <a:gd name="T5" fmla="*/ 2147483647 h 534"/>
                  <a:gd name="T6" fmla="*/ 2147483647 w 1023"/>
                  <a:gd name="T7" fmla="*/ 2147483647 h 534"/>
                  <a:gd name="T8" fmla="*/ 2147483647 w 1023"/>
                  <a:gd name="T9" fmla="*/ 2147483647 h 534"/>
                  <a:gd name="T10" fmla="*/ 2147483647 w 1023"/>
                  <a:gd name="T11" fmla="*/ 2147483647 h 534"/>
                  <a:gd name="T12" fmla="*/ 2147483647 w 1023"/>
                  <a:gd name="T13" fmla="*/ 2147483647 h 534"/>
                  <a:gd name="T14" fmla="*/ 2147483647 w 1023"/>
                  <a:gd name="T15" fmla="*/ 2147483647 h 534"/>
                  <a:gd name="T16" fmla="*/ 0 w 1023"/>
                  <a:gd name="T17" fmla="*/ 2147483647 h 534"/>
                  <a:gd name="T18" fmla="*/ 2147483647 w 1023"/>
                  <a:gd name="T19" fmla="*/ 0 h 534"/>
                  <a:gd name="T20" fmla="*/ 2147483647 w 1023"/>
                  <a:gd name="T21" fmla="*/ 2147483647 h 534"/>
                  <a:gd name="T22" fmla="*/ 2147483647 w 1023"/>
                  <a:gd name="T23" fmla="*/ 2147483647 h 5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3"/>
                  <a:gd name="T37" fmla="*/ 0 h 534"/>
                  <a:gd name="T38" fmla="*/ 1023 w 1023"/>
                  <a:gd name="T39" fmla="*/ 534 h 5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3" h="534">
                    <a:moveTo>
                      <a:pt x="511" y="54"/>
                    </a:moveTo>
                    <a:lnTo>
                      <a:pt x="511" y="54"/>
                    </a:lnTo>
                    <a:cubicBezTo>
                      <a:pt x="263" y="54"/>
                      <a:pt x="53" y="151"/>
                      <a:pt x="53" y="267"/>
                    </a:cubicBezTo>
                    <a:cubicBezTo>
                      <a:pt x="53" y="383"/>
                      <a:pt x="263" y="480"/>
                      <a:pt x="511" y="480"/>
                    </a:cubicBezTo>
                    <a:cubicBezTo>
                      <a:pt x="759" y="480"/>
                      <a:pt x="969" y="383"/>
                      <a:pt x="969" y="267"/>
                    </a:cubicBezTo>
                    <a:cubicBezTo>
                      <a:pt x="969" y="151"/>
                      <a:pt x="759" y="54"/>
                      <a:pt x="511" y="54"/>
                    </a:cubicBezTo>
                    <a:close/>
                    <a:moveTo>
                      <a:pt x="511" y="534"/>
                    </a:moveTo>
                    <a:lnTo>
                      <a:pt x="511" y="534"/>
                    </a:lnTo>
                    <a:cubicBezTo>
                      <a:pt x="224" y="534"/>
                      <a:pt x="0" y="417"/>
                      <a:pt x="0" y="267"/>
                    </a:cubicBezTo>
                    <a:cubicBezTo>
                      <a:pt x="0" y="118"/>
                      <a:pt x="224" y="0"/>
                      <a:pt x="511" y="0"/>
                    </a:cubicBezTo>
                    <a:cubicBezTo>
                      <a:pt x="798" y="0"/>
                      <a:pt x="1023" y="118"/>
                      <a:pt x="1023" y="267"/>
                    </a:cubicBezTo>
                    <a:cubicBezTo>
                      <a:pt x="1023" y="417"/>
                      <a:pt x="798" y="534"/>
                      <a:pt x="511" y="534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" name="Freeform 340"/>
              <p:cNvSpPr>
                <a:spLocks noEditPoints="1"/>
              </p:cNvSpPr>
              <p:nvPr/>
            </p:nvSpPr>
            <p:spPr bwMode="auto">
              <a:xfrm>
                <a:off x="8951913" y="4200525"/>
                <a:ext cx="482600" cy="361950"/>
              </a:xfrm>
              <a:custGeom>
                <a:avLst/>
                <a:gdLst>
                  <a:gd name="T0" fmla="*/ 2147483647 w 1023"/>
                  <a:gd name="T1" fmla="*/ 2147483647 h 769"/>
                  <a:gd name="T2" fmla="*/ 2147483647 w 1023"/>
                  <a:gd name="T3" fmla="*/ 2147483647 h 769"/>
                  <a:gd name="T4" fmla="*/ 2147483647 w 1023"/>
                  <a:gd name="T5" fmla="*/ 2147483647 h 769"/>
                  <a:gd name="T6" fmla="*/ 2147483647 w 1023"/>
                  <a:gd name="T7" fmla="*/ 2147483647 h 769"/>
                  <a:gd name="T8" fmla="*/ 2147483647 w 1023"/>
                  <a:gd name="T9" fmla="*/ 2147483647 h 769"/>
                  <a:gd name="T10" fmla="*/ 2147483647 w 1023"/>
                  <a:gd name="T11" fmla="*/ 2147483647 h 769"/>
                  <a:gd name="T12" fmla="*/ 2147483647 w 1023"/>
                  <a:gd name="T13" fmla="*/ 2147483647 h 769"/>
                  <a:gd name="T14" fmla="*/ 2147483647 w 1023"/>
                  <a:gd name="T15" fmla="*/ 2147483647 h 769"/>
                  <a:gd name="T16" fmla="*/ 2147483647 w 1023"/>
                  <a:gd name="T17" fmla="*/ 2147483647 h 769"/>
                  <a:gd name="T18" fmla="*/ 2147483647 w 1023"/>
                  <a:gd name="T19" fmla="*/ 2147483647 h 769"/>
                  <a:gd name="T20" fmla="*/ 2147483647 w 1023"/>
                  <a:gd name="T21" fmla="*/ 2147483647 h 769"/>
                  <a:gd name="T22" fmla="*/ 2147483647 w 1023"/>
                  <a:gd name="T23" fmla="*/ 2147483647 h 769"/>
                  <a:gd name="T24" fmla="*/ 2147483647 w 1023"/>
                  <a:gd name="T25" fmla="*/ 2147483647 h 769"/>
                  <a:gd name="T26" fmla="*/ 0 w 1023"/>
                  <a:gd name="T27" fmla="*/ 2147483647 h 769"/>
                  <a:gd name="T28" fmla="*/ 0 w 1023"/>
                  <a:gd name="T29" fmla="*/ 2147483647 h 769"/>
                  <a:gd name="T30" fmla="*/ 2147483647 w 1023"/>
                  <a:gd name="T31" fmla="*/ 0 h 769"/>
                  <a:gd name="T32" fmla="*/ 2147483647 w 1023"/>
                  <a:gd name="T33" fmla="*/ 2147483647 h 769"/>
                  <a:gd name="T34" fmla="*/ 2147483647 w 1023"/>
                  <a:gd name="T35" fmla="*/ 2147483647 h 769"/>
                  <a:gd name="T36" fmla="*/ 2147483647 w 1023"/>
                  <a:gd name="T37" fmla="*/ 2147483647 h 769"/>
                  <a:gd name="T38" fmla="*/ 2147483647 w 1023"/>
                  <a:gd name="T39" fmla="*/ 2147483647 h 769"/>
                  <a:gd name="T40" fmla="*/ 2147483647 w 1023"/>
                  <a:gd name="T41" fmla="*/ 2147483647 h 769"/>
                  <a:gd name="T42" fmla="*/ 2147483647 w 1023"/>
                  <a:gd name="T43" fmla="*/ 2147483647 h 769"/>
                  <a:gd name="T44" fmla="*/ 2147483647 w 1023"/>
                  <a:gd name="T45" fmla="*/ 2147483647 h 769"/>
                  <a:gd name="T46" fmla="*/ 2147483647 w 1023"/>
                  <a:gd name="T47" fmla="*/ 2147483647 h 76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23"/>
                  <a:gd name="T73" fmla="*/ 0 h 769"/>
                  <a:gd name="T74" fmla="*/ 1023 w 1023"/>
                  <a:gd name="T75" fmla="*/ 769 h 76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23" h="769">
                    <a:moveTo>
                      <a:pt x="53" y="503"/>
                    </a:moveTo>
                    <a:lnTo>
                      <a:pt x="53" y="503"/>
                    </a:lnTo>
                    <a:cubicBezTo>
                      <a:pt x="53" y="618"/>
                      <a:pt x="263" y="716"/>
                      <a:pt x="511" y="716"/>
                    </a:cubicBezTo>
                    <a:cubicBezTo>
                      <a:pt x="759" y="716"/>
                      <a:pt x="969" y="618"/>
                      <a:pt x="969" y="503"/>
                    </a:cubicBezTo>
                    <a:lnTo>
                      <a:pt x="969" y="385"/>
                    </a:lnTo>
                    <a:cubicBezTo>
                      <a:pt x="886" y="473"/>
                      <a:pt x="714" y="531"/>
                      <a:pt x="511" y="531"/>
                    </a:cubicBezTo>
                    <a:cubicBezTo>
                      <a:pt x="308" y="531"/>
                      <a:pt x="136" y="473"/>
                      <a:pt x="53" y="385"/>
                    </a:cubicBezTo>
                    <a:lnTo>
                      <a:pt x="53" y="503"/>
                    </a:lnTo>
                    <a:close/>
                    <a:moveTo>
                      <a:pt x="511" y="769"/>
                    </a:moveTo>
                    <a:lnTo>
                      <a:pt x="511" y="769"/>
                    </a:lnTo>
                    <a:cubicBezTo>
                      <a:pt x="308" y="769"/>
                      <a:pt x="136" y="711"/>
                      <a:pt x="53" y="623"/>
                    </a:cubicBezTo>
                    <a:lnTo>
                      <a:pt x="53" y="743"/>
                    </a:lnTo>
                    <a:cubicBezTo>
                      <a:pt x="53" y="758"/>
                      <a:pt x="41" y="769"/>
                      <a:pt x="26" y="769"/>
                    </a:cubicBezTo>
                    <a:cubicBezTo>
                      <a:pt x="12" y="769"/>
                      <a:pt x="0" y="758"/>
                      <a:pt x="0" y="743"/>
                    </a:cubicBezTo>
                    <a:lnTo>
                      <a:pt x="0" y="27"/>
                    </a:lnTo>
                    <a:cubicBezTo>
                      <a:pt x="0" y="12"/>
                      <a:pt x="12" y="0"/>
                      <a:pt x="26" y="0"/>
                    </a:cubicBezTo>
                    <a:cubicBezTo>
                      <a:pt x="41" y="0"/>
                      <a:pt x="53" y="12"/>
                      <a:pt x="53" y="27"/>
                    </a:cubicBezTo>
                    <a:lnTo>
                      <a:pt x="53" y="265"/>
                    </a:lnTo>
                    <a:cubicBezTo>
                      <a:pt x="53" y="380"/>
                      <a:pt x="263" y="478"/>
                      <a:pt x="511" y="478"/>
                    </a:cubicBezTo>
                    <a:cubicBezTo>
                      <a:pt x="759" y="478"/>
                      <a:pt x="969" y="380"/>
                      <a:pt x="969" y="265"/>
                    </a:cubicBezTo>
                    <a:lnTo>
                      <a:pt x="969" y="27"/>
                    </a:lnTo>
                    <a:lnTo>
                      <a:pt x="1023" y="27"/>
                    </a:lnTo>
                    <a:lnTo>
                      <a:pt x="1023" y="503"/>
                    </a:lnTo>
                    <a:cubicBezTo>
                      <a:pt x="1023" y="652"/>
                      <a:pt x="798" y="769"/>
                      <a:pt x="511" y="769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6" name="Freeform 341"/>
              <p:cNvSpPr>
                <a:spLocks/>
              </p:cNvSpPr>
              <p:nvPr/>
            </p:nvSpPr>
            <p:spPr bwMode="auto">
              <a:xfrm>
                <a:off x="9361488" y="4467225"/>
                <a:ext cx="73025" cy="161925"/>
              </a:xfrm>
              <a:custGeom>
                <a:avLst/>
                <a:gdLst>
                  <a:gd name="T0" fmla="*/ 2147483647 w 154"/>
                  <a:gd name="T1" fmla="*/ 2147483647 h 347"/>
                  <a:gd name="T2" fmla="*/ 2147483647 w 154"/>
                  <a:gd name="T3" fmla="*/ 2147483647 h 347"/>
                  <a:gd name="T4" fmla="*/ 2147483647 w 154"/>
                  <a:gd name="T5" fmla="*/ 2147483647 h 347"/>
                  <a:gd name="T6" fmla="*/ 2147483647 w 154"/>
                  <a:gd name="T7" fmla="*/ 2147483647 h 347"/>
                  <a:gd name="T8" fmla="*/ 2147483647 w 154"/>
                  <a:gd name="T9" fmla="*/ 2147483647 h 347"/>
                  <a:gd name="T10" fmla="*/ 2147483647 w 154"/>
                  <a:gd name="T11" fmla="*/ 0 h 347"/>
                  <a:gd name="T12" fmla="*/ 2147483647 w 154"/>
                  <a:gd name="T13" fmla="*/ 0 h 347"/>
                  <a:gd name="T14" fmla="*/ 2147483647 w 154"/>
                  <a:gd name="T15" fmla="*/ 2147483647 h 347"/>
                  <a:gd name="T16" fmla="*/ 2147483647 w 154"/>
                  <a:gd name="T17" fmla="*/ 2147483647 h 347"/>
                  <a:gd name="T18" fmla="*/ 2147483647 w 154"/>
                  <a:gd name="T19" fmla="*/ 2147483647 h 3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4"/>
                  <a:gd name="T31" fmla="*/ 0 h 347"/>
                  <a:gd name="T32" fmla="*/ 154 w 154"/>
                  <a:gd name="T33" fmla="*/ 347 h 3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4" h="347">
                    <a:moveTo>
                      <a:pt x="31" y="347"/>
                    </a:moveTo>
                    <a:lnTo>
                      <a:pt x="31" y="347"/>
                    </a:lnTo>
                    <a:cubicBezTo>
                      <a:pt x="22" y="347"/>
                      <a:pt x="14" y="343"/>
                      <a:pt x="9" y="335"/>
                    </a:cubicBezTo>
                    <a:cubicBezTo>
                      <a:pt x="0" y="323"/>
                      <a:pt x="4" y="306"/>
                      <a:pt x="16" y="298"/>
                    </a:cubicBezTo>
                    <a:cubicBezTo>
                      <a:pt x="54" y="273"/>
                      <a:pt x="100" y="231"/>
                      <a:pt x="100" y="177"/>
                    </a:cubicBezTo>
                    <a:lnTo>
                      <a:pt x="100" y="0"/>
                    </a:lnTo>
                    <a:lnTo>
                      <a:pt x="154" y="0"/>
                    </a:lnTo>
                    <a:lnTo>
                      <a:pt x="154" y="179"/>
                    </a:lnTo>
                    <a:cubicBezTo>
                      <a:pt x="153" y="240"/>
                      <a:pt x="115" y="296"/>
                      <a:pt x="45" y="343"/>
                    </a:cubicBezTo>
                    <a:cubicBezTo>
                      <a:pt x="41" y="346"/>
                      <a:pt x="36" y="347"/>
                      <a:pt x="31" y="347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7" name="Freeform 342"/>
              <p:cNvSpPr>
                <a:spLocks/>
              </p:cNvSpPr>
              <p:nvPr/>
            </p:nvSpPr>
            <p:spPr bwMode="auto">
              <a:xfrm>
                <a:off x="8951913" y="4381500"/>
                <a:ext cx="328613" cy="293688"/>
              </a:xfrm>
              <a:custGeom>
                <a:avLst/>
                <a:gdLst>
                  <a:gd name="T0" fmla="*/ 2147483647 w 698"/>
                  <a:gd name="T1" fmla="*/ 2147483647 h 623"/>
                  <a:gd name="T2" fmla="*/ 2147483647 w 698"/>
                  <a:gd name="T3" fmla="*/ 2147483647 h 623"/>
                  <a:gd name="T4" fmla="*/ 0 w 698"/>
                  <a:gd name="T5" fmla="*/ 2147483647 h 623"/>
                  <a:gd name="T6" fmla="*/ 0 w 698"/>
                  <a:gd name="T7" fmla="*/ 0 h 623"/>
                  <a:gd name="T8" fmla="*/ 2147483647 w 698"/>
                  <a:gd name="T9" fmla="*/ 0 h 623"/>
                  <a:gd name="T10" fmla="*/ 2147483647 w 698"/>
                  <a:gd name="T11" fmla="*/ 2147483647 h 623"/>
                  <a:gd name="T12" fmla="*/ 2147483647 w 698"/>
                  <a:gd name="T13" fmla="*/ 2147483647 h 623"/>
                  <a:gd name="T14" fmla="*/ 2147483647 w 698"/>
                  <a:gd name="T15" fmla="*/ 2147483647 h 623"/>
                  <a:gd name="T16" fmla="*/ 2147483647 w 698"/>
                  <a:gd name="T17" fmla="*/ 2147483647 h 623"/>
                  <a:gd name="T18" fmla="*/ 2147483647 w 698"/>
                  <a:gd name="T19" fmla="*/ 2147483647 h 623"/>
                  <a:gd name="T20" fmla="*/ 2147483647 w 698"/>
                  <a:gd name="T21" fmla="*/ 2147483647 h 6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98"/>
                  <a:gd name="T34" fmla="*/ 0 h 623"/>
                  <a:gd name="T35" fmla="*/ 698 w 698"/>
                  <a:gd name="T36" fmla="*/ 623 h 6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98" h="623">
                    <a:moveTo>
                      <a:pt x="511" y="623"/>
                    </a:moveTo>
                    <a:lnTo>
                      <a:pt x="511" y="623"/>
                    </a:lnTo>
                    <a:cubicBezTo>
                      <a:pt x="224" y="623"/>
                      <a:pt x="0" y="505"/>
                      <a:pt x="0" y="356"/>
                    </a:cubicBezTo>
                    <a:lnTo>
                      <a:pt x="0" y="0"/>
                    </a:lnTo>
                    <a:lnTo>
                      <a:pt x="53" y="0"/>
                    </a:lnTo>
                    <a:lnTo>
                      <a:pt x="53" y="356"/>
                    </a:lnTo>
                    <a:cubicBezTo>
                      <a:pt x="53" y="472"/>
                      <a:pt x="263" y="569"/>
                      <a:pt x="511" y="569"/>
                    </a:cubicBezTo>
                    <a:cubicBezTo>
                      <a:pt x="564" y="569"/>
                      <a:pt x="615" y="565"/>
                      <a:pt x="665" y="557"/>
                    </a:cubicBezTo>
                    <a:cubicBezTo>
                      <a:pt x="679" y="554"/>
                      <a:pt x="693" y="564"/>
                      <a:pt x="695" y="578"/>
                    </a:cubicBezTo>
                    <a:cubicBezTo>
                      <a:pt x="698" y="593"/>
                      <a:pt x="688" y="607"/>
                      <a:pt x="674" y="609"/>
                    </a:cubicBezTo>
                    <a:cubicBezTo>
                      <a:pt x="621" y="618"/>
                      <a:pt x="567" y="623"/>
                      <a:pt x="511" y="623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8" name="Freeform 343"/>
              <p:cNvSpPr>
                <a:spLocks/>
              </p:cNvSpPr>
              <p:nvPr/>
            </p:nvSpPr>
            <p:spPr bwMode="auto">
              <a:xfrm>
                <a:off x="9409113" y="4368800"/>
                <a:ext cx="25400" cy="109538"/>
              </a:xfrm>
              <a:custGeom>
                <a:avLst/>
                <a:gdLst>
                  <a:gd name="T0" fmla="*/ 2147483647 w 54"/>
                  <a:gd name="T1" fmla="*/ 2147483647 h 231"/>
                  <a:gd name="T2" fmla="*/ 2147483647 w 54"/>
                  <a:gd name="T3" fmla="*/ 2147483647 h 231"/>
                  <a:gd name="T4" fmla="*/ 0 w 54"/>
                  <a:gd name="T5" fmla="*/ 2147483647 h 231"/>
                  <a:gd name="T6" fmla="*/ 0 w 54"/>
                  <a:gd name="T7" fmla="*/ 2147483647 h 231"/>
                  <a:gd name="T8" fmla="*/ 2147483647 w 54"/>
                  <a:gd name="T9" fmla="*/ 0 h 231"/>
                  <a:gd name="T10" fmla="*/ 2147483647 w 54"/>
                  <a:gd name="T11" fmla="*/ 2147483647 h 231"/>
                  <a:gd name="T12" fmla="*/ 2147483647 w 54"/>
                  <a:gd name="T13" fmla="*/ 2147483647 h 231"/>
                  <a:gd name="T14" fmla="*/ 2147483647 w 54"/>
                  <a:gd name="T15" fmla="*/ 2147483647 h 2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"/>
                  <a:gd name="T25" fmla="*/ 0 h 231"/>
                  <a:gd name="T26" fmla="*/ 54 w 54"/>
                  <a:gd name="T27" fmla="*/ 231 h 2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" h="231">
                    <a:moveTo>
                      <a:pt x="27" y="231"/>
                    </a:moveTo>
                    <a:lnTo>
                      <a:pt x="27" y="231"/>
                    </a:lnTo>
                    <a:cubicBezTo>
                      <a:pt x="12" y="231"/>
                      <a:pt x="0" y="219"/>
                      <a:pt x="0" y="204"/>
                    </a:cubicBezTo>
                    <a:lnTo>
                      <a:pt x="0" y="27"/>
                    </a:ln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7"/>
                    </a:cubicBezTo>
                    <a:lnTo>
                      <a:pt x="54" y="204"/>
                    </a:lnTo>
                    <a:cubicBezTo>
                      <a:pt x="54" y="219"/>
                      <a:pt x="42" y="231"/>
                      <a:pt x="27" y="231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9" name="Freeform 344"/>
              <p:cNvSpPr>
                <a:spLocks/>
              </p:cNvSpPr>
              <p:nvPr/>
            </p:nvSpPr>
            <p:spPr bwMode="auto">
              <a:xfrm>
                <a:off x="9020175" y="4332288"/>
                <a:ext cx="33338" cy="26988"/>
              </a:xfrm>
              <a:custGeom>
                <a:avLst/>
                <a:gdLst>
                  <a:gd name="T0" fmla="*/ 2147483647 w 71"/>
                  <a:gd name="T1" fmla="*/ 2147483647 h 57"/>
                  <a:gd name="T2" fmla="*/ 2147483647 w 71"/>
                  <a:gd name="T3" fmla="*/ 2147483647 h 57"/>
                  <a:gd name="T4" fmla="*/ 2147483647 w 71"/>
                  <a:gd name="T5" fmla="*/ 2147483647 h 57"/>
                  <a:gd name="T6" fmla="*/ 0 w 71"/>
                  <a:gd name="T7" fmla="*/ 2147483647 h 57"/>
                  <a:gd name="T8" fmla="*/ 2147483647 w 71"/>
                  <a:gd name="T9" fmla="*/ 0 h 57"/>
                  <a:gd name="T10" fmla="*/ 2147483647 w 71"/>
                  <a:gd name="T11" fmla="*/ 2147483647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57"/>
                  <a:gd name="T20" fmla="*/ 71 w 71"/>
                  <a:gd name="T21" fmla="*/ 57 h 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57">
                    <a:moveTo>
                      <a:pt x="71" y="29"/>
                    </a:moveTo>
                    <a:lnTo>
                      <a:pt x="71" y="29"/>
                    </a:lnTo>
                    <a:cubicBezTo>
                      <a:pt x="71" y="45"/>
                      <a:pt x="55" y="57"/>
                      <a:pt x="35" y="57"/>
                    </a:cubicBezTo>
                    <a:cubicBezTo>
                      <a:pt x="16" y="57"/>
                      <a:pt x="0" y="45"/>
                      <a:pt x="0" y="29"/>
                    </a:cubicBezTo>
                    <a:cubicBezTo>
                      <a:pt x="0" y="12"/>
                      <a:pt x="16" y="0"/>
                      <a:pt x="35" y="0"/>
                    </a:cubicBezTo>
                    <a:cubicBezTo>
                      <a:pt x="55" y="0"/>
                      <a:pt x="71" y="12"/>
                      <a:pt x="71" y="29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0" name="Freeform 345"/>
              <p:cNvSpPr>
                <a:spLocks/>
              </p:cNvSpPr>
              <p:nvPr/>
            </p:nvSpPr>
            <p:spPr bwMode="auto">
              <a:xfrm>
                <a:off x="9020175" y="4448175"/>
                <a:ext cx="33338" cy="26988"/>
              </a:xfrm>
              <a:custGeom>
                <a:avLst/>
                <a:gdLst>
                  <a:gd name="T0" fmla="*/ 2147483647 w 71"/>
                  <a:gd name="T1" fmla="*/ 2147483647 h 58"/>
                  <a:gd name="T2" fmla="*/ 2147483647 w 71"/>
                  <a:gd name="T3" fmla="*/ 2147483647 h 58"/>
                  <a:gd name="T4" fmla="*/ 2147483647 w 71"/>
                  <a:gd name="T5" fmla="*/ 2147483647 h 58"/>
                  <a:gd name="T6" fmla="*/ 0 w 71"/>
                  <a:gd name="T7" fmla="*/ 2147483647 h 58"/>
                  <a:gd name="T8" fmla="*/ 2147483647 w 71"/>
                  <a:gd name="T9" fmla="*/ 0 h 58"/>
                  <a:gd name="T10" fmla="*/ 2147483647 w 71"/>
                  <a:gd name="T11" fmla="*/ 2147483647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58"/>
                  <a:gd name="T20" fmla="*/ 71 w 71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58">
                    <a:moveTo>
                      <a:pt x="71" y="29"/>
                    </a:moveTo>
                    <a:lnTo>
                      <a:pt x="71" y="29"/>
                    </a:lnTo>
                    <a:cubicBezTo>
                      <a:pt x="71" y="45"/>
                      <a:pt x="55" y="58"/>
                      <a:pt x="35" y="58"/>
                    </a:cubicBezTo>
                    <a:cubicBezTo>
                      <a:pt x="16" y="58"/>
                      <a:pt x="0" y="45"/>
                      <a:pt x="0" y="29"/>
                    </a:cubicBezTo>
                    <a:cubicBezTo>
                      <a:pt x="0" y="13"/>
                      <a:pt x="16" y="0"/>
                      <a:pt x="35" y="0"/>
                    </a:cubicBezTo>
                    <a:cubicBezTo>
                      <a:pt x="55" y="0"/>
                      <a:pt x="71" y="13"/>
                      <a:pt x="71" y="29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1" name="Freeform 346"/>
              <p:cNvSpPr>
                <a:spLocks/>
              </p:cNvSpPr>
              <p:nvPr/>
            </p:nvSpPr>
            <p:spPr bwMode="auto">
              <a:xfrm>
                <a:off x="9020175" y="4560888"/>
                <a:ext cx="33338" cy="26988"/>
              </a:xfrm>
              <a:custGeom>
                <a:avLst/>
                <a:gdLst>
                  <a:gd name="T0" fmla="*/ 2147483647 w 71"/>
                  <a:gd name="T1" fmla="*/ 2147483647 h 58"/>
                  <a:gd name="T2" fmla="*/ 2147483647 w 71"/>
                  <a:gd name="T3" fmla="*/ 2147483647 h 58"/>
                  <a:gd name="T4" fmla="*/ 2147483647 w 71"/>
                  <a:gd name="T5" fmla="*/ 2147483647 h 58"/>
                  <a:gd name="T6" fmla="*/ 0 w 71"/>
                  <a:gd name="T7" fmla="*/ 2147483647 h 58"/>
                  <a:gd name="T8" fmla="*/ 2147483647 w 71"/>
                  <a:gd name="T9" fmla="*/ 0 h 58"/>
                  <a:gd name="T10" fmla="*/ 2147483647 w 71"/>
                  <a:gd name="T11" fmla="*/ 2147483647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58"/>
                  <a:gd name="T20" fmla="*/ 71 w 71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58">
                    <a:moveTo>
                      <a:pt x="71" y="29"/>
                    </a:moveTo>
                    <a:lnTo>
                      <a:pt x="71" y="29"/>
                    </a:lnTo>
                    <a:cubicBezTo>
                      <a:pt x="71" y="45"/>
                      <a:pt x="55" y="58"/>
                      <a:pt x="35" y="58"/>
                    </a:cubicBezTo>
                    <a:cubicBezTo>
                      <a:pt x="16" y="58"/>
                      <a:pt x="0" y="45"/>
                      <a:pt x="0" y="29"/>
                    </a:cubicBezTo>
                    <a:cubicBezTo>
                      <a:pt x="0" y="13"/>
                      <a:pt x="16" y="0"/>
                      <a:pt x="35" y="0"/>
                    </a:cubicBezTo>
                    <a:cubicBezTo>
                      <a:pt x="55" y="0"/>
                      <a:pt x="71" y="13"/>
                      <a:pt x="71" y="29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2" name="Freeform 347"/>
              <p:cNvSpPr>
                <a:spLocks/>
              </p:cNvSpPr>
              <p:nvPr/>
            </p:nvSpPr>
            <p:spPr bwMode="auto">
              <a:xfrm>
                <a:off x="9224963" y="4619625"/>
                <a:ext cx="73025" cy="73025"/>
              </a:xfrm>
              <a:custGeom>
                <a:avLst/>
                <a:gdLst>
                  <a:gd name="T0" fmla="*/ 2147483647 w 155"/>
                  <a:gd name="T1" fmla="*/ 2147483647 h 155"/>
                  <a:gd name="T2" fmla="*/ 2147483647 w 155"/>
                  <a:gd name="T3" fmla="*/ 2147483647 h 155"/>
                  <a:gd name="T4" fmla="*/ 2147483647 w 155"/>
                  <a:gd name="T5" fmla="*/ 2147483647 h 155"/>
                  <a:gd name="T6" fmla="*/ 2147483647 w 155"/>
                  <a:gd name="T7" fmla="*/ 2147483647 h 155"/>
                  <a:gd name="T8" fmla="*/ 2147483647 w 155"/>
                  <a:gd name="T9" fmla="*/ 2147483647 h 155"/>
                  <a:gd name="T10" fmla="*/ 2147483647 w 155"/>
                  <a:gd name="T11" fmla="*/ 2147483647 h 1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5"/>
                  <a:gd name="T20" fmla="*/ 155 w 155"/>
                  <a:gd name="T21" fmla="*/ 155 h 1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5"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1" y="155"/>
                      <a:pt x="23" y="134"/>
                      <a:pt x="11" y="98"/>
                    </a:cubicBezTo>
                    <a:cubicBezTo>
                      <a:pt x="0" y="61"/>
                      <a:pt x="20" y="22"/>
                      <a:pt x="57" y="11"/>
                    </a:cubicBezTo>
                    <a:cubicBezTo>
                      <a:pt x="94" y="0"/>
                      <a:pt x="133" y="20"/>
                      <a:pt x="144" y="57"/>
                    </a:cubicBezTo>
                    <a:cubicBezTo>
                      <a:pt x="155" y="93"/>
                      <a:pt x="135" y="132"/>
                      <a:pt x="98" y="144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3" name="Freeform 348"/>
              <p:cNvSpPr>
                <a:spLocks/>
              </p:cNvSpPr>
              <p:nvPr/>
            </p:nvSpPr>
            <p:spPr bwMode="auto">
              <a:xfrm>
                <a:off x="9320213" y="4589463"/>
                <a:ext cx="73025" cy="73025"/>
              </a:xfrm>
              <a:custGeom>
                <a:avLst/>
                <a:gdLst>
                  <a:gd name="T0" fmla="*/ 2147483647 w 155"/>
                  <a:gd name="T1" fmla="*/ 2147483647 h 156"/>
                  <a:gd name="T2" fmla="*/ 2147483647 w 155"/>
                  <a:gd name="T3" fmla="*/ 2147483647 h 156"/>
                  <a:gd name="T4" fmla="*/ 2147483647 w 155"/>
                  <a:gd name="T5" fmla="*/ 2147483647 h 156"/>
                  <a:gd name="T6" fmla="*/ 2147483647 w 155"/>
                  <a:gd name="T7" fmla="*/ 2147483647 h 156"/>
                  <a:gd name="T8" fmla="*/ 2147483647 w 155"/>
                  <a:gd name="T9" fmla="*/ 2147483647 h 156"/>
                  <a:gd name="T10" fmla="*/ 2147483647 w 155"/>
                  <a:gd name="T11" fmla="*/ 2147483647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6"/>
                  <a:gd name="T20" fmla="*/ 155 w 15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6"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1" y="156"/>
                      <a:pt x="23" y="135"/>
                      <a:pt x="11" y="99"/>
                    </a:cubicBezTo>
                    <a:cubicBezTo>
                      <a:pt x="0" y="62"/>
                      <a:pt x="20" y="23"/>
                      <a:pt x="57" y="12"/>
                    </a:cubicBezTo>
                    <a:cubicBezTo>
                      <a:pt x="94" y="0"/>
                      <a:pt x="133" y="21"/>
                      <a:pt x="144" y="58"/>
                    </a:cubicBezTo>
                    <a:cubicBezTo>
                      <a:pt x="155" y="94"/>
                      <a:pt x="135" y="133"/>
                      <a:pt x="98" y="144"/>
                    </a:cubicBezTo>
                    <a:close/>
                  </a:path>
                </a:pathLst>
              </a:custGeom>
              <a:grpFill/>
              <a:ln w="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0" name="组合 229"/>
          <p:cNvGrpSpPr>
            <a:grpSpLocks/>
          </p:cNvGrpSpPr>
          <p:nvPr/>
        </p:nvGrpSpPr>
        <p:grpSpPr bwMode="auto">
          <a:xfrm>
            <a:off x="10612754" y="4554927"/>
            <a:ext cx="358276" cy="326688"/>
            <a:chOff x="677863" y="244476"/>
            <a:chExt cx="1114425" cy="1117600"/>
          </a:xfrm>
          <a:noFill/>
        </p:grpSpPr>
        <p:sp>
          <p:nvSpPr>
            <p:cNvPr id="186" name="Freeform 22"/>
            <p:cNvSpPr>
              <a:spLocks/>
            </p:cNvSpPr>
            <p:nvPr/>
          </p:nvSpPr>
          <p:spPr bwMode="auto">
            <a:xfrm>
              <a:off x="677863" y="244476"/>
              <a:ext cx="1114425" cy="1117600"/>
            </a:xfrm>
            <a:custGeom>
              <a:avLst/>
              <a:gdLst>
                <a:gd name="T0" fmla="*/ 2147483646 w 2659"/>
                <a:gd name="T1" fmla="*/ 2147483646 h 2659"/>
                <a:gd name="T2" fmla="*/ 2147483646 w 2659"/>
                <a:gd name="T3" fmla="*/ 2147483646 h 2659"/>
                <a:gd name="T4" fmla="*/ 2147483646 w 2659"/>
                <a:gd name="T5" fmla="*/ 2147483646 h 2659"/>
                <a:gd name="T6" fmla="*/ 0 w 2659"/>
                <a:gd name="T7" fmla="*/ 2147483646 h 2659"/>
                <a:gd name="T8" fmla="*/ 2147483646 w 2659"/>
                <a:gd name="T9" fmla="*/ 0 h 2659"/>
                <a:gd name="T10" fmla="*/ 2147483646 w 2659"/>
                <a:gd name="T11" fmla="*/ 2147483646 h 26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59"/>
                <a:gd name="T19" fmla="*/ 0 h 2659"/>
                <a:gd name="T20" fmla="*/ 2659 w 2659"/>
                <a:gd name="T21" fmla="*/ 2659 h 26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59" h="2659">
                  <a:moveTo>
                    <a:pt x="2659" y="1329"/>
                  </a:moveTo>
                  <a:lnTo>
                    <a:pt x="2659" y="1329"/>
                  </a:lnTo>
                  <a:cubicBezTo>
                    <a:pt x="2659" y="2064"/>
                    <a:pt x="2063" y="2659"/>
                    <a:pt x="1329" y="2659"/>
                  </a:cubicBezTo>
                  <a:cubicBezTo>
                    <a:pt x="595" y="2659"/>
                    <a:pt x="0" y="2064"/>
                    <a:pt x="0" y="1329"/>
                  </a:cubicBezTo>
                  <a:cubicBezTo>
                    <a:pt x="0" y="595"/>
                    <a:pt x="595" y="0"/>
                    <a:pt x="1329" y="0"/>
                  </a:cubicBezTo>
                  <a:cubicBezTo>
                    <a:pt x="2063" y="0"/>
                    <a:pt x="2659" y="595"/>
                    <a:pt x="2659" y="1329"/>
                  </a:cubicBezTo>
                  <a:close/>
                </a:path>
              </a:pathLst>
            </a:custGeom>
            <a:grpFill/>
            <a:ln w="12700">
              <a:solidFill>
                <a:srgbClr val="002060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defTabSz="913851" fontAlgn="ctr">
                <a:defRPr/>
              </a:pPr>
              <a:endParaRPr lang="en-US" altLang="zh-CN" sz="1799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87" name="组合 220"/>
            <p:cNvGrpSpPr>
              <a:grpSpLocks/>
            </p:cNvGrpSpPr>
            <p:nvPr/>
          </p:nvGrpSpPr>
          <p:grpSpPr bwMode="auto">
            <a:xfrm>
              <a:off x="866775" y="571501"/>
              <a:ext cx="735013" cy="463550"/>
              <a:chOff x="866775" y="650876"/>
              <a:chExt cx="735013" cy="463550"/>
            </a:xfrm>
            <a:grpFill/>
          </p:grpSpPr>
          <p:sp>
            <p:nvSpPr>
              <p:cNvPr id="188" name="Freeform 212"/>
              <p:cNvSpPr>
                <a:spLocks/>
              </p:cNvSpPr>
              <p:nvPr/>
            </p:nvSpPr>
            <p:spPr bwMode="auto">
              <a:xfrm>
                <a:off x="866775" y="650876"/>
                <a:ext cx="735013" cy="463550"/>
              </a:xfrm>
              <a:custGeom>
                <a:avLst/>
                <a:gdLst>
                  <a:gd name="T0" fmla="*/ 2147483646 w 1754"/>
                  <a:gd name="T1" fmla="*/ 2147483646 h 1103"/>
                  <a:gd name="T2" fmla="*/ 2147483646 w 1754"/>
                  <a:gd name="T3" fmla="*/ 2147483646 h 1103"/>
                  <a:gd name="T4" fmla="*/ 2147483646 w 1754"/>
                  <a:gd name="T5" fmla="*/ 0 h 1103"/>
                  <a:gd name="T6" fmla="*/ 2147483646 w 1754"/>
                  <a:gd name="T7" fmla="*/ 2147483646 h 1103"/>
                  <a:gd name="T8" fmla="*/ 0 w 1754"/>
                  <a:gd name="T9" fmla="*/ 2147483646 h 1103"/>
                  <a:gd name="T10" fmla="*/ 2147483646 w 1754"/>
                  <a:gd name="T11" fmla="*/ 2147483646 h 1103"/>
                  <a:gd name="T12" fmla="*/ 2147483646 w 1754"/>
                  <a:gd name="T13" fmla="*/ 2147483646 h 1103"/>
                  <a:gd name="T14" fmla="*/ 2147483646 w 1754"/>
                  <a:gd name="T15" fmla="*/ 2147483646 h 1103"/>
                  <a:gd name="T16" fmla="*/ 2147483646 w 1754"/>
                  <a:gd name="T17" fmla="*/ 2147483646 h 1103"/>
                  <a:gd name="T18" fmla="*/ 2147483646 w 1754"/>
                  <a:gd name="T19" fmla="*/ 2147483646 h 1103"/>
                  <a:gd name="T20" fmla="*/ 2147483646 w 1754"/>
                  <a:gd name="T21" fmla="*/ 2147483646 h 1103"/>
                  <a:gd name="T22" fmla="*/ 2147483646 w 1754"/>
                  <a:gd name="T23" fmla="*/ 2147483646 h 1103"/>
                  <a:gd name="T24" fmla="*/ 2147483646 w 1754"/>
                  <a:gd name="T25" fmla="*/ 2147483646 h 1103"/>
                  <a:gd name="T26" fmla="*/ 2147483646 w 1754"/>
                  <a:gd name="T27" fmla="*/ 2147483646 h 1103"/>
                  <a:gd name="T28" fmla="*/ 2147483646 w 1754"/>
                  <a:gd name="T29" fmla="*/ 2147483646 h 1103"/>
                  <a:gd name="T30" fmla="*/ 2147483646 w 1754"/>
                  <a:gd name="T31" fmla="*/ 2147483646 h 1103"/>
                  <a:gd name="T32" fmla="*/ 2147483646 w 1754"/>
                  <a:gd name="T33" fmla="*/ 2147483646 h 1103"/>
                  <a:gd name="T34" fmla="*/ 2147483646 w 1754"/>
                  <a:gd name="T35" fmla="*/ 2147483646 h 1103"/>
                  <a:gd name="T36" fmla="*/ 2147483646 w 1754"/>
                  <a:gd name="T37" fmla="*/ 2147483646 h 1103"/>
                  <a:gd name="T38" fmla="*/ 2147483646 w 1754"/>
                  <a:gd name="T39" fmla="*/ 2147483646 h 1103"/>
                  <a:gd name="T40" fmla="*/ 2147483646 w 1754"/>
                  <a:gd name="T41" fmla="*/ 2147483646 h 1103"/>
                  <a:gd name="T42" fmla="*/ 2147483646 w 1754"/>
                  <a:gd name="T43" fmla="*/ 2147483646 h 1103"/>
                  <a:gd name="T44" fmla="*/ 2147483646 w 1754"/>
                  <a:gd name="T45" fmla="*/ 2147483646 h 1103"/>
                  <a:gd name="T46" fmla="*/ 2147483646 w 1754"/>
                  <a:gd name="T47" fmla="*/ 2147483646 h 1103"/>
                  <a:gd name="T48" fmla="*/ 2147483646 w 1754"/>
                  <a:gd name="T49" fmla="*/ 2147483646 h 1103"/>
                  <a:gd name="T50" fmla="*/ 2147483646 w 1754"/>
                  <a:gd name="T51" fmla="*/ 2147483646 h 1103"/>
                  <a:gd name="T52" fmla="*/ 2147483646 w 1754"/>
                  <a:gd name="T53" fmla="*/ 2147483646 h 1103"/>
                  <a:gd name="T54" fmla="*/ 2147483646 w 1754"/>
                  <a:gd name="T55" fmla="*/ 2147483646 h 1103"/>
                  <a:gd name="T56" fmla="*/ 2147483646 w 1754"/>
                  <a:gd name="T57" fmla="*/ 2147483646 h 1103"/>
                  <a:gd name="T58" fmla="*/ 2147483646 w 1754"/>
                  <a:gd name="T59" fmla="*/ 2147483646 h 110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54"/>
                  <a:gd name="T91" fmla="*/ 0 h 1103"/>
                  <a:gd name="T92" fmla="*/ 1754 w 1754"/>
                  <a:gd name="T93" fmla="*/ 1103 h 110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54" h="1103">
                    <a:moveTo>
                      <a:pt x="1367" y="301"/>
                    </a:moveTo>
                    <a:lnTo>
                      <a:pt x="1367" y="301"/>
                    </a:lnTo>
                    <a:cubicBezTo>
                      <a:pt x="1256" y="115"/>
                      <a:pt x="1055" y="0"/>
                      <a:pt x="838" y="0"/>
                    </a:cubicBezTo>
                    <a:cubicBezTo>
                      <a:pt x="565" y="0"/>
                      <a:pt x="326" y="180"/>
                      <a:pt x="248" y="441"/>
                    </a:cubicBezTo>
                    <a:cubicBezTo>
                      <a:pt x="105" y="473"/>
                      <a:pt x="0" y="602"/>
                      <a:pt x="0" y="750"/>
                    </a:cubicBezTo>
                    <a:cubicBezTo>
                      <a:pt x="0" y="924"/>
                      <a:pt x="142" y="1066"/>
                      <a:pt x="317" y="1066"/>
                    </a:cubicBezTo>
                    <a:lnTo>
                      <a:pt x="1131" y="1066"/>
                    </a:lnTo>
                    <a:cubicBezTo>
                      <a:pt x="1143" y="1088"/>
                      <a:pt x="1165" y="1103"/>
                      <a:pt x="1192" y="1103"/>
                    </a:cubicBezTo>
                    <a:cubicBezTo>
                      <a:pt x="1230" y="1103"/>
                      <a:pt x="1261" y="1071"/>
                      <a:pt x="1261" y="1033"/>
                    </a:cubicBezTo>
                    <a:cubicBezTo>
                      <a:pt x="1261" y="995"/>
                      <a:pt x="1230" y="964"/>
                      <a:pt x="1192" y="964"/>
                    </a:cubicBezTo>
                    <a:cubicBezTo>
                      <a:pt x="1166" y="964"/>
                      <a:pt x="1143" y="978"/>
                      <a:pt x="1131" y="999"/>
                    </a:cubicBezTo>
                    <a:lnTo>
                      <a:pt x="317" y="999"/>
                    </a:lnTo>
                    <a:cubicBezTo>
                      <a:pt x="179" y="999"/>
                      <a:pt x="67" y="887"/>
                      <a:pt x="67" y="750"/>
                    </a:cubicBezTo>
                    <a:cubicBezTo>
                      <a:pt x="67" y="627"/>
                      <a:pt x="158" y="521"/>
                      <a:pt x="280" y="503"/>
                    </a:cubicBezTo>
                    <a:cubicBezTo>
                      <a:pt x="293" y="501"/>
                      <a:pt x="304" y="491"/>
                      <a:pt x="307" y="478"/>
                    </a:cubicBezTo>
                    <a:cubicBezTo>
                      <a:pt x="370" y="236"/>
                      <a:pt x="588" y="67"/>
                      <a:pt x="838" y="67"/>
                    </a:cubicBezTo>
                    <a:cubicBezTo>
                      <a:pt x="1038" y="67"/>
                      <a:pt x="1222" y="175"/>
                      <a:pt x="1319" y="350"/>
                    </a:cubicBezTo>
                    <a:cubicBezTo>
                      <a:pt x="1324" y="360"/>
                      <a:pt x="1335" y="367"/>
                      <a:pt x="1347" y="367"/>
                    </a:cubicBezTo>
                    <a:cubicBezTo>
                      <a:pt x="1535" y="369"/>
                      <a:pt x="1688" y="523"/>
                      <a:pt x="1688" y="711"/>
                    </a:cubicBezTo>
                    <a:cubicBezTo>
                      <a:pt x="1688" y="814"/>
                      <a:pt x="1639" y="913"/>
                      <a:pt x="1555" y="982"/>
                    </a:cubicBezTo>
                    <a:cubicBezTo>
                      <a:pt x="1541" y="993"/>
                      <a:pt x="1519" y="999"/>
                      <a:pt x="1493" y="999"/>
                    </a:cubicBezTo>
                    <a:lnTo>
                      <a:pt x="1466" y="999"/>
                    </a:lnTo>
                    <a:cubicBezTo>
                      <a:pt x="1455" y="978"/>
                      <a:pt x="1432" y="963"/>
                      <a:pt x="1406" y="963"/>
                    </a:cubicBezTo>
                    <a:cubicBezTo>
                      <a:pt x="1367" y="963"/>
                      <a:pt x="1336" y="994"/>
                      <a:pt x="1336" y="1032"/>
                    </a:cubicBezTo>
                    <a:cubicBezTo>
                      <a:pt x="1336" y="1071"/>
                      <a:pt x="1367" y="1102"/>
                      <a:pt x="1406" y="1102"/>
                    </a:cubicBezTo>
                    <a:cubicBezTo>
                      <a:pt x="1432" y="1102"/>
                      <a:pt x="1454" y="1087"/>
                      <a:pt x="1466" y="1066"/>
                    </a:cubicBezTo>
                    <a:lnTo>
                      <a:pt x="1493" y="1066"/>
                    </a:lnTo>
                    <a:cubicBezTo>
                      <a:pt x="1535" y="1066"/>
                      <a:pt x="1571" y="1055"/>
                      <a:pt x="1597" y="1034"/>
                    </a:cubicBezTo>
                    <a:cubicBezTo>
                      <a:pt x="1697" y="952"/>
                      <a:pt x="1754" y="834"/>
                      <a:pt x="1754" y="711"/>
                    </a:cubicBezTo>
                    <a:cubicBezTo>
                      <a:pt x="1754" y="493"/>
                      <a:pt x="1582" y="313"/>
                      <a:pt x="1367" y="301"/>
                    </a:cubicBezTo>
                    <a:close/>
                  </a:path>
                </a:pathLst>
              </a:custGeom>
              <a:grpFill/>
              <a:ln w="0">
                <a:solidFill>
                  <a:srgbClr val="1C3871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9" name="Freeform 213"/>
              <p:cNvSpPr>
                <a:spLocks noEditPoints="1"/>
              </p:cNvSpPr>
              <p:nvPr/>
            </p:nvSpPr>
            <p:spPr bwMode="auto">
              <a:xfrm>
                <a:off x="1074738" y="768351"/>
                <a:ext cx="293689" cy="273050"/>
              </a:xfrm>
              <a:custGeom>
                <a:avLst/>
                <a:gdLst>
                  <a:gd name="T0" fmla="*/ 2147483646 w 703"/>
                  <a:gd name="T1" fmla="*/ 2147483646 h 650"/>
                  <a:gd name="T2" fmla="*/ 2147483646 w 703"/>
                  <a:gd name="T3" fmla="*/ 2147483646 h 650"/>
                  <a:gd name="T4" fmla="*/ 2147483646 w 703"/>
                  <a:gd name="T5" fmla="*/ 2147483646 h 650"/>
                  <a:gd name="T6" fmla="*/ 2147483646 w 703"/>
                  <a:gd name="T7" fmla="*/ 2147483646 h 650"/>
                  <a:gd name="T8" fmla="*/ 2147483646 w 703"/>
                  <a:gd name="T9" fmla="*/ 2147483646 h 650"/>
                  <a:gd name="T10" fmla="*/ 2147483646 w 703"/>
                  <a:gd name="T11" fmla="*/ 2147483646 h 650"/>
                  <a:gd name="T12" fmla="*/ 2147483646 w 703"/>
                  <a:gd name="T13" fmla="*/ 2147483646 h 650"/>
                  <a:gd name="T14" fmla="*/ 2147483646 w 703"/>
                  <a:gd name="T15" fmla="*/ 2147483646 h 650"/>
                  <a:gd name="T16" fmla="*/ 2147483646 w 703"/>
                  <a:gd name="T17" fmla="*/ 2147483646 h 650"/>
                  <a:gd name="T18" fmla="*/ 2147483646 w 703"/>
                  <a:gd name="T19" fmla="*/ 2147483646 h 650"/>
                  <a:gd name="T20" fmla="*/ 2147483646 w 703"/>
                  <a:gd name="T21" fmla="*/ 2147483646 h 650"/>
                  <a:gd name="T22" fmla="*/ 2147483646 w 703"/>
                  <a:gd name="T23" fmla="*/ 2147483646 h 650"/>
                  <a:gd name="T24" fmla="*/ 2147483646 w 703"/>
                  <a:gd name="T25" fmla="*/ 2147483646 h 650"/>
                  <a:gd name="T26" fmla="*/ 2147483646 w 703"/>
                  <a:gd name="T27" fmla="*/ 2147483646 h 650"/>
                  <a:gd name="T28" fmla="*/ 2147483646 w 703"/>
                  <a:gd name="T29" fmla="*/ 2147483646 h 650"/>
                  <a:gd name="T30" fmla="*/ 2147483646 w 703"/>
                  <a:gd name="T31" fmla="*/ 2147483646 h 650"/>
                  <a:gd name="T32" fmla="*/ 2147483646 w 703"/>
                  <a:gd name="T33" fmla="*/ 2147483646 h 650"/>
                  <a:gd name="T34" fmla="*/ 2147483646 w 703"/>
                  <a:gd name="T35" fmla="*/ 2147483646 h 650"/>
                  <a:gd name="T36" fmla="*/ 2147483646 w 703"/>
                  <a:gd name="T37" fmla="*/ 2147483646 h 650"/>
                  <a:gd name="T38" fmla="*/ 2147483646 w 703"/>
                  <a:gd name="T39" fmla="*/ 2147483646 h 650"/>
                  <a:gd name="T40" fmla="*/ 2147483646 w 703"/>
                  <a:gd name="T41" fmla="*/ 2147483646 h 650"/>
                  <a:gd name="T42" fmla="*/ 2147483646 w 703"/>
                  <a:gd name="T43" fmla="*/ 2147483646 h 650"/>
                  <a:gd name="T44" fmla="*/ 2147483646 w 703"/>
                  <a:gd name="T45" fmla="*/ 2147483646 h 650"/>
                  <a:gd name="T46" fmla="*/ 2147483646 w 703"/>
                  <a:gd name="T47" fmla="*/ 2147483646 h 650"/>
                  <a:gd name="T48" fmla="*/ 2147483646 w 703"/>
                  <a:gd name="T49" fmla="*/ 2147483646 h 650"/>
                  <a:gd name="T50" fmla="*/ 2147483646 w 703"/>
                  <a:gd name="T51" fmla="*/ 2147483646 h 650"/>
                  <a:gd name="T52" fmla="*/ 2147483646 w 703"/>
                  <a:gd name="T53" fmla="*/ 2147483646 h 650"/>
                  <a:gd name="T54" fmla="*/ 2147483646 w 703"/>
                  <a:gd name="T55" fmla="*/ 2147483646 h 650"/>
                  <a:gd name="T56" fmla="*/ 2147483646 w 703"/>
                  <a:gd name="T57" fmla="*/ 2147483646 h 650"/>
                  <a:gd name="T58" fmla="*/ 2147483646 w 703"/>
                  <a:gd name="T59" fmla="*/ 2147483646 h 650"/>
                  <a:gd name="T60" fmla="*/ 2147483646 w 703"/>
                  <a:gd name="T61" fmla="*/ 2147483646 h 650"/>
                  <a:gd name="T62" fmla="*/ 2147483646 w 703"/>
                  <a:gd name="T63" fmla="*/ 2147483646 h 650"/>
                  <a:gd name="T64" fmla="*/ 2147483646 w 703"/>
                  <a:gd name="T65" fmla="*/ 2147483646 h 650"/>
                  <a:gd name="T66" fmla="*/ 2147483646 w 703"/>
                  <a:gd name="T67" fmla="*/ 2147483646 h 650"/>
                  <a:gd name="T68" fmla="*/ 0 w 703"/>
                  <a:gd name="T69" fmla="*/ 2147483646 h 650"/>
                  <a:gd name="T70" fmla="*/ 0 w 703"/>
                  <a:gd name="T71" fmla="*/ 2147483646 h 650"/>
                  <a:gd name="T72" fmla="*/ 2147483646 w 703"/>
                  <a:gd name="T73" fmla="*/ 2147483646 h 650"/>
                  <a:gd name="T74" fmla="*/ 2147483646 w 703"/>
                  <a:gd name="T75" fmla="*/ 2147483646 h 650"/>
                  <a:gd name="T76" fmla="*/ 2147483646 w 703"/>
                  <a:gd name="T77" fmla="*/ 2147483646 h 650"/>
                  <a:gd name="T78" fmla="*/ 2147483646 w 703"/>
                  <a:gd name="T79" fmla="*/ 2147483646 h 650"/>
                  <a:gd name="T80" fmla="*/ 2147483646 w 703"/>
                  <a:gd name="T81" fmla="*/ 2147483646 h 650"/>
                  <a:gd name="T82" fmla="*/ 2147483646 w 703"/>
                  <a:gd name="T83" fmla="*/ 2147483646 h 650"/>
                  <a:gd name="T84" fmla="*/ 2147483646 w 703"/>
                  <a:gd name="T85" fmla="*/ 2147483646 h 650"/>
                  <a:gd name="T86" fmla="*/ 2147483646 w 703"/>
                  <a:gd name="T87" fmla="*/ 2147483646 h 650"/>
                  <a:gd name="T88" fmla="*/ 2147483646 w 703"/>
                  <a:gd name="T89" fmla="*/ 2147483646 h 650"/>
                  <a:gd name="T90" fmla="*/ 2147483646 w 703"/>
                  <a:gd name="T91" fmla="*/ 2147483646 h 650"/>
                  <a:gd name="T92" fmla="*/ 2147483646 w 703"/>
                  <a:gd name="T93" fmla="*/ 2147483646 h 650"/>
                  <a:gd name="T94" fmla="*/ 2147483646 w 703"/>
                  <a:gd name="T95" fmla="*/ 2147483646 h 650"/>
                  <a:gd name="T96" fmla="*/ 2147483646 w 703"/>
                  <a:gd name="T97" fmla="*/ 2147483646 h 650"/>
                  <a:gd name="T98" fmla="*/ 2147483646 w 703"/>
                  <a:gd name="T99" fmla="*/ 2147483646 h 650"/>
                  <a:gd name="T100" fmla="*/ 2147483646 w 703"/>
                  <a:gd name="T101" fmla="*/ 2147483646 h 650"/>
                  <a:gd name="T102" fmla="*/ 2147483646 w 703"/>
                  <a:gd name="T103" fmla="*/ 2147483646 h 650"/>
                  <a:gd name="T104" fmla="*/ 2147483646 w 703"/>
                  <a:gd name="T105" fmla="*/ 2147483646 h 6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03"/>
                  <a:gd name="T160" fmla="*/ 0 h 650"/>
                  <a:gd name="T161" fmla="*/ 703 w 703"/>
                  <a:gd name="T162" fmla="*/ 650 h 6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03" h="650">
                    <a:moveTo>
                      <a:pt x="649" y="415"/>
                    </a:moveTo>
                    <a:lnTo>
                      <a:pt x="649" y="415"/>
                    </a:lnTo>
                    <a:lnTo>
                      <a:pt x="591" y="409"/>
                    </a:lnTo>
                    <a:lnTo>
                      <a:pt x="591" y="182"/>
                    </a:lnTo>
                    <a:cubicBezTo>
                      <a:pt x="591" y="158"/>
                      <a:pt x="572" y="137"/>
                      <a:pt x="548" y="135"/>
                    </a:cubicBezTo>
                    <a:lnTo>
                      <a:pt x="277" y="108"/>
                    </a:lnTo>
                    <a:lnTo>
                      <a:pt x="277" y="55"/>
                    </a:lnTo>
                    <a:lnTo>
                      <a:pt x="649" y="92"/>
                    </a:lnTo>
                    <a:lnTo>
                      <a:pt x="649" y="415"/>
                    </a:lnTo>
                    <a:close/>
                    <a:moveTo>
                      <a:pt x="537" y="510"/>
                    </a:moveTo>
                    <a:lnTo>
                      <a:pt x="537" y="510"/>
                    </a:lnTo>
                    <a:lnTo>
                      <a:pt x="479" y="504"/>
                    </a:lnTo>
                    <a:lnTo>
                      <a:pt x="479" y="267"/>
                    </a:lnTo>
                    <a:cubicBezTo>
                      <a:pt x="479" y="243"/>
                      <a:pt x="460" y="223"/>
                      <a:pt x="437" y="220"/>
                    </a:cubicBezTo>
                    <a:lnTo>
                      <a:pt x="165" y="193"/>
                    </a:lnTo>
                    <a:lnTo>
                      <a:pt x="165" y="151"/>
                    </a:lnTo>
                    <a:lnTo>
                      <a:pt x="537" y="187"/>
                    </a:lnTo>
                    <a:lnTo>
                      <a:pt x="537" y="510"/>
                    </a:lnTo>
                    <a:close/>
                    <a:moveTo>
                      <a:pt x="426" y="596"/>
                    </a:moveTo>
                    <a:lnTo>
                      <a:pt x="426" y="596"/>
                    </a:lnTo>
                    <a:lnTo>
                      <a:pt x="54" y="558"/>
                    </a:lnTo>
                    <a:lnTo>
                      <a:pt x="54" y="236"/>
                    </a:lnTo>
                    <a:lnTo>
                      <a:pt x="426" y="273"/>
                    </a:lnTo>
                    <a:lnTo>
                      <a:pt x="426" y="596"/>
                    </a:lnTo>
                    <a:close/>
                    <a:moveTo>
                      <a:pt x="271" y="1"/>
                    </a:moveTo>
                    <a:lnTo>
                      <a:pt x="271" y="1"/>
                    </a:lnTo>
                    <a:cubicBezTo>
                      <a:pt x="259" y="0"/>
                      <a:pt x="247" y="4"/>
                      <a:pt x="238" y="12"/>
                    </a:cubicBezTo>
                    <a:cubicBezTo>
                      <a:pt x="229" y="20"/>
                      <a:pt x="224" y="32"/>
                      <a:pt x="224" y="44"/>
                    </a:cubicBezTo>
                    <a:lnTo>
                      <a:pt x="224" y="103"/>
                    </a:lnTo>
                    <a:lnTo>
                      <a:pt x="160" y="96"/>
                    </a:lnTo>
                    <a:cubicBezTo>
                      <a:pt x="148" y="95"/>
                      <a:pt x="135" y="99"/>
                      <a:pt x="126" y="107"/>
                    </a:cubicBezTo>
                    <a:cubicBezTo>
                      <a:pt x="117" y="115"/>
                      <a:pt x="112" y="127"/>
                      <a:pt x="112" y="139"/>
                    </a:cubicBezTo>
                    <a:lnTo>
                      <a:pt x="112" y="188"/>
                    </a:lnTo>
                    <a:lnTo>
                      <a:pt x="48" y="182"/>
                    </a:lnTo>
                    <a:cubicBezTo>
                      <a:pt x="21" y="179"/>
                      <a:pt x="0" y="199"/>
                      <a:pt x="0" y="225"/>
                    </a:cubicBezTo>
                    <a:lnTo>
                      <a:pt x="0" y="564"/>
                    </a:lnTo>
                    <a:cubicBezTo>
                      <a:pt x="0" y="588"/>
                      <a:pt x="19" y="608"/>
                      <a:pt x="43" y="611"/>
                    </a:cubicBezTo>
                    <a:lnTo>
                      <a:pt x="431" y="650"/>
                    </a:lnTo>
                    <a:cubicBezTo>
                      <a:pt x="433" y="650"/>
                      <a:pt x="434" y="650"/>
                      <a:pt x="436" y="650"/>
                    </a:cubicBezTo>
                    <a:cubicBezTo>
                      <a:pt x="460" y="650"/>
                      <a:pt x="479" y="631"/>
                      <a:pt x="479" y="607"/>
                    </a:cubicBezTo>
                    <a:lnTo>
                      <a:pt x="479" y="558"/>
                    </a:lnTo>
                    <a:lnTo>
                      <a:pt x="543" y="565"/>
                    </a:lnTo>
                    <a:cubicBezTo>
                      <a:pt x="545" y="565"/>
                      <a:pt x="546" y="565"/>
                      <a:pt x="548" y="565"/>
                    </a:cubicBezTo>
                    <a:cubicBezTo>
                      <a:pt x="558" y="565"/>
                      <a:pt x="569" y="561"/>
                      <a:pt x="577" y="554"/>
                    </a:cubicBezTo>
                    <a:cubicBezTo>
                      <a:pt x="586" y="546"/>
                      <a:pt x="591" y="534"/>
                      <a:pt x="591" y="522"/>
                    </a:cubicBezTo>
                    <a:lnTo>
                      <a:pt x="591" y="463"/>
                    </a:lnTo>
                    <a:lnTo>
                      <a:pt x="655" y="469"/>
                    </a:lnTo>
                    <a:cubicBezTo>
                      <a:pt x="656" y="470"/>
                      <a:pt x="658" y="470"/>
                      <a:pt x="659" y="470"/>
                    </a:cubicBezTo>
                    <a:cubicBezTo>
                      <a:pt x="670" y="470"/>
                      <a:pt x="681" y="466"/>
                      <a:pt x="688" y="459"/>
                    </a:cubicBezTo>
                    <a:cubicBezTo>
                      <a:pt x="697" y="451"/>
                      <a:pt x="703" y="439"/>
                      <a:pt x="703" y="426"/>
                    </a:cubicBezTo>
                    <a:lnTo>
                      <a:pt x="703" y="86"/>
                    </a:lnTo>
                    <a:cubicBezTo>
                      <a:pt x="703" y="63"/>
                      <a:pt x="684" y="42"/>
                      <a:pt x="660" y="40"/>
                    </a:cubicBezTo>
                    <a:lnTo>
                      <a:pt x="271" y="1"/>
                    </a:lnTo>
                    <a:close/>
                  </a:path>
                </a:pathLst>
              </a:custGeom>
              <a:grpFill/>
              <a:ln w="0">
                <a:solidFill>
                  <a:srgbClr val="1C3871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0" name="Freeform 214"/>
              <p:cNvSpPr>
                <a:spLocks/>
              </p:cNvSpPr>
              <p:nvPr/>
            </p:nvSpPr>
            <p:spPr bwMode="auto">
              <a:xfrm>
                <a:off x="1122363" y="928688"/>
                <a:ext cx="42863" cy="46038"/>
              </a:xfrm>
              <a:custGeom>
                <a:avLst/>
                <a:gdLst>
                  <a:gd name="T0" fmla="*/ 2147483646 w 102"/>
                  <a:gd name="T1" fmla="*/ 2147483646 h 109"/>
                  <a:gd name="T2" fmla="*/ 2147483646 w 102"/>
                  <a:gd name="T3" fmla="*/ 2147483646 h 109"/>
                  <a:gd name="T4" fmla="*/ 2147483646 w 102"/>
                  <a:gd name="T5" fmla="*/ 0 h 109"/>
                  <a:gd name="T6" fmla="*/ 2147483646 w 102"/>
                  <a:gd name="T7" fmla="*/ 0 h 109"/>
                  <a:gd name="T8" fmla="*/ 2147483646 w 102"/>
                  <a:gd name="T9" fmla="*/ 2147483646 h 109"/>
                  <a:gd name="T10" fmla="*/ 2147483646 w 102"/>
                  <a:gd name="T11" fmla="*/ 2147483646 h 109"/>
                  <a:gd name="T12" fmla="*/ 2147483646 w 102"/>
                  <a:gd name="T13" fmla="*/ 2147483646 h 109"/>
                  <a:gd name="T14" fmla="*/ 2147483646 w 102"/>
                  <a:gd name="T15" fmla="*/ 2147483646 h 109"/>
                  <a:gd name="T16" fmla="*/ 2147483646 w 102"/>
                  <a:gd name="T17" fmla="*/ 0 h 109"/>
                  <a:gd name="T18" fmla="*/ 0 w 102"/>
                  <a:gd name="T19" fmla="*/ 0 h 109"/>
                  <a:gd name="T20" fmla="*/ 2147483646 w 102"/>
                  <a:gd name="T21" fmla="*/ 2147483646 h 109"/>
                  <a:gd name="T22" fmla="*/ 2147483646 w 102"/>
                  <a:gd name="T23" fmla="*/ 2147483646 h 1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109"/>
                  <a:gd name="T38" fmla="*/ 102 w 102"/>
                  <a:gd name="T39" fmla="*/ 109 h 1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109">
                    <a:moveTo>
                      <a:pt x="64" y="109"/>
                    </a:moveTo>
                    <a:lnTo>
                      <a:pt x="64" y="109"/>
                    </a:lnTo>
                    <a:lnTo>
                      <a:pt x="102" y="0"/>
                    </a:lnTo>
                    <a:lnTo>
                      <a:pt x="78" y="0"/>
                    </a:lnTo>
                    <a:lnTo>
                      <a:pt x="54" y="77"/>
                    </a:lnTo>
                    <a:cubicBezTo>
                      <a:pt x="53" y="81"/>
                      <a:pt x="52" y="85"/>
                      <a:pt x="52" y="88"/>
                    </a:cubicBezTo>
                    <a:lnTo>
                      <a:pt x="51" y="88"/>
                    </a:lnTo>
                    <a:cubicBezTo>
                      <a:pt x="51" y="85"/>
                      <a:pt x="50" y="81"/>
                      <a:pt x="49" y="77"/>
                    </a:cubicBezTo>
                    <a:lnTo>
                      <a:pt x="25" y="0"/>
                    </a:lnTo>
                    <a:lnTo>
                      <a:pt x="0" y="0"/>
                    </a:lnTo>
                    <a:lnTo>
                      <a:pt x="38" y="109"/>
                    </a:lnTo>
                    <a:lnTo>
                      <a:pt x="64" y="109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1" name="Freeform 215"/>
              <p:cNvSpPr>
                <a:spLocks/>
              </p:cNvSpPr>
              <p:nvPr/>
            </p:nvSpPr>
            <p:spPr bwMode="auto">
              <a:xfrm>
                <a:off x="1169988" y="928688"/>
                <a:ext cx="52388" cy="46038"/>
              </a:xfrm>
              <a:custGeom>
                <a:avLst/>
                <a:gdLst>
                  <a:gd name="T0" fmla="*/ 2147483646 w 123"/>
                  <a:gd name="T1" fmla="*/ 2147483646 h 109"/>
                  <a:gd name="T2" fmla="*/ 2147483646 w 123"/>
                  <a:gd name="T3" fmla="*/ 2147483646 h 109"/>
                  <a:gd name="T4" fmla="*/ 2147483646 w 123"/>
                  <a:gd name="T5" fmla="*/ 2147483646 h 109"/>
                  <a:gd name="T6" fmla="*/ 2147483646 w 123"/>
                  <a:gd name="T7" fmla="*/ 2147483646 h 109"/>
                  <a:gd name="T8" fmla="*/ 2147483646 w 123"/>
                  <a:gd name="T9" fmla="*/ 2147483646 h 109"/>
                  <a:gd name="T10" fmla="*/ 2147483646 w 123"/>
                  <a:gd name="T11" fmla="*/ 2147483646 h 109"/>
                  <a:gd name="T12" fmla="*/ 2147483646 w 123"/>
                  <a:gd name="T13" fmla="*/ 2147483646 h 109"/>
                  <a:gd name="T14" fmla="*/ 2147483646 w 123"/>
                  <a:gd name="T15" fmla="*/ 2147483646 h 109"/>
                  <a:gd name="T16" fmla="*/ 2147483646 w 123"/>
                  <a:gd name="T17" fmla="*/ 2147483646 h 109"/>
                  <a:gd name="T18" fmla="*/ 2147483646 w 123"/>
                  <a:gd name="T19" fmla="*/ 2147483646 h 109"/>
                  <a:gd name="T20" fmla="*/ 2147483646 w 123"/>
                  <a:gd name="T21" fmla="*/ 2147483646 h 109"/>
                  <a:gd name="T22" fmla="*/ 2147483646 w 123"/>
                  <a:gd name="T23" fmla="*/ 2147483646 h 109"/>
                  <a:gd name="T24" fmla="*/ 2147483646 w 123"/>
                  <a:gd name="T25" fmla="*/ 2147483646 h 109"/>
                  <a:gd name="T26" fmla="*/ 2147483646 w 123"/>
                  <a:gd name="T27" fmla="*/ 0 h 109"/>
                  <a:gd name="T28" fmla="*/ 2147483646 w 123"/>
                  <a:gd name="T29" fmla="*/ 0 h 109"/>
                  <a:gd name="T30" fmla="*/ 2147483646 w 123"/>
                  <a:gd name="T31" fmla="*/ 2147483646 h 109"/>
                  <a:gd name="T32" fmla="*/ 2147483646 w 123"/>
                  <a:gd name="T33" fmla="*/ 2147483646 h 109"/>
                  <a:gd name="T34" fmla="*/ 2147483646 w 123"/>
                  <a:gd name="T35" fmla="*/ 2147483646 h 109"/>
                  <a:gd name="T36" fmla="*/ 2147483646 w 123"/>
                  <a:gd name="T37" fmla="*/ 2147483646 h 109"/>
                  <a:gd name="T38" fmla="*/ 2147483646 w 123"/>
                  <a:gd name="T39" fmla="*/ 0 h 109"/>
                  <a:gd name="T40" fmla="*/ 0 w 123"/>
                  <a:gd name="T41" fmla="*/ 0 h 109"/>
                  <a:gd name="T42" fmla="*/ 0 w 123"/>
                  <a:gd name="T43" fmla="*/ 2147483646 h 109"/>
                  <a:gd name="T44" fmla="*/ 2147483646 w 123"/>
                  <a:gd name="T45" fmla="*/ 2147483646 h 109"/>
                  <a:gd name="T46" fmla="*/ 2147483646 w 123"/>
                  <a:gd name="T47" fmla="*/ 2147483646 h 10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3"/>
                  <a:gd name="T73" fmla="*/ 0 h 109"/>
                  <a:gd name="T74" fmla="*/ 123 w 123"/>
                  <a:gd name="T75" fmla="*/ 109 h 10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3" h="109">
                    <a:moveTo>
                      <a:pt x="21" y="47"/>
                    </a:moveTo>
                    <a:lnTo>
                      <a:pt x="21" y="47"/>
                    </a:lnTo>
                    <a:cubicBezTo>
                      <a:pt x="21" y="38"/>
                      <a:pt x="20" y="29"/>
                      <a:pt x="20" y="20"/>
                    </a:cubicBezTo>
                    <a:cubicBezTo>
                      <a:pt x="22" y="28"/>
                      <a:pt x="23" y="33"/>
                      <a:pt x="24" y="34"/>
                    </a:cubicBezTo>
                    <a:lnTo>
                      <a:pt x="51" y="109"/>
                    </a:lnTo>
                    <a:lnTo>
                      <a:pt x="70" y="109"/>
                    </a:lnTo>
                    <a:lnTo>
                      <a:pt x="97" y="34"/>
                    </a:lnTo>
                    <a:cubicBezTo>
                      <a:pt x="98" y="31"/>
                      <a:pt x="99" y="27"/>
                      <a:pt x="100" y="20"/>
                    </a:cubicBezTo>
                    <a:lnTo>
                      <a:pt x="101" y="20"/>
                    </a:lnTo>
                    <a:cubicBezTo>
                      <a:pt x="100" y="29"/>
                      <a:pt x="100" y="37"/>
                      <a:pt x="100" y="43"/>
                    </a:cubicBezTo>
                    <a:lnTo>
                      <a:pt x="100" y="109"/>
                    </a:lnTo>
                    <a:lnTo>
                      <a:pt x="123" y="109"/>
                    </a:lnTo>
                    <a:lnTo>
                      <a:pt x="123" y="0"/>
                    </a:lnTo>
                    <a:lnTo>
                      <a:pt x="90" y="0"/>
                    </a:lnTo>
                    <a:lnTo>
                      <a:pt x="66" y="66"/>
                    </a:lnTo>
                    <a:cubicBezTo>
                      <a:pt x="65" y="70"/>
                      <a:pt x="63" y="75"/>
                      <a:pt x="62" y="81"/>
                    </a:cubicBezTo>
                    <a:lnTo>
                      <a:pt x="61" y="81"/>
                    </a:lnTo>
                    <a:cubicBezTo>
                      <a:pt x="61" y="77"/>
                      <a:pt x="59" y="71"/>
                      <a:pt x="57" y="66"/>
                    </a:cubicBezTo>
                    <a:lnTo>
                      <a:pt x="34" y="0"/>
                    </a:lnTo>
                    <a:lnTo>
                      <a:pt x="0" y="0"/>
                    </a:lnTo>
                    <a:lnTo>
                      <a:pt x="0" y="109"/>
                    </a:lnTo>
                    <a:lnTo>
                      <a:pt x="21" y="109"/>
                    </a:lnTo>
                    <a:lnTo>
                      <a:pt x="21" y="4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913851" fontAlgn="ctr">
                  <a:defRPr/>
                </a:pPr>
                <a:endParaRPr lang="en-US" altLang="zh-CN" sz="1799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72" name="矩形 171"/>
          <p:cNvSpPr/>
          <p:nvPr/>
        </p:nvSpPr>
        <p:spPr>
          <a:xfrm>
            <a:off x="7803486" y="4993419"/>
            <a:ext cx="951466" cy="2768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</a:rPr>
              <a:t>Compute</a:t>
            </a:r>
          </a:p>
        </p:txBody>
      </p:sp>
      <p:sp>
        <p:nvSpPr>
          <p:cNvPr id="173" name="矩形 172"/>
          <p:cNvSpPr/>
          <p:nvPr/>
        </p:nvSpPr>
        <p:spPr>
          <a:xfrm>
            <a:off x="8754313" y="4993419"/>
            <a:ext cx="714851" cy="2768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</a:rPr>
              <a:t>Storage</a:t>
            </a:r>
          </a:p>
        </p:txBody>
      </p:sp>
      <p:sp>
        <p:nvSpPr>
          <p:cNvPr id="174" name="矩形 173"/>
          <p:cNvSpPr/>
          <p:nvPr/>
        </p:nvSpPr>
        <p:spPr>
          <a:xfrm>
            <a:off x="9541423" y="4978782"/>
            <a:ext cx="837116" cy="2768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</a:rPr>
              <a:t>Network switching</a:t>
            </a:r>
          </a:p>
        </p:txBody>
      </p:sp>
      <p:sp>
        <p:nvSpPr>
          <p:cNvPr id="176" name="矩形 175"/>
          <p:cNvSpPr/>
          <p:nvPr/>
        </p:nvSpPr>
        <p:spPr>
          <a:xfrm>
            <a:off x="10404678" y="4972974"/>
            <a:ext cx="860169" cy="2768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3851" fontAlgn="ctr">
              <a:defRPr/>
            </a:pPr>
            <a:r>
              <a:rPr lang="en-US" sz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</a:rPr>
              <a:t>VM</a:t>
            </a:r>
          </a:p>
        </p:txBody>
      </p:sp>
      <p:grpSp>
        <p:nvGrpSpPr>
          <p:cNvPr id="235" name="组合 234"/>
          <p:cNvGrpSpPr/>
          <p:nvPr/>
        </p:nvGrpSpPr>
        <p:grpSpPr>
          <a:xfrm>
            <a:off x="8050383" y="1315851"/>
            <a:ext cx="2932559" cy="2439134"/>
            <a:chOff x="8965082" y="3493159"/>
            <a:chExt cx="2934384" cy="2440652"/>
          </a:xfrm>
        </p:grpSpPr>
        <p:sp>
          <p:nvSpPr>
            <p:cNvPr id="236" name="矩形 235"/>
            <p:cNvSpPr/>
            <p:nvPr/>
          </p:nvSpPr>
          <p:spPr>
            <a:xfrm>
              <a:off x="9007108" y="3493159"/>
              <a:ext cx="2892358" cy="5233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3851" fontAlgn="ctr">
                <a:defRPr/>
              </a:pPr>
              <a:r>
                <a:rPr lang="en-US" sz="1399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</a:rPr>
                <a:t>Pre-installation before delivery, and one-click installation and deployment, enabling quick rollout of new services</a:t>
              </a:r>
              <a:endParaRPr lang="en-US" altLang="zh-CN" sz="1399" kern="0" dirty="0">
                <a:ln w="0"/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237" name="AutoShape 10"/>
            <p:cNvSpPr>
              <a:spLocks noChangeArrowheads="1"/>
            </p:cNvSpPr>
            <p:nvPr/>
          </p:nvSpPr>
          <p:spPr bwMode="auto">
            <a:xfrm>
              <a:off x="9848851" y="4865422"/>
              <a:ext cx="1097938" cy="483327"/>
            </a:xfrm>
            <a:prstGeom prst="rect">
              <a:avLst/>
            </a:prstGeom>
            <a:noFill/>
            <a:ln w="38100" algn="ctr">
              <a:noFill/>
              <a:round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defTabSz="1218468" eaLnBrk="0" fontAlgn="ctr" hangingPunct="0">
                <a:defRPr/>
              </a:pPr>
              <a:r>
                <a:rPr lang="en-US" sz="1799" b="1" dirty="0">
                  <a:solidFill>
                    <a:srgbClr val="FFC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1799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75%</a:t>
              </a:r>
            </a:p>
          </p:txBody>
        </p:sp>
        <p:sp>
          <p:nvSpPr>
            <p:cNvPr id="238" name="矩形 44"/>
            <p:cNvSpPr/>
            <p:nvPr/>
          </p:nvSpPr>
          <p:spPr>
            <a:xfrm>
              <a:off x="9265150" y="4778866"/>
              <a:ext cx="360000" cy="1057516"/>
            </a:xfrm>
            <a:prstGeom prst="rect">
              <a:avLst/>
            </a:prstGeom>
            <a:solidFill>
              <a:sysClr val="window" lastClr="FFFFFF">
                <a:lumMod val="50000"/>
                <a:alpha val="80000"/>
              </a:sysClr>
            </a:solidFill>
            <a:ln>
              <a:noFill/>
            </a:ln>
          </p:spPr>
          <p:txBody>
            <a:bodyPr vert="horz" wrap="square" lIns="91352" tIns="45675" rIns="91352" bIns="45675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3851" fontAlgn="ctr">
                <a:lnSpc>
                  <a:spcPts val="5996"/>
                </a:lnSpc>
                <a:buClr>
                  <a:srgbClr val="CC9900"/>
                </a:buClr>
                <a:defRPr/>
              </a:pPr>
              <a:endParaRPr lang="en-US" altLang="zh-CN" sz="1799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itchFamily="34" charset="-122"/>
              </a:endParaRPr>
            </a:p>
          </p:txBody>
        </p:sp>
        <p:sp>
          <p:nvSpPr>
            <p:cNvPr id="239" name="矩形 45"/>
            <p:cNvSpPr/>
            <p:nvPr/>
          </p:nvSpPr>
          <p:spPr>
            <a:xfrm>
              <a:off x="11068184" y="5698440"/>
              <a:ext cx="360000" cy="137942"/>
            </a:xfrm>
            <a:prstGeom prst="rect">
              <a:avLst/>
            </a:prstGeom>
            <a:solidFill>
              <a:sysClr val="window" lastClr="FFFFFF">
                <a:lumMod val="50000"/>
                <a:alpha val="80000"/>
              </a:sysClr>
            </a:solidFill>
            <a:ln>
              <a:noFill/>
            </a:ln>
            <a:effectLst/>
          </p:spPr>
          <p:txBody>
            <a:bodyPr wrap="square" lIns="7228" tIns="3615" rIns="7228" bIns="3615">
              <a:noAutofit/>
            </a:bodyPr>
            <a:lstStyle/>
            <a:p>
              <a:pPr algn="ctr" defTabSz="72292" fontAlgn="ctr">
                <a:lnSpc>
                  <a:spcPts val="5996"/>
                </a:lnSpc>
                <a:buClr>
                  <a:srgbClr val="CC9900"/>
                </a:buClr>
                <a:defRPr/>
              </a:pPr>
              <a:endParaRPr lang="en-US" altLang="zh-CN" sz="3598" kern="0" dirty="0">
                <a:solidFill>
                  <a:srgbClr val="E7E6E6">
                    <a:lumMod val="10000"/>
                  </a:srgbClr>
                </a:solidFill>
                <a:effectLst>
                  <a:outerShdw blurRad="50800" dist="50800" dir="5400000" algn="ctr" rotWithShape="0">
                    <a:srgbClr val="0070C0">
                      <a:alpha val="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itchFamily="34" charset="-122"/>
              </a:endParaRPr>
            </a:p>
          </p:txBody>
        </p:sp>
        <p:sp>
          <p:nvSpPr>
            <p:cNvPr id="240" name="TextBox 8"/>
            <p:cNvSpPr txBox="1"/>
            <p:nvPr/>
          </p:nvSpPr>
          <p:spPr>
            <a:xfrm>
              <a:off x="8965082" y="4544151"/>
              <a:ext cx="960137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8468" fontAlgn="ctr">
                <a:defRPr/>
              </a:pPr>
              <a:r>
                <a:rPr lang="en-US" sz="120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</a:rPr>
                <a:t>6 hours</a:t>
              </a:r>
            </a:p>
          </p:txBody>
        </p:sp>
        <p:sp>
          <p:nvSpPr>
            <p:cNvPr id="241" name="TextBox 9"/>
            <p:cNvSpPr txBox="1"/>
            <p:nvPr/>
          </p:nvSpPr>
          <p:spPr>
            <a:xfrm>
              <a:off x="10660023" y="5383010"/>
              <a:ext cx="1185806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8468" fontAlgn="ctr">
                <a:defRPr/>
              </a:pPr>
              <a:r>
                <a:rPr lang="en-US" sz="120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</a:rPr>
                <a:t>1.5 hours</a:t>
              </a:r>
            </a:p>
          </p:txBody>
        </p:sp>
        <p:sp>
          <p:nvSpPr>
            <p:cNvPr id="242" name="Freeform 6"/>
            <p:cNvSpPr>
              <a:spLocks/>
            </p:cNvSpPr>
            <p:nvPr/>
          </p:nvSpPr>
          <p:spPr bwMode="auto">
            <a:xfrm>
              <a:off x="9797361" y="4979309"/>
              <a:ext cx="1150530" cy="954502"/>
            </a:xfrm>
            <a:custGeom>
              <a:avLst/>
              <a:gdLst>
                <a:gd name="T0" fmla="*/ 323 w 323"/>
                <a:gd name="T1" fmla="*/ 216 h 268"/>
                <a:gd name="T2" fmla="*/ 250 w 323"/>
                <a:gd name="T3" fmla="*/ 152 h 268"/>
                <a:gd name="T4" fmla="*/ 247 w 323"/>
                <a:gd name="T5" fmla="*/ 185 h 268"/>
                <a:gd name="T6" fmla="*/ 0 w 323"/>
                <a:gd name="T7" fmla="*/ 0 h 268"/>
                <a:gd name="T8" fmla="*/ 242 w 323"/>
                <a:gd name="T9" fmla="*/ 234 h 268"/>
                <a:gd name="T10" fmla="*/ 238 w 323"/>
                <a:gd name="T11" fmla="*/ 268 h 268"/>
                <a:gd name="T12" fmla="*/ 323 w 323"/>
                <a:gd name="T13" fmla="*/ 21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3" h="268">
                  <a:moveTo>
                    <a:pt x="323" y="216"/>
                  </a:moveTo>
                  <a:cubicBezTo>
                    <a:pt x="250" y="152"/>
                    <a:pt x="250" y="152"/>
                    <a:pt x="250" y="152"/>
                  </a:cubicBezTo>
                  <a:cubicBezTo>
                    <a:pt x="250" y="152"/>
                    <a:pt x="247" y="185"/>
                    <a:pt x="247" y="185"/>
                  </a:cubicBezTo>
                  <a:cubicBezTo>
                    <a:pt x="32" y="150"/>
                    <a:pt x="0" y="0"/>
                    <a:pt x="0" y="0"/>
                  </a:cubicBezTo>
                  <a:cubicBezTo>
                    <a:pt x="0" y="0"/>
                    <a:pt x="11" y="193"/>
                    <a:pt x="242" y="234"/>
                  </a:cubicBezTo>
                  <a:cubicBezTo>
                    <a:pt x="242" y="235"/>
                    <a:pt x="238" y="268"/>
                    <a:pt x="238" y="268"/>
                  </a:cubicBezTo>
                  <a:lnTo>
                    <a:pt x="323" y="216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3851" fontAlgn="ctr">
                <a:defRPr/>
              </a:pPr>
              <a:endParaRPr lang="en-US" altLang="zh-CN" sz="1799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36864" y="4998105"/>
            <a:ext cx="1146962" cy="450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fontAlgn="ctr"/>
            <a:r>
              <a:rPr lang="en-US" sz="1100" dirty="0">
                <a:latin typeface="Arial" panose="020B0604020202020204" pitchFamily="34" charset="0"/>
              </a:rPr>
              <a:t>Free from network planning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2102778" y="4998105"/>
            <a:ext cx="1146962" cy="450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fontAlgn="ctr"/>
            <a:r>
              <a:rPr lang="en-US" sz="1100" dirty="0">
                <a:latin typeface="Arial" panose="020B0604020202020204" pitchFamily="34" charset="0"/>
              </a:rPr>
              <a:t>Free from system installation</a:t>
            </a:r>
          </a:p>
        </p:txBody>
      </p:sp>
      <p:sp>
        <p:nvSpPr>
          <p:cNvPr id="114" name="文本框 113"/>
          <p:cNvSpPr txBox="1"/>
          <p:nvPr/>
        </p:nvSpPr>
        <p:spPr>
          <a:xfrm>
            <a:off x="3368691" y="4998105"/>
            <a:ext cx="1146962" cy="450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fontAlgn="ctr"/>
            <a:r>
              <a:rPr lang="en-US" sz="1100" dirty="0">
                <a:latin typeface="Arial" panose="020B0604020202020204" pitchFamily="34" charset="0"/>
              </a:rPr>
              <a:t>Free from storage configuration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4634605" y="4998105"/>
            <a:ext cx="1526607" cy="450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fontAlgn="ctr"/>
            <a:r>
              <a:rPr lang="en-US" sz="1100" dirty="0">
                <a:latin typeface="Arial" panose="020B0604020202020204" pitchFamily="34" charset="0"/>
              </a:rPr>
              <a:t>Free from documentation learning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117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118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119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0" name="文本框 119"/>
          <p:cNvSpPr txBox="1"/>
          <p:nvPr/>
        </p:nvSpPr>
        <p:spPr>
          <a:xfrm>
            <a:off x="6280163" y="4998105"/>
            <a:ext cx="978545" cy="450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3" tIns="19043" rIns="19043" bIns="19043" rtlCol="0" anchor="ctr">
            <a:noAutofit/>
          </a:bodyPr>
          <a:lstStyle/>
          <a:p>
            <a:pPr fontAlgn="ctr"/>
            <a:r>
              <a:rPr lang="en-US" sz="1100" dirty="0">
                <a:latin typeface="Arial" panose="020B0604020202020204" pitchFamily="34" charset="0"/>
              </a:rPr>
              <a:t>No specialized tools required</a:t>
            </a:r>
          </a:p>
        </p:txBody>
      </p:sp>
    </p:spTree>
    <p:extLst>
      <p:ext uri="{BB962C8B-B14F-4D97-AF65-F5344CB8AC3E}">
        <p14:creationId xmlns:p14="http://schemas.microsoft.com/office/powerpoint/2010/main" val="265471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575900" y="169361"/>
            <a:ext cx="9783008" cy="727039"/>
          </a:xfrm>
        </p:spPr>
        <p:txBody>
          <a:bodyPr vert="horz" wrap="square" lIns="121807" tIns="60906" rIns="121807" bIns="60906" rtlCol="0" anchor="t" anchorCtr="0">
            <a:noAutofit/>
          </a:bodyPr>
          <a:lstStyle/>
          <a:p>
            <a:pPr defTabSz="1187204" fontAlgn="ctr">
              <a:lnSpc>
                <a:spcPct val="100000"/>
              </a:lnSpc>
              <a:spcBef>
                <a:spcPct val="0"/>
              </a:spcBef>
            </a:pPr>
            <a:r>
              <a:rPr lang="en-US" sz="2798" dirty="0">
                <a:solidFill>
                  <a:srgbClr val="C00000"/>
                </a:solidFill>
                <a:latin typeface="Arial" panose="020B0604020202020204" pitchFamily="34" charset="0"/>
                <a:cs typeface="+mj-cs"/>
              </a:rPr>
              <a:t>Simplified Site Deployment by Scanning QR Codes with Mobile Phone, Requiring No Professional Skills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603958" y="1981421"/>
            <a:ext cx="1493156" cy="1542304"/>
            <a:chOff x="1619894" y="1517543"/>
            <a:chExt cx="1805883" cy="19092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9894" y="1517543"/>
              <a:ext cx="1805883" cy="190925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9193" y="1647838"/>
              <a:ext cx="351320" cy="248935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901122" y="2119737"/>
            <a:ext cx="2525421" cy="1340126"/>
            <a:chOff x="818843" y="4210406"/>
            <a:chExt cx="3257300" cy="185290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843" y="4210406"/>
              <a:ext cx="3257300" cy="1852901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409250" y="4830161"/>
              <a:ext cx="1228437" cy="2552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fontAlgn="ctr"/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eService</a:t>
              </a:r>
              <a:endParaRPr kumimoji="1" lang="en-US" altLang="zh-CN" sz="12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536792" y="2123900"/>
            <a:ext cx="4086224" cy="1601001"/>
            <a:chOff x="6539345" y="2418950"/>
            <a:chExt cx="4087820" cy="1601626"/>
          </a:xfrm>
        </p:grpSpPr>
        <p:grpSp>
          <p:nvGrpSpPr>
            <p:cNvPr id="18" name="组合 17"/>
            <p:cNvGrpSpPr/>
            <p:nvPr/>
          </p:nvGrpSpPr>
          <p:grpSpPr>
            <a:xfrm>
              <a:off x="6539345" y="2546144"/>
              <a:ext cx="4087820" cy="1474432"/>
              <a:chOff x="4714435" y="1952361"/>
              <a:chExt cx="4087820" cy="1474432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5"/>
              <a:srcRect t="1466" r="4803"/>
              <a:stretch/>
            </p:blipFill>
            <p:spPr>
              <a:xfrm>
                <a:off x="4910235" y="1952361"/>
                <a:ext cx="962230" cy="687131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6"/>
              <a:srcRect l="1874" t="2281" r="2406" b="5725"/>
              <a:stretch/>
            </p:blipFill>
            <p:spPr>
              <a:xfrm>
                <a:off x="6414929" y="2026337"/>
                <a:ext cx="2387326" cy="7878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任意多边形 13"/>
              <p:cNvSpPr/>
              <p:nvPr/>
            </p:nvSpPr>
            <p:spPr>
              <a:xfrm>
                <a:off x="4714435" y="2522418"/>
                <a:ext cx="3823608" cy="904375"/>
              </a:xfrm>
              <a:custGeom>
                <a:avLst/>
                <a:gdLst>
                  <a:gd name="connsiteX0" fmla="*/ 622241 w 5966029"/>
                  <a:gd name="connsiteY0" fmla="*/ 0 h 1299942"/>
                  <a:gd name="connsiteX1" fmla="*/ 9845 w 5966029"/>
                  <a:gd name="connsiteY1" fmla="*/ 914400 h 1299942"/>
                  <a:gd name="connsiteX2" fmla="*/ 1058469 w 5966029"/>
                  <a:gd name="connsiteY2" fmla="*/ 604007 h 1299942"/>
                  <a:gd name="connsiteX3" fmla="*/ 1897368 w 5966029"/>
                  <a:gd name="connsiteY3" fmla="*/ 620785 h 1299942"/>
                  <a:gd name="connsiteX4" fmla="*/ 1268194 w 5966029"/>
                  <a:gd name="connsiteY4" fmla="*/ 1166070 h 1299942"/>
                  <a:gd name="connsiteX5" fmla="*/ 3583555 w 5966029"/>
                  <a:gd name="connsiteY5" fmla="*/ 998290 h 1299942"/>
                  <a:gd name="connsiteX6" fmla="*/ 4858682 w 5966029"/>
                  <a:gd name="connsiteY6" fmla="*/ 1275127 h 1299942"/>
                  <a:gd name="connsiteX7" fmla="*/ 5966029 w 5966029"/>
                  <a:gd name="connsiteY7" fmla="*/ 251670 h 1299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66029" h="1299942">
                    <a:moveTo>
                      <a:pt x="622241" y="0"/>
                    </a:moveTo>
                    <a:cubicBezTo>
                      <a:pt x="279690" y="406866"/>
                      <a:pt x="-62860" y="813732"/>
                      <a:pt x="9845" y="914400"/>
                    </a:cubicBezTo>
                    <a:cubicBezTo>
                      <a:pt x="82550" y="1015068"/>
                      <a:pt x="743882" y="652943"/>
                      <a:pt x="1058469" y="604007"/>
                    </a:cubicBezTo>
                    <a:cubicBezTo>
                      <a:pt x="1373056" y="555071"/>
                      <a:pt x="1862414" y="527108"/>
                      <a:pt x="1897368" y="620785"/>
                    </a:cubicBezTo>
                    <a:cubicBezTo>
                      <a:pt x="1932322" y="714462"/>
                      <a:pt x="987163" y="1103153"/>
                      <a:pt x="1268194" y="1166070"/>
                    </a:cubicBezTo>
                    <a:cubicBezTo>
                      <a:pt x="1549225" y="1228987"/>
                      <a:pt x="2985140" y="980114"/>
                      <a:pt x="3583555" y="998290"/>
                    </a:cubicBezTo>
                    <a:cubicBezTo>
                      <a:pt x="4181970" y="1016466"/>
                      <a:pt x="4461603" y="1399564"/>
                      <a:pt x="4858682" y="1275127"/>
                    </a:cubicBezTo>
                    <a:cubicBezTo>
                      <a:pt x="5255761" y="1150690"/>
                      <a:pt x="5966029" y="251670"/>
                      <a:pt x="5966029" y="25167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fontAlgn="ctr"/>
                <a:endParaRPr lang="en-US" altLang="zh-CN" sz="1799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96112" y="2418950"/>
              <a:ext cx="281257" cy="214385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663608" y="3760676"/>
            <a:ext cx="2737052" cy="276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ctr"/>
            <a:r>
              <a:rPr lang="en-US" sz="1799" dirty="0">
                <a:solidFill>
                  <a:srgbClr val="000000"/>
                </a:solidFill>
                <a:latin typeface="Arial" panose="020B0604020202020204" pitchFamily="34" charset="0"/>
              </a:rPr>
              <a:t>Configuring on the cloud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630239" y="3697201"/>
            <a:ext cx="3311832" cy="276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ctr"/>
            <a:r>
              <a:rPr lang="en-US" sz="1799" dirty="0">
                <a:solidFill>
                  <a:srgbClr val="000000"/>
                </a:solidFill>
                <a:latin typeface="Arial" panose="020B0604020202020204" pitchFamily="34" charset="0"/>
              </a:rPr>
              <a:t>Site deployment by scanning QR codes with mobile phones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628494" y="4340674"/>
            <a:ext cx="3371344" cy="7383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Automatic configuration download</a:t>
            </a:r>
            <a:endParaRPr kumimoji="1"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Automatic license import</a:t>
            </a:r>
          </a:p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Automatic quality inspection report obtaining</a:t>
            </a:r>
            <a:endParaRPr kumimoji="1"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Automatic archive creation on eService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7612285" y="3824151"/>
            <a:ext cx="3356231" cy="276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fontAlgn="ctr"/>
            <a:r>
              <a:rPr lang="en-US" sz="1799" dirty="0">
                <a:solidFill>
                  <a:srgbClr val="000000"/>
                </a:solidFill>
                <a:latin typeface="Arial" panose="020B0604020202020204" pitchFamily="34" charset="0"/>
              </a:rPr>
              <a:t>Internet-free device access</a:t>
            </a:r>
            <a:endParaRPr kumimoji="1" lang="en-US" altLang="zh-CN" sz="1799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513648" y="4340674"/>
            <a:ext cx="3496026" cy="5537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Simplified connection</a:t>
            </a:r>
            <a:endParaRPr kumimoji="1"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Portable small box, facilitating plug-and-play</a:t>
            </a:r>
            <a:endParaRPr kumimoji="1"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Internet-free access, eliminating customers' concerns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1012494" y="4340674"/>
            <a:ext cx="2302674" cy="5537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Device management IP addresses</a:t>
            </a:r>
            <a:endParaRPr kumimoji="1"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Licenses</a:t>
            </a:r>
            <a:endParaRPr kumimoji="1"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285636" indent="-285636" fontAlgn="ctr"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Others...</a:t>
            </a:r>
            <a:endParaRPr kumimoji="1"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867938" y="1339"/>
            <a:ext cx="2324063" cy="277368"/>
            <a:chOff x="9801443" y="12908"/>
            <a:chExt cx="2324971" cy="277476"/>
          </a:xfrm>
        </p:grpSpPr>
        <p:sp>
          <p:nvSpPr>
            <p:cNvPr id="33" name="矩形 596"/>
            <p:cNvSpPr/>
            <p:nvPr/>
          </p:nvSpPr>
          <p:spPr>
            <a:xfrm>
              <a:off x="9801443" y="12908"/>
              <a:ext cx="765678" cy="277476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Easy-to-Use</a:t>
              </a:r>
            </a:p>
          </p:txBody>
        </p:sp>
        <p:sp>
          <p:nvSpPr>
            <p:cNvPr id="36" name="矩形 597"/>
            <p:cNvSpPr/>
            <p:nvPr/>
          </p:nvSpPr>
          <p:spPr>
            <a:xfrm>
              <a:off x="10581090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High Efficiency</a:t>
              </a:r>
            </a:p>
          </p:txBody>
        </p:sp>
        <p:sp>
          <p:nvSpPr>
            <p:cNvPr id="37" name="矩形 599"/>
            <p:cNvSpPr/>
            <p:nvPr/>
          </p:nvSpPr>
          <p:spPr>
            <a:xfrm>
              <a:off x="11360736" y="12908"/>
              <a:ext cx="765678" cy="27747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9043" tIns="19043" rIns="19043" bIns="19043" rtlCol="0" anchor="ctr">
              <a:noAutofit/>
            </a:bodyPr>
            <a:lstStyle/>
            <a:p>
              <a:pPr algn="ctr" defTabSz="914034" fontAlgn="ctr">
                <a:defRPr/>
              </a:pPr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</a:rPr>
                <a:t>Security and Reliability</a:t>
              </a:r>
              <a:endParaRPr lang="en-US" altLang="zh-CN" sz="900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5481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22035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36047;#136047;#172970;#48505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20017;#97912;#120017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20017;#97912;#120017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20017;#97912;#120017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7383;"/>
  <p:tag name="ISLIDE.PICTURE" val="#127835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20017;#97912;#120017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127835;"/>
  <p:tag name="ISLIDE.ICON" val="#177383;#81202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5514</TotalTime>
  <Words>5486</Words>
  <Application>Microsoft Office PowerPoint</Application>
  <PresentationFormat>Widescreen</PresentationFormat>
  <Paragraphs>1220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微软雅黑</vt:lpstr>
      <vt:lpstr>微软雅黑</vt:lpstr>
      <vt:lpstr>.AppleSystemUIFont</vt:lpstr>
      <vt:lpstr>Arial</vt:lpstr>
      <vt:lpstr>Calibri</vt:lpstr>
      <vt:lpstr>Calibri Light</vt:lpstr>
      <vt:lpstr>FZLanTingHeiS-R-GB</vt:lpstr>
      <vt:lpstr>Wingdings</vt:lpstr>
      <vt:lpstr>Wingdings 2</vt:lpstr>
      <vt:lpstr>Office Theme</vt:lpstr>
      <vt:lpstr>Openstor 2910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Simplified Management: In-depth Integration Reduces Deployment Duration by 75%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OEM Market in Europe</dc:title>
  <dc:creator>Gaetano Pastore (Kai)</dc:creator>
  <cp:lastModifiedBy>Nicolas Corsini</cp:lastModifiedBy>
  <cp:revision>44</cp:revision>
  <dcterms:created xsi:type="dcterms:W3CDTF">2023-10-18T14:39:55Z</dcterms:created>
  <dcterms:modified xsi:type="dcterms:W3CDTF">2023-12-21T10:27:07Z</dcterms:modified>
</cp:coreProperties>
</file>